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  <p:sldMasterId id="2147483764" r:id="rId2"/>
  </p:sldMasterIdLst>
  <p:notesMasterIdLst>
    <p:notesMasterId r:id="rId52"/>
  </p:notesMasterIdLst>
  <p:sldIdLst>
    <p:sldId id="458" r:id="rId3"/>
    <p:sldId id="298" r:id="rId4"/>
    <p:sldId id="299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471" r:id="rId13"/>
    <p:sldId id="472" r:id="rId14"/>
    <p:sldId id="473" r:id="rId15"/>
    <p:sldId id="474" r:id="rId16"/>
    <p:sldId id="475" r:id="rId17"/>
    <p:sldId id="476" r:id="rId18"/>
    <p:sldId id="462" r:id="rId19"/>
    <p:sldId id="317" r:id="rId20"/>
    <p:sldId id="319" r:id="rId21"/>
    <p:sldId id="318" r:id="rId22"/>
    <p:sldId id="310" r:id="rId23"/>
    <p:sldId id="314" r:id="rId24"/>
    <p:sldId id="315" r:id="rId25"/>
    <p:sldId id="311" r:id="rId26"/>
    <p:sldId id="313" r:id="rId27"/>
    <p:sldId id="320" r:id="rId28"/>
    <p:sldId id="321" r:id="rId29"/>
    <p:sldId id="316" r:id="rId30"/>
    <p:sldId id="322" r:id="rId31"/>
    <p:sldId id="312" r:id="rId32"/>
    <p:sldId id="463" r:id="rId33"/>
    <p:sldId id="464" r:id="rId34"/>
    <p:sldId id="465" r:id="rId35"/>
    <p:sldId id="466" r:id="rId36"/>
    <p:sldId id="467" r:id="rId37"/>
    <p:sldId id="468" r:id="rId38"/>
    <p:sldId id="323" r:id="rId39"/>
    <p:sldId id="324" r:id="rId40"/>
    <p:sldId id="325" r:id="rId41"/>
    <p:sldId id="469" r:id="rId42"/>
    <p:sldId id="470" r:id="rId43"/>
    <p:sldId id="327" r:id="rId44"/>
    <p:sldId id="328" r:id="rId45"/>
    <p:sldId id="329" r:id="rId46"/>
    <p:sldId id="330" r:id="rId47"/>
    <p:sldId id="331" r:id="rId48"/>
    <p:sldId id="332" r:id="rId49"/>
    <p:sldId id="335" r:id="rId50"/>
    <p:sldId id="326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3808" userDrawn="1">
          <p15:clr>
            <a:srgbClr val="A4A3A4"/>
          </p15:clr>
        </p15:guide>
        <p15:guide id="3" pos="832" userDrawn="1">
          <p15:clr>
            <a:srgbClr val="A4A3A4"/>
          </p15:clr>
        </p15:guide>
        <p15:guide id="4" orient="horz" pos="1848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pos="31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ndelwal, Sanket" initials="KS" lastIdx="1" clrIdx="0">
    <p:extLst>
      <p:ext uri="{19B8F6BF-5375-455C-9EA6-DF929625EA0E}">
        <p15:presenceInfo xmlns:p15="http://schemas.microsoft.com/office/powerpoint/2012/main" userId="S-1-5-21-661013750-2036339787-1844936127-773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4" autoAdjust="0"/>
    <p:restoredTop sz="96026" autoAdjust="0"/>
  </p:normalViewPr>
  <p:slideViewPr>
    <p:cSldViewPr snapToGrid="0">
      <p:cViewPr varScale="1">
        <p:scale>
          <a:sx n="81" d="100"/>
          <a:sy n="81" d="100"/>
        </p:scale>
        <p:origin x="1848" y="978"/>
      </p:cViewPr>
      <p:guideLst>
        <p:guide orient="horz" pos="3624"/>
        <p:guide pos="3808"/>
        <p:guide pos="832"/>
        <p:guide orient="horz" pos="1848"/>
        <p:guide pos="6912"/>
        <p:guide pos="3147"/>
      </p:guideLst>
    </p:cSldViewPr>
  </p:slideViewPr>
  <p:outlineViewPr>
    <p:cViewPr>
      <p:scale>
        <a:sx n="33" d="100"/>
        <a:sy n="33" d="100"/>
      </p:scale>
      <p:origin x="0" y="-223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ommentAuthors" Target="commentAuthor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C71ABBB-9C35-48BF-9C3C-366759B2F36E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F76F62D-C7D0-4076-AB76-3218DED69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1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6F62D-C7D0-4076-AB76-3218DED698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7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223EB2-242D-4C1A-856A-AE465F981853}"/>
              </a:ext>
            </a:extLst>
          </p:cNvPr>
          <p:cNvSpPr/>
          <p:nvPr userDrawn="1"/>
        </p:nvSpPr>
        <p:spPr>
          <a:xfrm>
            <a:off x="0" y="-370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26270-CC08-49A9-8EB8-4BE0A532E2B8}"/>
              </a:ext>
            </a:extLst>
          </p:cNvPr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88250A-A914-4624-804D-025677F25824}"/>
              </a:ext>
            </a:extLst>
          </p:cNvPr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2D9778-8807-4053-9498-B8A096859338}"/>
              </a:ext>
            </a:extLst>
          </p:cNvPr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315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7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722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8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78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996949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1" y="158311"/>
            <a:ext cx="11046940" cy="68194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646" y="1425637"/>
            <a:ext cx="5427940" cy="4435413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425637"/>
            <a:ext cx="5427936" cy="4435414"/>
          </a:xfrm>
        </p:spPr>
        <p:txBody>
          <a:bodyPr>
            <a:norm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91E8E-AD84-4BA3-9914-94981E03B5F5}"/>
              </a:ext>
            </a:extLst>
          </p:cNvPr>
          <p:cNvSpPr/>
          <p:nvPr userDrawn="1"/>
        </p:nvSpPr>
        <p:spPr>
          <a:xfrm>
            <a:off x="0" y="994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D538A-0D78-40E5-A203-A0B153B05077}"/>
              </a:ext>
            </a:extLst>
          </p:cNvPr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F1E3F-D385-46C6-82AB-706F4A96F535}"/>
              </a:ext>
            </a:extLst>
          </p:cNvPr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1A85F7-8F1F-4FA0-9D35-BA38C6269E74}"/>
              </a:ext>
            </a:extLst>
          </p:cNvPr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806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99695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317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158311"/>
            <a:ext cx="10904919" cy="706661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397" y="1275005"/>
            <a:ext cx="10904919" cy="458604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9944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 rot="5400000">
            <a:off x="-3319820" y="3319820"/>
            <a:ext cx="6857999" cy="218361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 rot="5400000">
            <a:off x="8719918" y="3253717"/>
            <a:ext cx="6725801" cy="21836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0" y="6725800"/>
            <a:ext cx="12192000" cy="138424"/>
          </a:xfrm>
          <a:prstGeom prst="rect">
            <a:avLst/>
          </a:prstGeom>
          <a:pattFill prst="pct25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9712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6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6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3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8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5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4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0" r:id="rId2"/>
    <p:sldLayoutId id="2147483755" r:id="rId3"/>
    <p:sldLayoutId id="2147483763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4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6.xml"/><Relationship Id="rId16" Type="http://schemas.openxmlformats.org/officeDocument/2006/relationships/image" Target="NULL"/><Relationship Id="rId1" Type="http://schemas.openxmlformats.org/officeDocument/2006/relationships/tags" Target="../tags/tag10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NUL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5" Type="http://schemas.openxmlformats.org/officeDocument/2006/relationships/image" Target="../media/image4.png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12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58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53.png"/><Relationship Id="rId5" Type="http://schemas.openxmlformats.org/officeDocument/2006/relationships/image" Target="../media/image121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5" Type="http://schemas.openxmlformats.org/officeDocument/2006/relationships/image" Target="../media/image160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Relationship Id="rId4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Relationship Id="rId6" Type="http://schemas.openxmlformats.org/officeDocument/2006/relationships/image" Target="../media/image58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936" y="1416352"/>
            <a:ext cx="10662557" cy="1690670"/>
          </a:xfrm>
        </p:spPr>
        <p:txBody>
          <a:bodyPr/>
          <a:lstStyle/>
          <a:p>
            <a:pPr algn="ctr"/>
            <a:r>
              <a:rPr lang="en-US" sz="4800"/>
              <a:t>Lecture 7: </a:t>
            </a:r>
            <a:r>
              <a:rPr lang="en-US" sz="4800" dirty="0"/>
              <a:t>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113C6-E324-4ACD-89F8-55015895646E}"/>
              </a:ext>
            </a:extLst>
          </p:cNvPr>
          <p:cNvSpPr txBox="1"/>
          <p:nvPr/>
        </p:nvSpPr>
        <p:spPr>
          <a:xfrm>
            <a:off x="2039710" y="1074807"/>
            <a:ext cx="87548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CS 550: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93DC7-9C98-4C7E-ABB6-3AB212494392}"/>
              </a:ext>
            </a:extLst>
          </p:cNvPr>
          <p:cNvSpPr txBox="1"/>
          <p:nvPr/>
        </p:nvSpPr>
        <p:spPr>
          <a:xfrm>
            <a:off x="6534806" y="5783193"/>
            <a:ext cx="4259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Gagan Raj Gupta</a:t>
            </a:r>
          </a:p>
        </p:txBody>
      </p:sp>
    </p:spTree>
    <p:extLst>
      <p:ext uri="{BB962C8B-B14F-4D97-AF65-F5344CB8AC3E}">
        <p14:creationId xmlns:p14="http://schemas.microsoft.com/office/powerpoint/2010/main" val="311731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Key Aspects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simple, interpretable, and lightweight model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requires computing and storing the class prototype vectors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Works with any number of classes (thus for multi-class classification as well)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be generalized in various ways to improve it further,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Modeling each class by 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probability distribution </a:t>
            </a:r>
            <a:r>
              <a:rPr lang="en-GB" dirty="0">
                <a:latin typeface="Abadi Extra Light" panose="020B0204020104020204" pitchFamily="34" charset="0"/>
              </a:rPr>
              <a:t>rather than just a prototype vector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distances other than the standard Euclidean distance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With a learned distance function, can work very well even with very few examples from each class (used in some “few-shot learning” models nowadays – if interested, please refer to “Prototypical Networks for Few-shot Learning”)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How well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works depends crucially on the way we compute distances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8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59"/>
    </mc:Choice>
    <mc:Fallback xmlns="">
      <p:transition spd="slow" advTm="2509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B2FB-8EB6-FF14-4191-B8FA1AE8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D95B-B4B7-C138-1FD8-1DE4BC569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269" y="1825625"/>
                <a:ext cx="6361385" cy="4351338"/>
              </a:xfrm>
            </p:spPr>
            <p:txBody>
              <a:bodyPr/>
              <a:lstStyle/>
              <a:p>
                <a:r>
                  <a:rPr lang="en-US" dirty="0"/>
                  <a:t>Accuracy is not enough to evaluate classification algorithms</a:t>
                </a:r>
              </a:p>
              <a:p>
                <a:pPr lvl="1"/>
                <a:r>
                  <a:rPr lang="en-US" dirty="0"/>
                  <a:t>Class imbalance problem</a:t>
                </a:r>
              </a:p>
              <a:p>
                <a:pPr lvl="1"/>
                <a:r>
                  <a:rPr lang="en-US" dirty="0"/>
                  <a:t>One class more important than other!</a:t>
                </a:r>
              </a:p>
              <a:p>
                <a:r>
                  <a:rPr lang="en-US" dirty="0"/>
                  <a:t>Precision=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dirty="0"/>
                  <a:t> {True +</a:t>
                </a:r>
                <a:r>
                  <a:rPr lang="en-US" dirty="0" err="1"/>
                  <a:t>ve</a:t>
                </a:r>
                <a:r>
                  <a:rPr lang="en-US" dirty="0"/>
                  <a:t> rate, Sensitivity}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𝑃𝑟𝑒𝑐𝑖𝑠𝑖𝑜𝑛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𝑅𝑒𝑐𝑎𝑙𝑙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D95B-B4B7-C138-1FD8-1DE4BC5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269" y="1825625"/>
                <a:ext cx="6361385" cy="4351338"/>
              </a:xfrm>
              <a:blipFill>
                <a:blip r:embed="rId2"/>
                <a:stretch>
                  <a:fillRect l="-1724" t="-2241" r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44D964-C52B-855C-E475-9F6030138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72" b="2045"/>
          <a:stretch/>
        </p:blipFill>
        <p:spPr>
          <a:xfrm>
            <a:off x="6849965" y="701565"/>
            <a:ext cx="5100298" cy="264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13EDD-C64A-ED76-3D03-FD28B99199D2}"/>
              </a:ext>
            </a:extLst>
          </p:cNvPr>
          <p:cNvSpPr txBox="1"/>
          <p:nvPr/>
        </p:nvSpPr>
        <p:spPr>
          <a:xfrm>
            <a:off x="7638393" y="4043855"/>
            <a:ext cx="356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Video for Kids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351249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DA46-B962-3006-4B3A-C6330B5A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Precision/Recall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8216A-0544-F683-3B39-E3555A38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364" y="1444681"/>
            <a:ext cx="6817272" cy="2348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A0707-00E0-BEFE-BC90-FB0061AA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57" y="3887253"/>
            <a:ext cx="5508286" cy="2852505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AFF82652-A6FC-0DBA-5EB4-C33C7194FA8A}"/>
              </a:ext>
            </a:extLst>
          </p:cNvPr>
          <p:cNvSpPr/>
          <p:nvPr/>
        </p:nvSpPr>
        <p:spPr>
          <a:xfrm>
            <a:off x="9404131" y="4139501"/>
            <a:ext cx="2546131" cy="464030"/>
          </a:xfrm>
          <a:prstGeom prst="borderCallout1">
            <a:avLst>
              <a:gd name="adj1" fmla="val 18750"/>
              <a:gd name="adj2" fmla="val -8333"/>
              <a:gd name="adj3" fmla="val 2666"/>
              <a:gd name="adj4" fmla="val -46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this not smooth?</a:t>
            </a:r>
          </a:p>
        </p:txBody>
      </p:sp>
    </p:spTree>
    <p:extLst>
      <p:ext uri="{BB962C8B-B14F-4D97-AF65-F5344CB8AC3E}">
        <p14:creationId xmlns:p14="http://schemas.microsoft.com/office/powerpoint/2010/main" val="32620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1951-7CE4-7247-1593-239B6638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vs Recall Curve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41A1D-6362-AB70-D1AB-CE2FCF62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719" y="1690688"/>
            <a:ext cx="7468561" cy="421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B5A8-21B1-7102-AC70-CC2F3028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4D1C-C4DF-7BE4-5AB6-168FF3D54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397" y="4508937"/>
            <a:ext cx="10904919" cy="2190752"/>
          </a:xfrm>
        </p:spPr>
        <p:txBody>
          <a:bodyPr>
            <a:normAutofit/>
          </a:bodyPr>
          <a:lstStyle/>
          <a:p>
            <a:r>
              <a:rPr lang="en-US" sz="2400" dirty="0"/>
              <a:t>We want to choose that classifier that maximizes the area under the curve</a:t>
            </a:r>
          </a:p>
          <a:p>
            <a:r>
              <a:rPr lang="en-US" sz="2400" dirty="0"/>
              <a:t>Precision-Recall curve preferred when the +</a:t>
            </a:r>
            <a:r>
              <a:rPr lang="en-US" sz="2400" dirty="0" err="1"/>
              <a:t>ve</a:t>
            </a:r>
            <a:r>
              <a:rPr lang="en-US" sz="2400" dirty="0"/>
              <a:t> class is rare </a:t>
            </a:r>
          </a:p>
          <a:p>
            <a:pPr lvl="1"/>
            <a:r>
              <a:rPr lang="en-US" sz="2200" dirty="0"/>
              <a:t>OR when you want to reduce the false +</a:t>
            </a:r>
            <a:r>
              <a:rPr lang="en-US" sz="2200" dirty="0" err="1"/>
              <a:t>ves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5AB14-0D8C-635D-8DCC-A85132055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1" t="4700" r="13993" b="7511"/>
          <a:stretch/>
        </p:blipFill>
        <p:spPr>
          <a:xfrm>
            <a:off x="6949965" y="864972"/>
            <a:ext cx="5021317" cy="32792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84F37-D0F3-1200-6467-716A49209223}"/>
                  </a:ext>
                </a:extLst>
              </p:cNvPr>
              <p:cNvSpPr txBox="1"/>
              <p:nvPr/>
            </p:nvSpPr>
            <p:spPr>
              <a:xfrm>
                <a:off x="590396" y="1813135"/>
                <a:ext cx="7023537" cy="616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True +</a:t>
                </a:r>
                <a:r>
                  <a:rPr lang="en-US" sz="2400" dirty="0" err="1"/>
                  <a:t>ve</a:t>
                </a:r>
                <a:r>
                  <a:rPr lang="en-US" sz="2400" dirty="0"/>
                  <a:t> rate = 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/>
                  <a:t> {Sensitivity}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84F37-D0F3-1200-6467-716A4920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96" y="1813135"/>
                <a:ext cx="7023537" cy="616707"/>
              </a:xfrm>
              <a:prstGeom prst="rect">
                <a:avLst/>
              </a:prstGeom>
              <a:blipFill>
                <a:blip r:embed="rId3"/>
                <a:stretch>
                  <a:fillRect l="-1389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B8CCF6-D37B-708D-6013-133A02BD188F}"/>
                  </a:ext>
                </a:extLst>
              </p:cNvPr>
              <p:cNvSpPr txBox="1"/>
              <p:nvPr/>
            </p:nvSpPr>
            <p:spPr>
              <a:xfrm>
                <a:off x="512378" y="2944067"/>
                <a:ext cx="8237483" cy="616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False +</a:t>
                </a:r>
                <a:r>
                  <a:rPr lang="en-US" sz="2400" dirty="0" err="1"/>
                  <a:t>ve</a:t>
                </a:r>
                <a:r>
                  <a:rPr lang="en-US" sz="2400" dirty="0"/>
                  <a:t> Rate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sz="2400" dirty="0"/>
                  <a:t> {Specificity}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B8CCF6-D37B-708D-6013-133A02BD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8" y="2944067"/>
                <a:ext cx="8237483" cy="616707"/>
              </a:xfrm>
              <a:prstGeom prst="rect">
                <a:avLst/>
              </a:prstGeom>
              <a:blipFill>
                <a:blip r:embed="rId4"/>
                <a:stretch>
                  <a:fillRect l="-1110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41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E11-9CA9-8C91-C4D9-8DCAF770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classifier is better?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8E979-A212-7BFE-4A7C-D5490796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48" y="1690688"/>
            <a:ext cx="7291103" cy="40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9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2C69-5255-ACD3-354D-7E201BA4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 (MNIST digits)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7C40-93CE-2BA5-8169-00C1CE6D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4176" y="4520278"/>
            <a:ext cx="10904919" cy="2143394"/>
          </a:xfrm>
        </p:spPr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Looking at this plot, it seems that your </a:t>
            </a:r>
            <a:r>
              <a:rPr lang="en-US" sz="1800" b="1" i="1" u="none" strike="noStrike" baseline="0" dirty="0">
                <a:latin typeface="MinionPro-Regular"/>
              </a:rPr>
              <a:t>efforts should be spent on reducing the false 8s</a:t>
            </a:r>
            <a:r>
              <a:rPr lang="en-US" sz="1800" b="0" i="0" u="none" strike="noStrike" baseline="0" dirty="0">
                <a:latin typeface="MinionPro-Regular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More training data for digits that look like 8s (but are not) so the classifier can learn to distinguish them from real 8s. 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Engineer new features to help classifier—E.g. Count the # of closed loops (e.g., 8 has two, 6 has one, 5 has none). 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Preprocess the images (e.g., using Scikit-Image, Pillow, or OpenCV) to make some patterns stand out more, such as closed loops.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B0EC3-B3F4-3079-5130-BA86B6F2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41" y="864972"/>
            <a:ext cx="3473461" cy="3522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AA5F1-14C8-2969-B8AB-2F8A05CB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51" y="997398"/>
            <a:ext cx="3527152" cy="3317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1AFC4-F36A-9300-37D3-BE385B0E5407}"/>
              </a:ext>
            </a:extLst>
          </p:cNvPr>
          <p:cNvSpPr txBox="1"/>
          <p:nvPr/>
        </p:nvSpPr>
        <p:spPr>
          <a:xfrm>
            <a:off x="1976495" y="4224962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4B368-30E6-A60F-5B9E-6EAC0BB84C4C}"/>
              </a:ext>
            </a:extLst>
          </p:cNvPr>
          <p:cNvSpPr txBox="1"/>
          <p:nvPr/>
        </p:nvSpPr>
        <p:spPr>
          <a:xfrm>
            <a:off x="7647589" y="4211195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Relative Errors</a:t>
            </a:r>
          </a:p>
        </p:txBody>
      </p:sp>
    </p:spTree>
    <p:extLst>
      <p:ext uri="{BB962C8B-B14F-4D97-AF65-F5344CB8AC3E}">
        <p14:creationId xmlns:p14="http://schemas.microsoft.com/office/powerpoint/2010/main" val="89141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26413" y="12047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01579" y="11346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870642" y="21096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52168" y="24525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42693" y="13571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180568" y="26872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09343" y="18874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466443" y="16649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18643" y="162043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877729" y="281106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390105" y="17511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63843" y="251905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281428" y="1309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10468" y="14614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64522" y="16900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04615" y="254777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02433" y="14869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089456" y="23730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697689" y="20219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075293" y="210962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097508" y="170317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185069" y="293526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41417" y="23824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59508" y="279841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21433" y="10901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19" y="1540166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74" y="1652375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41523" y="214772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00863" y="2021906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/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the “score” of a test point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a weighted sum of its similarities with each of the 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training inputs. Many supervised learning models have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this form as we will see later</a:t>
                </a:r>
              </a:p>
            </p:txBody>
          </p:sp>
        </mc:Choice>
        <mc:Fallback xmlns="">
          <p:sp>
            <p:nvSpPr>
              <p:cNvPr id="67" name="Speech Bubble: Rectangle 66">
                <a:extLst>
                  <a:ext uri="{FF2B5EF4-FFF2-40B4-BE49-F238E27FC236}">
                    <a16:creationId xmlns:a16="http://schemas.microsoft.com/office/drawing/2014/main" id="{7B5D74AD-488E-4A83-B19D-DF0B0EDC9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508675"/>
                <a:ext cx="5207827" cy="1006425"/>
              </a:xfrm>
              <a:prstGeom prst="wedgeRectCallout">
                <a:avLst>
                  <a:gd name="adj1" fmla="val -3272"/>
                  <a:gd name="adj2" fmla="val -72218"/>
                </a:avLst>
              </a:prstGeom>
              <a:blipFill>
                <a:blip r:embed="rId7"/>
                <a:stretch>
                  <a:fillRect l="-583" r="-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98" y="1324604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674" y="1246831"/>
                <a:ext cx="2077620" cy="7850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7774" y="323653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LwP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the prototype vectors (or their difference) define the “</a:t>
                </a:r>
                <a:r>
                  <a:rPr lang="en-IN" sz="1600" b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”.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(or just </a:t>
                </a:r>
                <a14:m>
                  <m:oMath xmlns:m="http://schemas.openxmlformats.org/officeDocument/2006/math">
                    <m:r>
                      <a:rPr lang="en-I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Euclidean distance case) are the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model parameters.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405" y="3178975"/>
                <a:ext cx="3353652" cy="1039544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11"/>
                <a:stretch>
                  <a:fillRect l="-623" t="-2299" b="-74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F3F709-77A1-49CF-B5BE-949ABB7D7E9E}"/>
              </a:ext>
            </a:extLst>
          </p:cNvPr>
          <p:cNvCxnSpPr>
            <a:cxnSpLocks/>
          </p:cNvCxnSpPr>
          <p:nvPr/>
        </p:nvCxnSpPr>
        <p:spPr>
          <a:xfrm>
            <a:off x="4081882" y="2192225"/>
            <a:ext cx="3777626" cy="132388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/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F945ED7-9FDF-4EB0-8F6C-D89C3662C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676" y="1817600"/>
                <a:ext cx="55656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0593E5-ED1C-48F4-9A49-E20A7EA41F55}"/>
              </a:ext>
            </a:extLst>
          </p:cNvPr>
          <p:cNvCxnSpPr>
            <a:cxnSpLocks/>
          </p:cNvCxnSpPr>
          <p:nvPr/>
        </p:nvCxnSpPr>
        <p:spPr>
          <a:xfrm flipH="1">
            <a:off x="5728841" y="1031804"/>
            <a:ext cx="160343" cy="253152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/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IN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I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052FE39-6654-4BE3-915D-6C6896B84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2" y="2063003"/>
                <a:ext cx="239610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8529B25-87FF-4BB6-B296-E892E1E03972}"/>
              </a:ext>
            </a:extLst>
          </p:cNvPr>
          <p:cNvSpPr txBox="1"/>
          <p:nvPr/>
        </p:nvSpPr>
        <p:spPr>
          <a:xfrm>
            <a:off x="4155619" y="3454979"/>
            <a:ext cx="3441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  <a:p>
            <a:r>
              <a:rPr lang="en-IN" dirty="0">
                <a:latin typeface="Abadi Extra Light" panose="020B0204020104020204" pitchFamily="34" charset="0"/>
              </a:rPr>
              <a:t>(perpendicular bisector of line joining the class prototype vectors)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/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IN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sz="1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/>
                  <a:t>                   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B254656-A88C-4FCF-B81E-A131302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72" y="3232069"/>
                <a:ext cx="4379757" cy="377989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/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&gt; 0 then predict +1 otherwise -1)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27754F-CBE0-4A10-92FB-1A9D2A83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1" y="3609530"/>
                <a:ext cx="4254660" cy="369332"/>
              </a:xfrm>
              <a:prstGeom prst="rect">
                <a:avLst/>
              </a:prstGeom>
              <a:blipFill>
                <a:blip r:embed="rId1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F8A225E5-483E-4223-BE8D-19F27744A757}"/>
              </a:ext>
            </a:extLst>
          </p:cNvPr>
          <p:cNvSpPr/>
          <p:nvPr/>
        </p:nvSpPr>
        <p:spPr>
          <a:xfrm>
            <a:off x="8852654" y="2655914"/>
            <a:ext cx="3105824" cy="336123"/>
          </a:xfrm>
          <a:prstGeom prst="wedgeRectCallout">
            <a:avLst>
              <a:gd name="adj1" fmla="val -4523"/>
              <a:gd name="adj2" fmla="val -850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Euclidean distance used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F5DDB54C-2EF9-4320-9C47-0E602515B73A}"/>
              </a:ext>
            </a:extLst>
          </p:cNvPr>
          <p:cNvSpPr/>
          <p:nvPr/>
        </p:nvSpPr>
        <p:spPr>
          <a:xfrm>
            <a:off x="7421358" y="4424668"/>
            <a:ext cx="4652618" cy="972949"/>
          </a:xfrm>
          <a:prstGeom prst="wedgeRectCallout">
            <a:avLst>
              <a:gd name="adj1" fmla="val -3873"/>
              <a:gd name="adj2" fmla="val -692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throw away training data after computing the prototypes and just need to keep the model parameters for the test time in such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“parametric”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models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8557D4A6-C663-484E-803F-C495DD021853}"/>
              </a:ext>
            </a:extLst>
          </p:cNvPr>
          <p:cNvSpPr/>
          <p:nvPr/>
        </p:nvSpPr>
        <p:spPr>
          <a:xfrm>
            <a:off x="228778" y="2349659"/>
            <a:ext cx="2292365" cy="707509"/>
          </a:xfrm>
          <a:prstGeom prst="wedgeRectCallout">
            <a:avLst>
              <a:gd name="adj1" fmla="val -42656"/>
              <a:gd name="adj2" fmla="val 828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Prediction rule for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(for binary classification with Euclidean distance)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/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99210DC-DE24-43F0-8074-6E2A8C8F5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0" y="4446633"/>
                <a:ext cx="2904466" cy="87120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249E4A3-B57E-4FD0-B279-EDA593BF95CC}"/>
              </a:ext>
            </a:extLst>
          </p:cNvPr>
          <p:cNvSpPr txBox="1"/>
          <p:nvPr/>
        </p:nvSpPr>
        <p:spPr>
          <a:xfrm>
            <a:off x="43539" y="4181703"/>
            <a:ext cx="4134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Exercise:</a:t>
            </a:r>
            <a:r>
              <a:rPr lang="en-IN" dirty="0">
                <a:latin typeface="Abadi Extra Light" panose="020B0204020104020204" pitchFamily="34" charset="0"/>
              </a:rPr>
              <a:t> Show that for the bin. </a:t>
            </a:r>
            <a:r>
              <a:rPr lang="en-IN" dirty="0" err="1">
                <a:latin typeface="Abadi Extra Light" panose="020B0204020104020204" pitchFamily="34" charset="0"/>
              </a:rPr>
              <a:t>classfn</a:t>
            </a:r>
            <a:r>
              <a:rPr lang="en-IN" dirty="0">
                <a:latin typeface="Abadi Extra Light" panose="020B0204020104020204" pitchFamily="34" charset="0"/>
              </a:rPr>
              <a:t>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/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Even though</a:t>
                </a:r>
                <a14:m>
                  <m:oMath xmlns:m="http://schemas.openxmlformats.org/officeDocument/2006/math">
                    <m:r>
                      <a:rPr lang="en-I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expressed in this form, if </a:t>
                </a:r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 &gt; D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this may be more expensive to compute (O(N) time)as compared to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(O(D) time). </a:t>
                </a:r>
              </a:p>
            </p:txBody>
          </p:sp>
        </mc:Choice>
        <mc:Fallback xmlns="">
          <p:sp>
            <p:nvSpPr>
              <p:cNvPr id="57" name="Speech Bubble: Rectangle 56">
                <a:extLst>
                  <a:ext uri="{FF2B5EF4-FFF2-40B4-BE49-F238E27FC236}">
                    <a16:creationId xmlns:a16="http://schemas.microsoft.com/office/drawing/2014/main" id="{66278876-7629-474C-B9A8-3F3515E17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54" y="4452859"/>
                <a:ext cx="3169305" cy="1006425"/>
              </a:xfrm>
              <a:prstGeom prst="wedgeRectCallout">
                <a:avLst>
                  <a:gd name="adj1" fmla="val -59782"/>
                  <a:gd name="adj2" fmla="val -18221"/>
                </a:avLst>
              </a:prstGeom>
              <a:blipFill>
                <a:blip r:embed="rId17"/>
                <a:stretch>
                  <a:fillRect r="-520" b="-177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/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However the form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⟨"/>
                            <m:endChr m:val="⟩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16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still very useful as we will see later when we discuss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kernel methods</a:t>
                </a:r>
              </a:p>
            </p:txBody>
          </p:sp>
        </mc:Choice>
        <mc:Fallback xmlns="">
          <p:sp>
            <p:nvSpPr>
              <p:cNvPr id="58" name="Speech Bubble: Rectangle 57">
                <a:extLst>
                  <a:ext uri="{FF2B5EF4-FFF2-40B4-BE49-F238E27FC236}">
                    <a16:creationId xmlns:a16="http://schemas.microsoft.com/office/drawing/2014/main" id="{F6C7E38B-C1C9-4637-B333-2D83D2DB8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3" y="5716358"/>
                <a:ext cx="5095144" cy="497545"/>
              </a:xfrm>
              <a:prstGeom prst="wedgeRectCallout">
                <a:avLst>
                  <a:gd name="adj1" fmla="val -41033"/>
                  <a:gd name="adj2" fmla="val -108471"/>
                </a:avLst>
              </a:prstGeom>
              <a:blipFill>
                <a:blip r:embed="rId18"/>
                <a:stretch>
                  <a:fillRect l="-477" t="-12782" b="-4586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559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7964"/>
    </mc:Choice>
    <mc:Fallback xmlns="">
      <p:transition spd="slow" advTm="457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30" grpId="0" animBg="1"/>
      <p:bldP spid="30" grpId="1" animBg="1"/>
      <p:bldP spid="36" grpId="0" animBg="1"/>
      <p:bldP spid="3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" grpId="0"/>
      <p:bldP spid="51" grpId="0"/>
      <p:bldP spid="52" grpId="0" animBg="1"/>
      <p:bldP spid="53" grpId="0" animBg="1"/>
      <p:bldP spid="67" grpId="0" animBg="1"/>
      <p:bldP spid="63" grpId="0"/>
      <p:bldP spid="70" grpId="0"/>
      <p:bldP spid="72" grpId="0" animBg="1"/>
      <p:bldP spid="68" grpId="0"/>
      <p:bldP spid="73" grpId="0"/>
      <p:bldP spid="9" grpId="0"/>
      <p:bldP spid="75" grpId="0"/>
      <p:bldP spid="76" grpId="0" animBg="1"/>
      <p:bldP spid="54" grpId="0" animBg="1"/>
      <p:bldP spid="55" grpId="0" animBg="1"/>
      <p:bldP spid="6" grpId="0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59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Using weighted Euclidean or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can sometimes help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Note: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 distance also has the effect of rotating the axes which helps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F3896A5-C135-4CE9-88BF-E6D74707F25B}"/>
              </a:ext>
            </a:extLst>
          </p:cNvPr>
          <p:cNvSpPr/>
          <p:nvPr/>
        </p:nvSpPr>
        <p:spPr>
          <a:xfrm>
            <a:off x="2574792" y="17954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1BB693B-8D49-47B7-8774-6E0A1FF45FDD}"/>
              </a:ext>
            </a:extLst>
          </p:cNvPr>
          <p:cNvSpPr/>
          <p:nvPr/>
        </p:nvSpPr>
        <p:spPr>
          <a:xfrm>
            <a:off x="3352143" y="17764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51E1C08F-3126-4964-99D9-D8C0CE148FC3}"/>
              </a:ext>
            </a:extLst>
          </p:cNvPr>
          <p:cNvSpPr/>
          <p:nvPr/>
        </p:nvSpPr>
        <p:spPr>
          <a:xfrm>
            <a:off x="645760" y="24371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4F9F0CB-0499-41C2-A723-D3FE5AB4F142}"/>
              </a:ext>
            </a:extLst>
          </p:cNvPr>
          <p:cNvSpPr/>
          <p:nvPr/>
        </p:nvSpPr>
        <p:spPr>
          <a:xfrm>
            <a:off x="2335195" y="276571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8A6A521-CC0D-4BDC-B215-F87ADE701328}"/>
              </a:ext>
            </a:extLst>
          </p:cNvPr>
          <p:cNvSpPr/>
          <p:nvPr/>
        </p:nvSpPr>
        <p:spPr>
          <a:xfrm>
            <a:off x="3237072" y="275241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EA4C57DC-6F90-40EC-84E5-8D8A086C944B}"/>
              </a:ext>
            </a:extLst>
          </p:cNvPr>
          <p:cNvSpPr/>
          <p:nvPr/>
        </p:nvSpPr>
        <p:spPr>
          <a:xfrm>
            <a:off x="933633" y="206658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C0FB40F5-F01D-438D-9F0F-FA7114D874F8}"/>
              </a:ext>
            </a:extLst>
          </p:cNvPr>
          <p:cNvSpPr/>
          <p:nvPr/>
        </p:nvSpPr>
        <p:spPr>
          <a:xfrm>
            <a:off x="4198756" y="191314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A46B0F04-77E6-438B-936E-B70A42B73D23}"/>
              </a:ext>
            </a:extLst>
          </p:cNvPr>
          <p:cNvSpPr/>
          <p:nvPr/>
        </p:nvSpPr>
        <p:spPr>
          <a:xfrm>
            <a:off x="4723133" y="22317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E07F7F4-BE81-44A7-90D4-02149C5547D1}"/>
              </a:ext>
            </a:extLst>
          </p:cNvPr>
          <p:cNvSpPr/>
          <p:nvPr/>
        </p:nvSpPr>
        <p:spPr>
          <a:xfrm>
            <a:off x="1661242" y="186338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EDE170B9-2C8D-4B24-9E63-FEAF37511632}"/>
              </a:ext>
            </a:extLst>
          </p:cNvPr>
          <p:cNvSpPr/>
          <p:nvPr/>
        </p:nvSpPr>
        <p:spPr>
          <a:xfrm>
            <a:off x="3977024" y="26970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BBC9EDA-B075-42AA-A4EC-285075C5F4C4}"/>
              </a:ext>
            </a:extLst>
          </p:cNvPr>
          <p:cNvSpPr/>
          <p:nvPr/>
        </p:nvSpPr>
        <p:spPr>
          <a:xfrm>
            <a:off x="1461580" y="254464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6522ADDC-F1D7-4961-827B-495B8A98317E}"/>
              </a:ext>
            </a:extLst>
          </p:cNvPr>
          <p:cNvSpPr/>
          <p:nvPr/>
        </p:nvSpPr>
        <p:spPr>
          <a:xfrm>
            <a:off x="3864472" y="23273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9C6CCE3E-400A-4075-AD40-76C8CB87C8E0}"/>
              </a:ext>
            </a:extLst>
          </p:cNvPr>
          <p:cNvSpPr/>
          <p:nvPr/>
        </p:nvSpPr>
        <p:spPr>
          <a:xfrm>
            <a:off x="6990827" y="149437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BF68AB0-6E10-4C5E-ACDF-0084ACA40C90}"/>
              </a:ext>
            </a:extLst>
          </p:cNvPr>
          <p:cNvSpPr/>
          <p:nvPr/>
        </p:nvSpPr>
        <p:spPr>
          <a:xfrm>
            <a:off x="6628268" y="19561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625C772-C5A5-4813-B495-500C6078A71A}"/>
              </a:ext>
            </a:extLst>
          </p:cNvPr>
          <p:cNvSpPr/>
          <p:nvPr/>
        </p:nvSpPr>
        <p:spPr>
          <a:xfrm>
            <a:off x="7480275" y="226032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EE2ADAD9-776A-4C33-ABCB-128E2D016060}"/>
              </a:ext>
            </a:extLst>
          </p:cNvPr>
          <p:cNvSpPr/>
          <p:nvPr/>
        </p:nvSpPr>
        <p:spPr>
          <a:xfrm>
            <a:off x="7471573" y="156280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5774B3D-2766-4F30-B2BB-8F4ADAEE4E2C}"/>
              </a:ext>
            </a:extLst>
          </p:cNvPr>
          <p:cNvSpPr/>
          <p:nvPr/>
        </p:nvSpPr>
        <p:spPr>
          <a:xfrm>
            <a:off x="6674630" y="25446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90E175D2-674E-43B8-B257-54E106007A28}"/>
              </a:ext>
            </a:extLst>
          </p:cNvPr>
          <p:cNvSpPr/>
          <p:nvPr/>
        </p:nvSpPr>
        <p:spPr>
          <a:xfrm>
            <a:off x="7062855" y="251861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F29FADD-18E8-4924-847B-823DE59E2D00}"/>
              </a:ext>
            </a:extLst>
          </p:cNvPr>
          <p:cNvSpPr/>
          <p:nvPr/>
        </p:nvSpPr>
        <p:spPr>
          <a:xfrm>
            <a:off x="7525619" y="18570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8658FCE2-967A-4060-9C84-65CB42FBDCD8}"/>
              </a:ext>
            </a:extLst>
          </p:cNvPr>
          <p:cNvSpPr/>
          <p:nvPr/>
        </p:nvSpPr>
        <p:spPr>
          <a:xfrm>
            <a:off x="6636678" y="160721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D462499C-1556-485D-8298-5E5F4F6E835D}"/>
              </a:ext>
            </a:extLst>
          </p:cNvPr>
          <p:cNvSpPr/>
          <p:nvPr/>
        </p:nvSpPr>
        <p:spPr>
          <a:xfrm>
            <a:off x="7359756" y="262652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/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34AFA3-1E89-4447-9BE3-C649BF1EB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14" y="2168185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/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2167A6-A9C6-45A9-A309-D8D9AA31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924" y="1638182"/>
                <a:ext cx="55245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9BED7E99-ECF2-40CC-8F8D-B80E74A5F370}"/>
              </a:ext>
            </a:extLst>
          </p:cNvPr>
          <p:cNvSpPr/>
          <p:nvPr/>
        </p:nvSpPr>
        <p:spPr>
          <a:xfrm>
            <a:off x="7097723" y="207538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CA411F94-E5CA-407E-B263-F9B680D99783}"/>
              </a:ext>
            </a:extLst>
          </p:cNvPr>
          <p:cNvSpPr/>
          <p:nvPr/>
        </p:nvSpPr>
        <p:spPr>
          <a:xfrm>
            <a:off x="2767156" y="231872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9A04DAAA-34C0-4223-921D-27B5C8148B8F}"/>
              </a:ext>
            </a:extLst>
          </p:cNvPr>
          <p:cNvSpPr/>
          <p:nvPr/>
        </p:nvSpPr>
        <p:spPr>
          <a:xfrm>
            <a:off x="5355380" y="277730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1AA9D7-0867-4BF0-AF3F-6EBC780C8EC1}"/>
              </a:ext>
            </a:extLst>
          </p:cNvPr>
          <p:cNvCxnSpPr>
            <a:cxnSpLocks/>
          </p:cNvCxnSpPr>
          <p:nvPr/>
        </p:nvCxnSpPr>
        <p:spPr>
          <a:xfrm>
            <a:off x="2925002" y="2507404"/>
            <a:ext cx="2557319" cy="457098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F4D7E2-DA1B-4680-8B2A-CCFA39C928C2}"/>
              </a:ext>
            </a:extLst>
          </p:cNvPr>
          <p:cNvCxnSpPr>
            <a:cxnSpLocks/>
          </p:cNvCxnSpPr>
          <p:nvPr/>
        </p:nvCxnSpPr>
        <p:spPr>
          <a:xfrm flipV="1">
            <a:off x="5447945" y="2276795"/>
            <a:ext cx="1784262" cy="709087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72885E3-F314-491D-8975-E9BCA36BE0B6}"/>
              </a:ext>
            </a:extLst>
          </p:cNvPr>
          <p:cNvSpPr/>
          <p:nvPr/>
        </p:nvSpPr>
        <p:spPr>
          <a:xfrm>
            <a:off x="4969118" y="20191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79622DB7-BB9B-4CEF-9F59-1ECC20336901}"/>
              </a:ext>
            </a:extLst>
          </p:cNvPr>
          <p:cNvSpPr/>
          <p:nvPr/>
        </p:nvSpPr>
        <p:spPr>
          <a:xfrm>
            <a:off x="4522606" y="258216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A80820AF-42C0-47F2-9148-BD49DECA1548}"/>
              </a:ext>
            </a:extLst>
          </p:cNvPr>
          <p:cNvSpPr/>
          <p:nvPr/>
        </p:nvSpPr>
        <p:spPr>
          <a:xfrm>
            <a:off x="5158471" y="241724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FB309101-B2E5-4D6C-B6E6-B277D25707D5}"/>
              </a:ext>
            </a:extLst>
          </p:cNvPr>
          <p:cNvSpPr/>
          <p:nvPr/>
        </p:nvSpPr>
        <p:spPr>
          <a:xfrm>
            <a:off x="265245" y="236129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3DD4B3D3-8663-45A0-91D5-CC1E8C127AA7}"/>
              </a:ext>
            </a:extLst>
          </p:cNvPr>
          <p:cNvSpPr/>
          <p:nvPr/>
        </p:nvSpPr>
        <p:spPr>
          <a:xfrm>
            <a:off x="5355380" y="2772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/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EC122-B85E-40A3-BB69-6648DEB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256" y="1627268"/>
                <a:ext cx="3150997" cy="727507"/>
              </a:xfrm>
              <a:prstGeom prst="rect">
                <a:avLst/>
              </a:prstGeom>
              <a:blipFill>
                <a:blip r:embed="rId7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/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Use a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the horizontal axis feature in this example </a:t>
                </a:r>
              </a:p>
            </p:txBody>
          </p:sp>
        </mc:Choice>
        <mc:Fallback xmlns="">
          <p:sp>
            <p:nvSpPr>
              <p:cNvPr id="83" name="Speech Bubble: Rectangle 82">
                <a:extLst>
                  <a:ext uri="{FF2B5EF4-FFF2-40B4-BE49-F238E27FC236}">
                    <a16:creationId xmlns:a16="http://schemas.microsoft.com/office/drawing/2014/main" id="{217322C7-405D-42E9-B572-D79D6AE9A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40" y="2471674"/>
                <a:ext cx="2928052" cy="562805"/>
              </a:xfrm>
              <a:prstGeom prst="wedgeRectCallout">
                <a:avLst>
                  <a:gd name="adj1" fmla="val 7031"/>
                  <a:gd name="adj2" fmla="val -95348"/>
                </a:avLst>
              </a:prstGeom>
              <a:blipFill>
                <a:blip r:embed="rId8"/>
                <a:stretch>
                  <a:fillRect l="-1035" r="-2277" b="-86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231447AC-E7AA-4F4E-95C5-5170B81E742D}"/>
              </a:ext>
            </a:extLst>
          </p:cNvPr>
          <p:cNvSpPr/>
          <p:nvPr/>
        </p:nvSpPr>
        <p:spPr>
          <a:xfrm>
            <a:off x="883787" y="43349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0C2D6E52-C223-4715-AB59-A9B1330AD2D8}"/>
              </a:ext>
            </a:extLst>
          </p:cNvPr>
          <p:cNvSpPr/>
          <p:nvPr/>
        </p:nvSpPr>
        <p:spPr>
          <a:xfrm>
            <a:off x="1207637" y="4667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4AD0862D-CB6F-4C6C-9368-427B72D0AFA6}"/>
              </a:ext>
            </a:extLst>
          </p:cNvPr>
          <p:cNvSpPr/>
          <p:nvPr/>
        </p:nvSpPr>
        <p:spPr>
          <a:xfrm>
            <a:off x="443732" y="41418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76BFEA7F-04EF-412E-9AFF-3289AB999D15}"/>
              </a:ext>
            </a:extLst>
          </p:cNvPr>
          <p:cNvSpPr/>
          <p:nvPr/>
        </p:nvSpPr>
        <p:spPr>
          <a:xfrm>
            <a:off x="2186729" y="565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A278FF72-6345-4BA8-9AD8-B70660B5F6E3}"/>
              </a:ext>
            </a:extLst>
          </p:cNvPr>
          <p:cNvSpPr/>
          <p:nvPr/>
        </p:nvSpPr>
        <p:spPr>
          <a:xfrm>
            <a:off x="1179778" y="52882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A35B9BF-3B2E-4F2E-B168-3D20D63878A2}"/>
              </a:ext>
            </a:extLst>
          </p:cNvPr>
          <p:cNvSpPr/>
          <p:nvPr/>
        </p:nvSpPr>
        <p:spPr>
          <a:xfrm>
            <a:off x="2139563" y="59374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E340769A-B4AB-41E3-859E-5230854F3069}"/>
              </a:ext>
            </a:extLst>
          </p:cNvPr>
          <p:cNvSpPr/>
          <p:nvPr/>
        </p:nvSpPr>
        <p:spPr>
          <a:xfrm>
            <a:off x="1706873" y="5096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73802B70-75C5-4F65-99D4-CCA8294CDBD0}"/>
              </a:ext>
            </a:extLst>
          </p:cNvPr>
          <p:cNvSpPr/>
          <p:nvPr/>
        </p:nvSpPr>
        <p:spPr>
          <a:xfrm>
            <a:off x="2002607" y="536868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2763E253-46D1-4E3B-ABB7-0FB1052DAA8D}"/>
              </a:ext>
            </a:extLst>
          </p:cNvPr>
          <p:cNvSpPr/>
          <p:nvPr/>
        </p:nvSpPr>
        <p:spPr>
          <a:xfrm>
            <a:off x="561706" y="457446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Star: 5 Points 92">
            <a:extLst>
              <a:ext uri="{FF2B5EF4-FFF2-40B4-BE49-F238E27FC236}">
                <a16:creationId xmlns:a16="http://schemas.microsoft.com/office/drawing/2014/main" id="{A19CE946-6731-482A-8992-133909FF1DDC}"/>
              </a:ext>
            </a:extLst>
          </p:cNvPr>
          <p:cNvSpPr/>
          <p:nvPr/>
        </p:nvSpPr>
        <p:spPr>
          <a:xfrm>
            <a:off x="1555646" y="543514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E8E075E-F7F9-48C1-A5A7-155E73203E01}"/>
              </a:ext>
            </a:extLst>
          </p:cNvPr>
          <p:cNvSpPr/>
          <p:nvPr/>
        </p:nvSpPr>
        <p:spPr>
          <a:xfrm>
            <a:off x="851206" y="49439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6112D74A-8294-4B62-9533-1489B3FD6711}"/>
              </a:ext>
            </a:extLst>
          </p:cNvPr>
          <p:cNvSpPr/>
          <p:nvPr/>
        </p:nvSpPr>
        <p:spPr>
          <a:xfrm>
            <a:off x="1760050" y="572012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72DE4596-96CE-4A37-BA31-A05A68EBD842}"/>
              </a:ext>
            </a:extLst>
          </p:cNvPr>
          <p:cNvSpPr/>
          <p:nvPr/>
        </p:nvSpPr>
        <p:spPr>
          <a:xfrm>
            <a:off x="3073372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62083D67-A3E0-4DE3-9A12-ABDC724FC5E9}"/>
              </a:ext>
            </a:extLst>
          </p:cNvPr>
          <p:cNvSpPr/>
          <p:nvPr/>
        </p:nvSpPr>
        <p:spPr>
          <a:xfrm>
            <a:off x="2432443" y="505789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A359FB1C-59A6-42EE-9DA4-C1E7E246DF3D}"/>
              </a:ext>
            </a:extLst>
          </p:cNvPr>
          <p:cNvSpPr/>
          <p:nvPr/>
        </p:nvSpPr>
        <p:spPr>
          <a:xfrm>
            <a:off x="3659410" y="54386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id="{DF6D4B37-6EDE-4634-AFB1-B3E42B829BA8}"/>
              </a:ext>
            </a:extLst>
          </p:cNvPr>
          <p:cNvSpPr/>
          <p:nvPr/>
        </p:nvSpPr>
        <p:spPr>
          <a:xfrm>
            <a:off x="3003368" y="510276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2942BA6C-A928-4527-A2EF-018CB1066CFB}"/>
              </a:ext>
            </a:extLst>
          </p:cNvPr>
          <p:cNvSpPr/>
          <p:nvPr/>
        </p:nvSpPr>
        <p:spPr>
          <a:xfrm>
            <a:off x="2756611" y="53454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50FAEEB8-3D9D-42D7-912F-627DA86143B4}"/>
              </a:ext>
            </a:extLst>
          </p:cNvPr>
          <p:cNvSpPr/>
          <p:nvPr/>
        </p:nvSpPr>
        <p:spPr>
          <a:xfrm>
            <a:off x="3261254" y="52358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F2954371-C15B-45AC-9D81-3C59A5A8DBA0}"/>
              </a:ext>
            </a:extLst>
          </p:cNvPr>
          <p:cNvSpPr/>
          <p:nvPr/>
        </p:nvSpPr>
        <p:spPr>
          <a:xfrm>
            <a:off x="3402758" y="510026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Star: 5 Points 102">
            <a:extLst>
              <a:ext uri="{FF2B5EF4-FFF2-40B4-BE49-F238E27FC236}">
                <a16:creationId xmlns:a16="http://schemas.microsoft.com/office/drawing/2014/main" id="{02307644-C25A-45B0-943F-893AC7EB2BC3}"/>
              </a:ext>
            </a:extLst>
          </p:cNvPr>
          <p:cNvSpPr/>
          <p:nvPr/>
        </p:nvSpPr>
        <p:spPr>
          <a:xfrm>
            <a:off x="2460774" y="471744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Star: 5 Points 103">
            <a:extLst>
              <a:ext uri="{FF2B5EF4-FFF2-40B4-BE49-F238E27FC236}">
                <a16:creationId xmlns:a16="http://schemas.microsoft.com/office/drawing/2014/main" id="{32503E21-F352-4332-BBBB-5EE07EBEA0D0}"/>
              </a:ext>
            </a:extLst>
          </p:cNvPr>
          <p:cNvSpPr/>
          <p:nvPr/>
        </p:nvSpPr>
        <p:spPr>
          <a:xfrm>
            <a:off x="3237377" y="576288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/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6644043-090B-4E76-9F5A-DFDE1272A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628" y="4657711"/>
                <a:ext cx="55245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/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7758EC5-7772-4FCB-A0DB-6487B93AB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83" y="5036303"/>
                <a:ext cx="55245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D6DEA433-90B5-4021-A28D-6BAAA1D34B93}"/>
              </a:ext>
            </a:extLst>
          </p:cNvPr>
          <p:cNvSpPr/>
          <p:nvPr/>
        </p:nvSpPr>
        <p:spPr>
          <a:xfrm>
            <a:off x="3250524" y="5351070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Star: 5 Points 107">
            <a:extLst>
              <a:ext uri="{FF2B5EF4-FFF2-40B4-BE49-F238E27FC236}">
                <a16:creationId xmlns:a16="http://schemas.microsoft.com/office/drawing/2014/main" id="{A3E7B40F-1993-4B15-B644-3C39C1EE991D}"/>
              </a:ext>
            </a:extLst>
          </p:cNvPr>
          <p:cNvSpPr/>
          <p:nvPr/>
        </p:nvSpPr>
        <p:spPr>
          <a:xfrm>
            <a:off x="1245710" y="5012105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Star: 5 Points 108">
            <a:extLst>
              <a:ext uri="{FF2B5EF4-FFF2-40B4-BE49-F238E27FC236}">
                <a16:creationId xmlns:a16="http://schemas.microsoft.com/office/drawing/2014/main" id="{7E1BFBC4-4A1B-4AA2-8075-CEA39D4B4EB2}"/>
              </a:ext>
            </a:extLst>
          </p:cNvPr>
          <p:cNvSpPr/>
          <p:nvPr/>
        </p:nvSpPr>
        <p:spPr>
          <a:xfrm>
            <a:off x="2505164" y="6059616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23AC3D3-AB5D-4AA3-9924-30EE682AA13A}"/>
              </a:ext>
            </a:extLst>
          </p:cNvPr>
          <p:cNvCxnSpPr>
            <a:cxnSpLocks/>
          </p:cNvCxnSpPr>
          <p:nvPr/>
        </p:nvCxnSpPr>
        <p:spPr>
          <a:xfrm flipH="1" flipV="1">
            <a:off x="1413962" y="5181265"/>
            <a:ext cx="1264506" cy="108399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27986DF-6F89-4913-BEC2-F49E7A4C7714}"/>
              </a:ext>
            </a:extLst>
          </p:cNvPr>
          <p:cNvCxnSpPr>
            <a:cxnSpLocks/>
          </p:cNvCxnSpPr>
          <p:nvPr/>
        </p:nvCxnSpPr>
        <p:spPr>
          <a:xfrm flipV="1">
            <a:off x="2656956" y="5538186"/>
            <a:ext cx="723095" cy="727072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tar: 5 Points 111">
            <a:extLst>
              <a:ext uri="{FF2B5EF4-FFF2-40B4-BE49-F238E27FC236}">
                <a16:creationId xmlns:a16="http://schemas.microsoft.com/office/drawing/2014/main" id="{49EFC573-D561-4981-8E08-55E8526A6181}"/>
              </a:ext>
            </a:extLst>
          </p:cNvPr>
          <p:cNvSpPr/>
          <p:nvPr/>
        </p:nvSpPr>
        <p:spPr>
          <a:xfrm>
            <a:off x="3974619" y="572299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Star: 5 Points 112">
            <a:extLst>
              <a:ext uri="{FF2B5EF4-FFF2-40B4-BE49-F238E27FC236}">
                <a16:creationId xmlns:a16="http://schemas.microsoft.com/office/drawing/2014/main" id="{464EFFDB-8B89-4A10-AA16-1EDB6CA1E905}"/>
              </a:ext>
            </a:extLst>
          </p:cNvPr>
          <p:cNvSpPr/>
          <p:nvPr/>
        </p:nvSpPr>
        <p:spPr>
          <a:xfrm>
            <a:off x="2855307" y="477955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Star: 5 Points 119">
            <a:extLst>
              <a:ext uri="{FF2B5EF4-FFF2-40B4-BE49-F238E27FC236}">
                <a16:creationId xmlns:a16="http://schemas.microsoft.com/office/drawing/2014/main" id="{19913596-E30E-42F8-BFEC-48E67BDCBFB4}"/>
              </a:ext>
            </a:extLst>
          </p:cNvPr>
          <p:cNvSpPr/>
          <p:nvPr/>
        </p:nvSpPr>
        <p:spPr>
          <a:xfrm>
            <a:off x="3620312" y="584548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Star: 5 Points 120">
            <a:extLst>
              <a:ext uri="{FF2B5EF4-FFF2-40B4-BE49-F238E27FC236}">
                <a16:creationId xmlns:a16="http://schemas.microsoft.com/office/drawing/2014/main" id="{E4DF5124-15D4-4E56-B933-649CAE906F8F}"/>
              </a:ext>
            </a:extLst>
          </p:cNvPr>
          <p:cNvSpPr/>
          <p:nvPr/>
        </p:nvSpPr>
        <p:spPr>
          <a:xfrm>
            <a:off x="2505164" y="6054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06F5AEE-C42B-49A6-8730-26784C559880}"/>
              </a:ext>
            </a:extLst>
          </p:cNvPr>
          <p:cNvCxnSpPr>
            <a:cxnSpLocks/>
          </p:cNvCxnSpPr>
          <p:nvPr/>
        </p:nvCxnSpPr>
        <p:spPr>
          <a:xfrm flipV="1">
            <a:off x="239635" y="3955281"/>
            <a:ext cx="0" cy="2544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414FC16-7743-4F44-BF18-3DF28E8A413A}"/>
              </a:ext>
            </a:extLst>
          </p:cNvPr>
          <p:cNvCxnSpPr>
            <a:cxnSpLocks/>
          </p:cNvCxnSpPr>
          <p:nvPr/>
        </p:nvCxnSpPr>
        <p:spPr>
          <a:xfrm flipV="1">
            <a:off x="198020" y="6499717"/>
            <a:ext cx="42069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9A18C0FC-06E4-457C-9F03-D188DF62C998}"/>
              </a:ext>
            </a:extLst>
          </p:cNvPr>
          <p:cNvCxnSpPr>
            <a:cxnSpLocks/>
          </p:cNvCxnSpPr>
          <p:nvPr/>
        </p:nvCxnSpPr>
        <p:spPr>
          <a:xfrm flipV="1">
            <a:off x="5895510" y="4525598"/>
            <a:ext cx="1333198" cy="1954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9CE0BF2-7F03-4647-B061-7AEF3A2C0400}"/>
              </a:ext>
            </a:extLst>
          </p:cNvPr>
          <p:cNvCxnSpPr>
            <a:cxnSpLocks/>
          </p:cNvCxnSpPr>
          <p:nvPr/>
        </p:nvCxnSpPr>
        <p:spPr>
          <a:xfrm>
            <a:off x="5884385" y="6480547"/>
            <a:ext cx="4535792" cy="39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Star: 5 Points 226">
            <a:extLst>
              <a:ext uri="{FF2B5EF4-FFF2-40B4-BE49-F238E27FC236}">
                <a16:creationId xmlns:a16="http://schemas.microsoft.com/office/drawing/2014/main" id="{B5558604-5BCD-4351-8636-0B924892E959}"/>
              </a:ext>
            </a:extLst>
          </p:cNvPr>
          <p:cNvSpPr/>
          <p:nvPr/>
        </p:nvSpPr>
        <p:spPr>
          <a:xfrm>
            <a:off x="8079672" y="443306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8" name="Star: 5 Points 227">
            <a:extLst>
              <a:ext uri="{FF2B5EF4-FFF2-40B4-BE49-F238E27FC236}">
                <a16:creationId xmlns:a16="http://schemas.microsoft.com/office/drawing/2014/main" id="{E86978EA-8EB2-4586-96F4-5E9604B0CCA0}"/>
              </a:ext>
            </a:extLst>
          </p:cNvPr>
          <p:cNvSpPr/>
          <p:nvPr/>
        </p:nvSpPr>
        <p:spPr>
          <a:xfrm>
            <a:off x="8089545" y="480461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9" name="Star: 5 Points 228">
            <a:extLst>
              <a:ext uri="{FF2B5EF4-FFF2-40B4-BE49-F238E27FC236}">
                <a16:creationId xmlns:a16="http://schemas.microsoft.com/office/drawing/2014/main" id="{D2B421FF-B442-4383-B8CC-9B37C64E31EB}"/>
              </a:ext>
            </a:extLst>
          </p:cNvPr>
          <p:cNvSpPr/>
          <p:nvPr/>
        </p:nvSpPr>
        <p:spPr>
          <a:xfrm>
            <a:off x="7836082" y="47336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0" name="Star: 5 Points 229">
            <a:extLst>
              <a:ext uri="{FF2B5EF4-FFF2-40B4-BE49-F238E27FC236}">
                <a16:creationId xmlns:a16="http://schemas.microsoft.com/office/drawing/2014/main" id="{CD752FB0-C9F5-40DF-8CC3-54ACCAA5BB0C}"/>
              </a:ext>
            </a:extLst>
          </p:cNvPr>
          <p:cNvSpPr/>
          <p:nvPr/>
        </p:nvSpPr>
        <p:spPr>
          <a:xfrm>
            <a:off x="7310046" y="53713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1" name="Star: 5 Points 230">
            <a:extLst>
              <a:ext uri="{FF2B5EF4-FFF2-40B4-BE49-F238E27FC236}">
                <a16:creationId xmlns:a16="http://schemas.microsoft.com/office/drawing/2014/main" id="{C53E15E3-69B4-4161-A498-9394DE81CBD4}"/>
              </a:ext>
            </a:extLst>
          </p:cNvPr>
          <p:cNvSpPr/>
          <p:nvPr/>
        </p:nvSpPr>
        <p:spPr>
          <a:xfrm>
            <a:off x="7682210" y="568323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Star: 5 Points 231">
            <a:extLst>
              <a:ext uri="{FF2B5EF4-FFF2-40B4-BE49-F238E27FC236}">
                <a16:creationId xmlns:a16="http://schemas.microsoft.com/office/drawing/2014/main" id="{24223205-4CE8-421E-BAD5-95DE0B4D8B89}"/>
              </a:ext>
            </a:extLst>
          </p:cNvPr>
          <p:cNvSpPr/>
          <p:nvPr/>
        </p:nvSpPr>
        <p:spPr>
          <a:xfrm>
            <a:off x="8092584" y="517617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3" name="Star: 5 Points 232">
            <a:extLst>
              <a:ext uri="{FF2B5EF4-FFF2-40B4-BE49-F238E27FC236}">
                <a16:creationId xmlns:a16="http://schemas.microsoft.com/office/drawing/2014/main" id="{81C6BC13-446F-4A30-9E7F-4FF4A8E96A56}"/>
              </a:ext>
            </a:extLst>
          </p:cNvPr>
          <p:cNvSpPr/>
          <p:nvPr/>
        </p:nvSpPr>
        <p:spPr>
          <a:xfrm>
            <a:off x="7768334" y="599145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4" name="Star: 5 Points 233">
            <a:extLst>
              <a:ext uri="{FF2B5EF4-FFF2-40B4-BE49-F238E27FC236}">
                <a16:creationId xmlns:a16="http://schemas.microsoft.com/office/drawing/2014/main" id="{49D685E2-6CEE-4098-9ADF-148FB375B58C}"/>
              </a:ext>
            </a:extLst>
          </p:cNvPr>
          <p:cNvSpPr/>
          <p:nvPr/>
        </p:nvSpPr>
        <p:spPr>
          <a:xfrm>
            <a:off x="7578164" y="454171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5" name="Star: 5 Points 234">
            <a:extLst>
              <a:ext uri="{FF2B5EF4-FFF2-40B4-BE49-F238E27FC236}">
                <a16:creationId xmlns:a16="http://schemas.microsoft.com/office/drawing/2014/main" id="{B9E71AE2-EA7B-4BF4-8109-D9DC2CC77ED5}"/>
              </a:ext>
            </a:extLst>
          </p:cNvPr>
          <p:cNvSpPr/>
          <p:nvPr/>
        </p:nvSpPr>
        <p:spPr>
          <a:xfrm>
            <a:off x="7310046" y="584770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tar: 5 Points 235">
            <a:extLst>
              <a:ext uri="{FF2B5EF4-FFF2-40B4-BE49-F238E27FC236}">
                <a16:creationId xmlns:a16="http://schemas.microsoft.com/office/drawing/2014/main" id="{393FBF6A-B570-4FE7-9E9C-4F2109066E80}"/>
              </a:ext>
            </a:extLst>
          </p:cNvPr>
          <p:cNvSpPr/>
          <p:nvPr/>
        </p:nvSpPr>
        <p:spPr>
          <a:xfrm>
            <a:off x="7578164" y="497074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7" name="Star: 5 Points 236">
            <a:extLst>
              <a:ext uri="{FF2B5EF4-FFF2-40B4-BE49-F238E27FC236}">
                <a16:creationId xmlns:a16="http://schemas.microsoft.com/office/drawing/2014/main" id="{F3ACCE92-2A92-4489-A92C-392E6B3D0FC5}"/>
              </a:ext>
            </a:extLst>
          </p:cNvPr>
          <p:cNvSpPr/>
          <p:nvPr/>
        </p:nvSpPr>
        <p:spPr>
          <a:xfrm>
            <a:off x="7971388" y="561758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/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874635BD-D2AA-4F52-870C-273B6175D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89" y="4976556"/>
                <a:ext cx="552459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Star: 5 Points 238">
            <a:extLst>
              <a:ext uri="{FF2B5EF4-FFF2-40B4-BE49-F238E27FC236}">
                <a16:creationId xmlns:a16="http://schemas.microsoft.com/office/drawing/2014/main" id="{5CCD69C2-1E30-4452-96FD-DD64153642B7}"/>
              </a:ext>
            </a:extLst>
          </p:cNvPr>
          <p:cNvSpPr/>
          <p:nvPr/>
        </p:nvSpPr>
        <p:spPr>
          <a:xfrm>
            <a:off x="7765695" y="5286284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2" name="Star: 5 Points 241">
            <a:extLst>
              <a:ext uri="{FF2B5EF4-FFF2-40B4-BE49-F238E27FC236}">
                <a16:creationId xmlns:a16="http://schemas.microsoft.com/office/drawing/2014/main" id="{F4FD1D2E-5264-4A22-A383-9FA82E8941C6}"/>
              </a:ext>
            </a:extLst>
          </p:cNvPr>
          <p:cNvSpPr/>
          <p:nvPr/>
        </p:nvSpPr>
        <p:spPr>
          <a:xfrm>
            <a:off x="9544842" y="511368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3" name="Star: 5 Points 242">
            <a:extLst>
              <a:ext uri="{FF2B5EF4-FFF2-40B4-BE49-F238E27FC236}">
                <a16:creationId xmlns:a16="http://schemas.microsoft.com/office/drawing/2014/main" id="{6093AD45-FED2-4819-9E5E-16C43E8F4223}"/>
              </a:ext>
            </a:extLst>
          </p:cNvPr>
          <p:cNvSpPr/>
          <p:nvPr/>
        </p:nvSpPr>
        <p:spPr>
          <a:xfrm>
            <a:off x="8903913" y="473288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4" name="Star: 5 Points 243">
            <a:extLst>
              <a:ext uri="{FF2B5EF4-FFF2-40B4-BE49-F238E27FC236}">
                <a16:creationId xmlns:a16="http://schemas.microsoft.com/office/drawing/2014/main" id="{4D4B26A3-14DA-4625-9695-597008660A88}"/>
              </a:ext>
            </a:extLst>
          </p:cNvPr>
          <p:cNvSpPr/>
          <p:nvPr/>
        </p:nvSpPr>
        <p:spPr>
          <a:xfrm>
            <a:off x="9615999" y="56553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5" name="Star: 5 Points 244">
            <a:extLst>
              <a:ext uri="{FF2B5EF4-FFF2-40B4-BE49-F238E27FC236}">
                <a16:creationId xmlns:a16="http://schemas.microsoft.com/office/drawing/2014/main" id="{BE50B234-BB4E-41D6-9E8A-F818BC4186FD}"/>
              </a:ext>
            </a:extLst>
          </p:cNvPr>
          <p:cNvSpPr/>
          <p:nvPr/>
        </p:nvSpPr>
        <p:spPr>
          <a:xfrm>
            <a:off x="9345764" y="48241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6" name="Star: 5 Points 245">
            <a:extLst>
              <a:ext uri="{FF2B5EF4-FFF2-40B4-BE49-F238E27FC236}">
                <a16:creationId xmlns:a16="http://schemas.microsoft.com/office/drawing/2014/main" id="{B625A5A4-7B00-41F3-8718-BE98E88D08EB}"/>
              </a:ext>
            </a:extLst>
          </p:cNvPr>
          <p:cNvSpPr/>
          <p:nvPr/>
        </p:nvSpPr>
        <p:spPr>
          <a:xfrm>
            <a:off x="9098909" y="509225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7" name="Star: 5 Points 246">
            <a:extLst>
              <a:ext uri="{FF2B5EF4-FFF2-40B4-BE49-F238E27FC236}">
                <a16:creationId xmlns:a16="http://schemas.microsoft.com/office/drawing/2014/main" id="{19D69FFC-DE5B-4721-ADCE-79E155F81731}"/>
              </a:ext>
            </a:extLst>
          </p:cNvPr>
          <p:cNvSpPr/>
          <p:nvPr/>
        </p:nvSpPr>
        <p:spPr>
          <a:xfrm>
            <a:off x="9732724" y="491087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8" name="Star: 5 Points 247">
            <a:extLst>
              <a:ext uri="{FF2B5EF4-FFF2-40B4-BE49-F238E27FC236}">
                <a16:creationId xmlns:a16="http://schemas.microsoft.com/office/drawing/2014/main" id="{3501D6C6-FF8D-4E39-BD89-CD4B982BA5A7}"/>
              </a:ext>
            </a:extLst>
          </p:cNvPr>
          <p:cNvSpPr/>
          <p:nvPr/>
        </p:nvSpPr>
        <p:spPr>
          <a:xfrm>
            <a:off x="9780657" y="53144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9" name="Star: 5 Points 248">
            <a:extLst>
              <a:ext uri="{FF2B5EF4-FFF2-40B4-BE49-F238E27FC236}">
                <a16:creationId xmlns:a16="http://schemas.microsoft.com/office/drawing/2014/main" id="{5D95D07B-7D9F-467F-813E-25FFB675ADB1}"/>
              </a:ext>
            </a:extLst>
          </p:cNvPr>
          <p:cNvSpPr/>
          <p:nvPr/>
        </p:nvSpPr>
        <p:spPr>
          <a:xfrm>
            <a:off x="8932244" y="439243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0" name="Star: 5 Points 249">
            <a:extLst>
              <a:ext uri="{FF2B5EF4-FFF2-40B4-BE49-F238E27FC236}">
                <a16:creationId xmlns:a16="http://schemas.microsoft.com/office/drawing/2014/main" id="{2ED22966-F9DC-4DBC-800D-164E1C188083}"/>
              </a:ext>
            </a:extLst>
          </p:cNvPr>
          <p:cNvSpPr/>
          <p:nvPr/>
        </p:nvSpPr>
        <p:spPr>
          <a:xfrm>
            <a:off x="9308723" y="542681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/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8AD02A0-8562-4030-A239-D6E387899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8653" y="4711299"/>
                <a:ext cx="552459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Star: 5 Points 251">
            <a:extLst>
              <a:ext uri="{FF2B5EF4-FFF2-40B4-BE49-F238E27FC236}">
                <a16:creationId xmlns:a16="http://schemas.microsoft.com/office/drawing/2014/main" id="{16A6CBFE-E2F0-40A8-B785-5DFCAD77082C}"/>
              </a:ext>
            </a:extLst>
          </p:cNvPr>
          <p:cNvSpPr/>
          <p:nvPr/>
        </p:nvSpPr>
        <p:spPr>
          <a:xfrm>
            <a:off x="9465448" y="5097397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3" name="Star: 5 Points 252">
            <a:extLst>
              <a:ext uri="{FF2B5EF4-FFF2-40B4-BE49-F238E27FC236}">
                <a16:creationId xmlns:a16="http://schemas.microsoft.com/office/drawing/2014/main" id="{D081D917-24BD-4BB8-92A2-9FBAC41A1DF5}"/>
              </a:ext>
            </a:extLst>
          </p:cNvPr>
          <p:cNvSpPr/>
          <p:nvPr/>
        </p:nvSpPr>
        <p:spPr>
          <a:xfrm>
            <a:off x="8189982" y="602455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9ABE909-9459-4F82-9DA9-CF6F85F09304}"/>
              </a:ext>
            </a:extLst>
          </p:cNvPr>
          <p:cNvCxnSpPr>
            <a:cxnSpLocks/>
          </p:cNvCxnSpPr>
          <p:nvPr/>
        </p:nvCxnSpPr>
        <p:spPr>
          <a:xfrm flipV="1">
            <a:off x="8351417" y="5327627"/>
            <a:ext cx="1275956" cy="871540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Star: 5 Points 254">
            <a:extLst>
              <a:ext uri="{FF2B5EF4-FFF2-40B4-BE49-F238E27FC236}">
                <a16:creationId xmlns:a16="http://schemas.microsoft.com/office/drawing/2014/main" id="{6F83FD12-D170-404F-B285-6A7DF974F388}"/>
              </a:ext>
            </a:extLst>
          </p:cNvPr>
          <p:cNvSpPr/>
          <p:nvPr/>
        </p:nvSpPr>
        <p:spPr>
          <a:xfrm>
            <a:off x="10072173" y="558598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6" name="Star: 5 Points 255">
            <a:extLst>
              <a:ext uri="{FF2B5EF4-FFF2-40B4-BE49-F238E27FC236}">
                <a16:creationId xmlns:a16="http://schemas.microsoft.com/office/drawing/2014/main" id="{17378767-457D-45F1-A18E-9C5ADD28B13C}"/>
              </a:ext>
            </a:extLst>
          </p:cNvPr>
          <p:cNvSpPr/>
          <p:nvPr/>
        </p:nvSpPr>
        <p:spPr>
          <a:xfrm>
            <a:off x="9326777" y="445455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7" name="Star: 5 Points 256">
            <a:extLst>
              <a:ext uri="{FF2B5EF4-FFF2-40B4-BE49-F238E27FC236}">
                <a16:creationId xmlns:a16="http://schemas.microsoft.com/office/drawing/2014/main" id="{14FEA102-EFC7-4549-9D72-1F1D39D21F4B}"/>
              </a:ext>
            </a:extLst>
          </p:cNvPr>
          <p:cNvSpPr/>
          <p:nvPr/>
        </p:nvSpPr>
        <p:spPr>
          <a:xfrm>
            <a:off x="9869119" y="580900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8" name="Star: 5 Points 257">
            <a:extLst>
              <a:ext uri="{FF2B5EF4-FFF2-40B4-BE49-F238E27FC236}">
                <a16:creationId xmlns:a16="http://schemas.microsoft.com/office/drawing/2014/main" id="{155F92D8-1D3B-47F5-BB0B-F3897C906B5F}"/>
              </a:ext>
            </a:extLst>
          </p:cNvPr>
          <p:cNvSpPr/>
          <p:nvPr/>
        </p:nvSpPr>
        <p:spPr>
          <a:xfrm>
            <a:off x="8198133" y="60255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D5867FE-7EB7-4C24-AF49-4490DAC9EC06}"/>
              </a:ext>
            </a:extLst>
          </p:cNvPr>
          <p:cNvCxnSpPr>
            <a:cxnSpLocks/>
            <a:endCxn id="239" idx="3"/>
          </p:cNvCxnSpPr>
          <p:nvPr/>
        </p:nvCxnSpPr>
        <p:spPr>
          <a:xfrm flipH="1" flipV="1">
            <a:off x="8027695" y="5591083"/>
            <a:ext cx="386786" cy="608084"/>
          </a:xfrm>
          <a:prstGeom prst="line">
            <a:avLst/>
          </a:prstGeom>
          <a:ln w="349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Arrow: Right 262">
            <a:extLst>
              <a:ext uri="{FF2B5EF4-FFF2-40B4-BE49-F238E27FC236}">
                <a16:creationId xmlns:a16="http://schemas.microsoft.com/office/drawing/2014/main" id="{DBB5BE00-D306-4426-A37E-EBB9E7033FDF}"/>
              </a:ext>
            </a:extLst>
          </p:cNvPr>
          <p:cNvSpPr/>
          <p:nvPr/>
        </p:nvSpPr>
        <p:spPr>
          <a:xfrm>
            <a:off x="4736169" y="4931955"/>
            <a:ext cx="1163762" cy="406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/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1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IN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1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  <m:d>
                            <m:dPr>
                              <m:ctrlP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F996C80-1289-492A-A68C-41B0A6D38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26" y="4566786"/>
                <a:ext cx="2966313" cy="260905"/>
              </a:xfrm>
              <a:prstGeom prst="rect">
                <a:avLst/>
              </a:prstGeom>
              <a:blipFill>
                <a:blip r:embed="rId1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9EEA17EF-EC13-4972-B55F-28CEE67CA71E}"/>
              </a:ext>
            </a:extLst>
          </p:cNvPr>
          <p:cNvSpPr/>
          <p:nvPr/>
        </p:nvSpPr>
        <p:spPr>
          <a:xfrm>
            <a:off x="5480085" y="3792333"/>
            <a:ext cx="3206977" cy="562805"/>
          </a:xfrm>
          <a:prstGeom prst="wedgeRectCallout">
            <a:avLst>
              <a:gd name="adj1" fmla="val -41414"/>
              <a:gd name="adj2" fmla="val 858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be a 2x2 symmetric matrix in this case (chosen by us or learned)</a:t>
            </a: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18B38CE3-00B8-43A0-BDEF-BFD0B50CA6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29291" y="4991500"/>
            <a:ext cx="1010687" cy="965223"/>
          </a:xfrm>
          <a:prstGeom prst="rect">
            <a:avLst/>
          </a:prstGeom>
        </p:spPr>
      </p:pic>
      <p:sp>
        <p:nvSpPr>
          <p:cNvPr id="270" name="Speech Bubble: Rectangle 269">
            <a:extLst>
              <a:ext uri="{FF2B5EF4-FFF2-40B4-BE49-F238E27FC236}">
                <a16:creationId xmlns:a16="http://schemas.microsoft.com/office/drawing/2014/main" id="{A592A62A-0D3E-4009-A675-A2DD4B1FCC33}"/>
              </a:ext>
            </a:extLst>
          </p:cNvPr>
          <p:cNvSpPr/>
          <p:nvPr/>
        </p:nvSpPr>
        <p:spPr>
          <a:xfrm>
            <a:off x="9744167" y="3630193"/>
            <a:ext cx="2284537" cy="963128"/>
          </a:xfrm>
          <a:prstGeom prst="wedgeRectCallout">
            <a:avLst>
              <a:gd name="adj1" fmla="val 24888"/>
              <a:gd name="adj2" fmla="val 100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good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W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help bring points from same class closer and move different classes apart</a:t>
            </a:r>
          </a:p>
        </p:txBody>
      </p:sp>
      <p:sp>
        <p:nvSpPr>
          <p:cNvPr id="274" name="Star: 5 Points 273">
            <a:extLst>
              <a:ext uri="{FF2B5EF4-FFF2-40B4-BE49-F238E27FC236}">
                <a16:creationId xmlns:a16="http://schemas.microsoft.com/office/drawing/2014/main" id="{4E511AB1-A45A-4918-87CA-D0E0CA837B58}"/>
              </a:ext>
            </a:extLst>
          </p:cNvPr>
          <p:cNvSpPr/>
          <p:nvPr/>
        </p:nvSpPr>
        <p:spPr>
          <a:xfrm>
            <a:off x="5355016" y="276901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119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81"/>
    </mc:Choice>
    <mc:Fallback xmlns="">
      <p:transition spd="slow" advTm="2783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6" grpId="0" animBg="1"/>
      <p:bldP spid="36" grpId="1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 animBg="1"/>
      <p:bldP spid="108" grpId="0" animBg="1"/>
      <p:bldP spid="109" grpId="0" animBg="1"/>
      <p:bldP spid="112" grpId="0" animBg="1"/>
      <p:bldP spid="113" grpId="0" animBg="1"/>
      <p:bldP spid="120" grpId="0" animBg="1"/>
      <p:bldP spid="121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/>
      <p:bldP spid="239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/>
      <p:bldP spid="252" grpId="0" animBg="1"/>
      <p:bldP spid="253" grpId="0" animBg="1"/>
      <p:bldP spid="255" grpId="0" animBg="1"/>
      <p:bldP spid="256" grpId="0" animBg="1"/>
      <p:bldP spid="257" grpId="0" animBg="1"/>
      <p:bldP spid="258" grpId="0" animBg="1"/>
      <p:bldP spid="263" grpId="0" animBg="1"/>
      <p:bldP spid="264" grpId="0"/>
      <p:bldP spid="265" grpId="0" animBg="1"/>
      <p:bldP spid="270" grpId="0" animBg="1"/>
      <p:bldP spid="2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Improving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when classes are complex-shaped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Even with weighted Euclidean 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still a linear classifier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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dirty="0">
                    <a:latin typeface="Abadi Extra Light" panose="020B0204020104020204" pitchFamily="34" charset="0"/>
                  </a:rPr>
                  <a:t>Exercise:</a:t>
                </a:r>
                <a:r>
                  <a:rPr lang="en-GB" dirty="0">
                    <a:latin typeface="Abadi Extra Light" panose="020B0204020104020204" pitchFamily="34" charset="0"/>
                  </a:rPr>
                  <a:t> Prove the above fact. You may use the following hint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Mahalanobis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dist</a:t>
                </a:r>
                <a:r>
                  <a:rPr lang="en-GB" dirty="0">
                    <a:latin typeface="Abadi Extra Light" panose="020B0204020104020204" pitchFamily="34" charset="0"/>
                  </a:rPr>
                  <a:t> can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>
                            <a:latin typeface="Cambria Math" panose="02040503050406030204" pitchFamily="18" charset="0"/>
                          </a:rPr>
                          <m:t>𝐖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rad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a symmetric matrix and thus can be written as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𝐀𝐀</m:t>
                    </m:r>
                    <m:r>
                      <a:rPr lang="en-IN" b="1" i="1" baseline="30000" smtClean="0">
                        <a:latin typeface="Cambria Math" panose="02040503050406030204" pitchFamily="18" charset="0"/>
                      </a:rPr>
                      <m:t>⊤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any matrix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Showing for </a:t>
                </a:r>
                <a:r>
                  <a:rPr lang="en-GB" dirty="0" err="1">
                    <a:latin typeface="Abadi Extra Light" panose="020B0204020104020204" pitchFamily="34" charset="0"/>
                  </a:rPr>
                  <a:t>Mahalabonis</a:t>
                </a:r>
                <a:r>
                  <a:rPr lang="en-GB" dirty="0">
                    <a:latin typeface="Abadi Extra Light" panose="020B0204020104020204" pitchFamily="34" charset="0"/>
                  </a:rPr>
                  <a:t> is enough. Weighted Euclidean is a special case with 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diag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endParaRPr lang="en-GB" b="1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can be extended to learn nonlinear decision boundaries if we use nonlinear distances/similarities(more on this when we talk about kernels)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259" y="1130786"/>
                <a:ext cx="11740617" cy="5557532"/>
              </a:xfrm>
              <a:blipFill>
                <a:blip r:embed="rId5"/>
                <a:stretch>
                  <a:fillRect l="-935" t="-1974" r="-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Star: 5 Points 113">
            <a:extLst>
              <a:ext uri="{FF2B5EF4-FFF2-40B4-BE49-F238E27FC236}">
                <a16:creationId xmlns:a16="http://schemas.microsoft.com/office/drawing/2014/main" id="{E30365EF-E37B-479F-842C-F79E11F630B4}"/>
              </a:ext>
            </a:extLst>
          </p:cNvPr>
          <p:cNvSpPr/>
          <p:nvPr/>
        </p:nvSpPr>
        <p:spPr>
          <a:xfrm>
            <a:off x="2870830" y="465133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Star: 5 Points 114">
            <a:extLst>
              <a:ext uri="{FF2B5EF4-FFF2-40B4-BE49-F238E27FC236}">
                <a16:creationId xmlns:a16="http://schemas.microsoft.com/office/drawing/2014/main" id="{15656636-3201-4B6F-8B73-60C3D0891A6B}"/>
              </a:ext>
            </a:extLst>
          </p:cNvPr>
          <p:cNvSpPr/>
          <p:nvPr/>
        </p:nvSpPr>
        <p:spPr>
          <a:xfrm>
            <a:off x="3562818" y="4571521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6" name="Star: 5 Points 115">
            <a:extLst>
              <a:ext uri="{FF2B5EF4-FFF2-40B4-BE49-F238E27FC236}">
                <a16:creationId xmlns:a16="http://schemas.microsoft.com/office/drawing/2014/main" id="{D3032C56-F709-4410-9FEB-6EB744D46399}"/>
              </a:ext>
            </a:extLst>
          </p:cNvPr>
          <p:cNvSpPr/>
          <p:nvPr/>
        </p:nvSpPr>
        <p:spPr>
          <a:xfrm>
            <a:off x="2215059" y="555621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Star: 5 Points 116">
            <a:extLst>
              <a:ext uri="{FF2B5EF4-FFF2-40B4-BE49-F238E27FC236}">
                <a16:creationId xmlns:a16="http://schemas.microsoft.com/office/drawing/2014/main" id="{7BDCFC51-05E6-4501-8491-A8D477ECAA82}"/>
              </a:ext>
            </a:extLst>
          </p:cNvPr>
          <p:cNvSpPr/>
          <p:nvPr/>
        </p:nvSpPr>
        <p:spPr>
          <a:xfrm>
            <a:off x="4400678" y="51864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Star: 5 Points 117">
            <a:extLst>
              <a:ext uri="{FF2B5EF4-FFF2-40B4-BE49-F238E27FC236}">
                <a16:creationId xmlns:a16="http://schemas.microsoft.com/office/drawing/2014/main" id="{08E439AE-3013-495D-B749-020C7EB04A1B}"/>
              </a:ext>
            </a:extLst>
          </p:cNvPr>
          <p:cNvSpPr/>
          <p:nvPr/>
        </p:nvSpPr>
        <p:spPr>
          <a:xfrm>
            <a:off x="3270849" y="486352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Star: 5 Points 118">
            <a:extLst>
              <a:ext uri="{FF2B5EF4-FFF2-40B4-BE49-F238E27FC236}">
                <a16:creationId xmlns:a16="http://schemas.microsoft.com/office/drawing/2014/main" id="{6EFFA3E3-2EE1-45AD-8CE2-4C1B0A62F68C}"/>
              </a:ext>
            </a:extLst>
          </p:cNvPr>
          <p:cNvSpPr/>
          <p:nvPr/>
        </p:nvSpPr>
        <p:spPr>
          <a:xfrm>
            <a:off x="3108924" y="625760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Star: 5 Points 121">
            <a:extLst>
              <a:ext uri="{FF2B5EF4-FFF2-40B4-BE49-F238E27FC236}">
                <a16:creationId xmlns:a16="http://schemas.microsoft.com/office/drawing/2014/main" id="{9405B718-CB6E-447D-90BC-F180D602D66F}"/>
              </a:ext>
            </a:extLst>
          </p:cNvPr>
          <p:cNvSpPr/>
          <p:nvPr/>
        </p:nvSpPr>
        <p:spPr>
          <a:xfrm>
            <a:off x="3962837" y="484406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tar: 5 Points 122">
            <a:extLst>
              <a:ext uri="{FF2B5EF4-FFF2-40B4-BE49-F238E27FC236}">
                <a16:creationId xmlns:a16="http://schemas.microsoft.com/office/drawing/2014/main" id="{411A3793-9D5A-4A12-8BE5-EA0F9023C7D9}"/>
              </a:ext>
            </a:extLst>
          </p:cNvPr>
          <p:cNvSpPr/>
          <p:nvPr/>
        </p:nvSpPr>
        <p:spPr>
          <a:xfrm>
            <a:off x="3705366" y="518470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BBD8DA79-B40B-4E5F-B4A0-DB0C21AFDF8C}"/>
              </a:ext>
            </a:extLst>
          </p:cNvPr>
          <p:cNvSpPr/>
          <p:nvPr/>
        </p:nvSpPr>
        <p:spPr>
          <a:xfrm>
            <a:off x="2363060" y="506702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Star: 5 Points 124">
            <a:extLst>
              <a:ext uri="{FF2B5EF4-FFF2-40B4-BE49-F238E27FC236}">
                <a16:creationId xmlns:a16="http://schemas.microsoft.com/office/drawing/2014/main" id="{AF903C96-2438-4AAB-BD86-5295535C0255}"/>
              </a:ext>
            </a:extLst>
          </p:cNvPr>
          <p:cNvSpPr/>
          <p:nvPr/>
        </p:nvSpPr>
        <p:spPr>
          <a:xfrm>
            <a:off x="2572597" y="579473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Star: 5 Points 125">
            <a:extLst>
              <a:ext uri="{FF2B5EF4-FFF2-40B4-BE49-F238E27FC236}">
                <a16:creationId xmlns:a16="http://schemas.microsoft.com/office/drawing/2014/main" id="{E10560C9-11AA-4180-9DF1-E564B1D7A78D}"/>
              </a:ext>
            </a:extLst>
          </p:cNvPr>
          <p:cNvSpPr/>
          <p:nvPr/>
        </p:nvSpPr>
        <p:spPr>
          <a:xfrm>
            <a:off x="2896756" y="5924298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Star: 5 Points 126">
            <a:extLst>
              <a:ext uri="{FF2B5EF4-FFF2-40B4-BE49-F238E27FC236}">
                <a16:creationId xmlns:a16="http://schemas.microsoft.com/office/drawing/2014/main" id="{572DBF23-8A07-458B-A6A6-5088116A679B}"/>
              </a:ext>
            </a:extLst>
          </p:cNvPr>
          <p:cNvSpPr/>
          <p:nvPr/>
        </p:nvSpPr>
        <p:spPr>
          <a:xfrm>
            <a:off x="2655029" y="485139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Star: 5 Points 129">
            <a:extLst>
              <a:ext uri="{FF2B5EF4-FFF2-40B4-BE49-F238E27FC236}">
                <a16:creationId xmlns:a16="http://schemas.microsoft.com/office/drawing/2014/main" id="{65AFD28A-8F3C-4054-9723-92F75EE4FDC1}"/>
              </a:ext>
            </a:extLst>
          </p:cNvPr>
          <p:cNvSpPr/>
          <p:nvPr/>
        </p:nvSpPr>
        <p:spPr>
          <a:xfrm>
            <a:off x="2572597" y="61883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Star: 5 Points 130">
            <a:extLst>
              <a:ext uri="{FF2B5EF4-FFF2-40B4-BE49-F238E27FC236}">
                <a16:creationId xmlns:a16="http://schemas.microsoft.com/office/drawing/2014/main" id="{DFE58E20-74F5-4690-BC0E-5096CA5C8B3E}"/>
              </a:ext>
            </a:extLst>
          </p:cNvPr>
          <p:cNvSpPr/>
          <p:nvPr/>
        </p:nvSpPr>
        <p:spPr>
          <a:xfrm>
            <a:off x="2562715" y="544227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Star: 5 Points 131">
            <a:extLst>
              <a:ext uri="{FF2B5EF4-FFF2-40B4-BE49-F238E27FC236}">
                <a16:creationId xmlns:a16="http://schemas.microsoft.com/office/drawing/2014/main" id="{2F2DEA93-44BF-499B-9C1F-A9B3CFA0EDE2}"/>
              </a:ext>
            </a:extLst>
          </p:cNvPr>
          <p:cNvSpPr/>
          <p:nvPr/>
        </p:nvSpPr>
        <p:spPr>
          <a:xfrm>
            <a:off x="5040493" y="578029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Star: 5 Points 132">
            <a:extLst>
              <a:ext uri="{FF2B5EF4-FFF2-40B4-BE49-F238E27FC236}">
                <a16:creationId xmlns:a16="http://schemas.microsoft.com/office/drawing/2014/main" id="{EE860254-6DD3-4F9E-8F66-960DB54C8214}"/>
              </a:ext>
            </a:extLst>
          </p:cNvPr>
          <p:cNvSpPr/>
          <p:nvPr/>
        </p:nvSpPr>
        <p:spPr>
          <a:xfrm>
            <a:off x="4524267" y="47239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Star: 5 Points 133">
            <a:extLst>
              <a:ext uri="{FF2B5EF4-FFF2-40B4-BE49-F238E27FC236}">
                <a16:creationId xmlns:a16="http://schemas.microsoft.com/office/drawing/2014/main" id="{B086B7A9-CA7F-4840-AE13-A2D4454D6863}"/>
              </a:ext>
            </a:extLst>
          </p:cNvPr>
          <p:cNvSpPr/>
          <p:nvPr/>
        </p:nvSpPr>
        <p:spPr>
          <a:xfrm>
            <a:off x="3739769" y="566798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Star: 5 Points 134">
            <a:extLst>
              <a:ext uri="{FF2B5EF4-FFF2-40B4-BE49-F238E27FC236}">
                <a16:creationId xmlns:a16="http://schemas.microsoft.com/office/drawing/2014/main" id="{D97CBF9C-1389-430C-8FF7-D95C9B699422}"/>
              </a:ext>
            </a:extLst>
          </p:cNvPr>
          <p:cNvSpPr/>
          <p:nvPr/>
        </p:nvSpPr>
        <p:spPr>
          <a:xfrm>
            <a:off x="5433213" y="558315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Star: 5 Points 135">
            <a:extLst>
              <a:ext uri="{FF2B5EF4-FFF2-40B4-BE49-F238E27FC236}">
                <a16:creationId xmlns:a16="http://schemas.microsoft.com/office/drawing/2014/main" id="{3C83FB12-A6A6-4F23-BAD8-B6374EF2AC6F}"/>
              </a:ext>
            </a:extLst>
          </p:cNvPr>
          <p:cNvSpPr/>
          <p:nvPr/>
        </p:nvSpPr>
        <p:spPr>
          <a:xfrm>
            <a:off x="4841085" y="491727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Star: 5 Points 136">
            <a:extLst>
              <a:ext uri="{FF2B5EF4-FFF2-40B4-BE49-F238E27FC236}">
                <a16:creationId xmlns:a16="http://schemas.microsoft.com/office/drawing/2014/main" id="{DA623C7B-310E-4901-870D-6B6FFD428CDB}"/>
              </a:ext>
            </a:extLst>
          </p:cNvPr>
          <p:cNvSpPr/>
          <p:nvPr/>
        </p:nvSpPr>
        <p:spPr>
          <a:xfrm>
            <a:off x="4112956" y="59852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Star: 5 Points 137">
            <a:extLst>
              <a:ext uri="{FF2B5EF4-FFF2-40B4-BE49-F238E27FC236}">
                <a16:creationId xmlns:a16="http://schemas.microsoft.com/office/drawing/2014/main" id="{E692C3CE-0749-4185-A52F-EBEC8C5956BC}"/>
              </a:ext>
            </a:extLst>
          </p:cNvPr>
          <p:cNvSpPr/>
          <p:nvPr/>
        </p:nvSpPr>
        <p:spPr>
          <a:xfrm>
            <a:off x="5764811" y="529245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2DBA5BE9-358E-47EF-BB25-6B45CAE964D1}"/>
              </a:ext>
            </a:extLst>
          </p:cNvPr>
          <p:cNvSpPr/>
          <p:nvPr/>
        </p:nvSpPr>
        <p:spPr>
          <a:xfrm>
            <a:off x="5308129" y="519589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Star: 5 Points 139">
            <a:extLst>
              <a:ext uri="{FF2B5EF4-FFF2-40B4-BE49-F238E27FC236}">
                <a16:creationId xmlns:a16="http://schemas.microsoft.com/office/drawing/2014/main" id="{28C23DC4-2920-4F5F-854E-54A6229374A5}"/>
              </a:ext>
            </a:extLst>
          </p:cNvPr>
          <p:cNvSpPr/>
          <p:nvPr/>
        </p:nvSpPr>
        <p:spPr>
          <a:xfrm>
            <a:off x="4589028" y="58328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Star: 5 Points 140">
            <a:extLst>
              <a:ext uri="{FF2B5EF4-FFF2-40B4-BE49-F238E27FC236}">
                <a16:creationId xmlns:a16="http://schemas.microsoft.com/office/drawing/2014/main" id="{E813DAFE-C8D6-44A2-AC87-3AD5530454BD}"/>
              </a:ext>
            </a:extLst>
          </p:cNvPr>
          <p:cNvSpPr/>
          <p:nvPr/>
        </p:nvSpPr>
        <p:spPr>
          <a:xfrm>
            <a:off x="3432774" y="578179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Star: 5 Points 141">
            <a:extLst>
              <a:ext uri="{FF2B5EF4-FFF2-40B4-BE49-F238E27FC236}">
                <a16:creationId xmlns:a16="http://schemas.microsoft.com/office/drawing/2014/main" id="{84EBAC04-747E-41FE-809E-285F8DF977CB}"/>
              </a:ext>
            </a:extLst>
          </p:cNvPr>
          <p:cNvSpPr/>
          <p:nvPr/>
        </p:nvSpPr>
        <p:spPr>
          <a:xfrm>
            <a:off x="3058372" y="518470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Star: 5 Points 142">
            <a:extLst>
              <a:ext uri="{FF2B5EF4-FFF2-40B4-BE49-F238E27FC236}">
                <a16:creationId xmlns:a16="http://schemas.microsoft.com/office/drawing/2014/main" id="{ABB7E04D-7A9E-4200-BC8D-1BD2B816D102}"/>
              </a:ext>
            </a:extLst>
          </p:cNvPr>
          <p:cNvSpPr/>
          <p:nvPr/>
        </p:nvSpPr>
        <p:spPr>
          <a:xfrm>
            <a:off x="4856908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Star: 5 Points 143">
            <a:extLst>
              <a:ext uri="{FF2B5EF4-FFF2-40B4-BE49-F238E27FC236}">
                <a16:creationId xmlns:a16="http://schemas.microsoft.com/office/drawing/2014/main" id="{2A85822F-7D0E-4B01-95AB-56572320F84C}"/>
              </a:ext>
            </a:extLst>
          </p:cNvPr>
          <p:cNvSpPr/>
          <p:nvPr/>
        </p:nvSpPr>
        <p:spPr>
          <a:xfrm>
            <a:off x="3220297" y="54146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Star: 5 Points 144">
            <a:extLst>
              <a:ext uri="{FF2B5EF4-FFF2-40B4-BE49-F238E27FC236}">
                <a16:creationId xmlns:a16="http://schemas.microsoft.com/office/drawing/2014/main" id="{339720DE-5C4E-43D2-BD40-CB151D998118}"/>
              </a:ext>
            </a:extLst>
          </p:cNvPr>
          <p:cNvSpPr/>
          <p:nvPr/>
        </p:nvSpPr>
        <p:spPr>
          <a:xfrm>
            <a:off x="4203656" y="55670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376949C5-AB37-40B7-B77E-FEC415E73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645" y="4702760"/>
            <a:ext cx="1010687" cy="965223"/>
          </a:xfrm>
          <a:prstGeom prst="rect">
            <a:avLst/>
          </a:prstGeom>
        </p:spPr>
      </p:pic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E4D168A5-EEA9-4C6B-8FF1-975F7620702F}"/>
              </a:ext>
            </a:extLst>
          </p:cNvPr>
          <p:cNvSpPr/>
          <p:nvPr/>
        </p:nvSpPr>
        <p:spPr>
          <a:xfrm>
            <a:off x="6989012" y="4723921"/>
            <a:ext cx="3549752" cy="1769249"/>
          </a:xfrm>
          <a:prstGeom prst="wedgeRectCallout">
            <a:avLst>
              <a:gd name="adj1" fmla="val 68225"/>
              <a:gd name="adj2" fmla="val -296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Modeling each class by not just a mean by a probability distribution can also help in learning nonlinear decision boundaries. More on this when we discuss probabilistic models for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5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79"/>
    </mc:Choice>
    <mc:Fallback xmlns="">
      <p:transition spd="slow" advTm="2101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</a:rPr>
              <a:t>Multiple Supervised Learning Formulations …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DF4C8E-2FB0-4CA2-9D9A-034196F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Consider building an ML module for an e-mail client</a:t>
            </a:r>
          </a:p>
          <a:p>
            <a:pPr marL="0" indent="0">
              <a:buNone/>
            </a:pPr>
            <a:endParaRPr lang="en-IN" sz="1200" dirty="0"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latin typeface="Abadi Extra Light" panose="020B0604020202020204" pitchFamily="34" charset="0"/>
              </a:rPr>
              <a:t>Some tasks that we may want this module to perform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whether an email of spam or normal: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Binary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of the many folders the email should be sent to: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all the relevant tags for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Tagging </a:t>
            </a:r>
            <a:r>
              <a:rPr lang="en-IN" dirty="0">
                <a:latin typeface="Abadi Extra Light" panose="020B0604020202020204" pitchFamily="34" charset="0"/>
              </a:rPr>
              <a:t>or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 Multi-label Classification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what’s the spam-score of an email: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email(s) should be shown at the top: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Ranking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Predicting which emails are work/study-related emails: </a:t>
            </a:r>
            <a:r>
              <a:rPr lang="en-IN" dirty="0">
                <a:solidFill>
                  <a:srgbClr val="0000FF"/>
                </a:solidFill>
                <a:latin typeface="Abadi Extra Light" panose="020B0604020202020204" pitchFamily="34" charset="0"/>
              </a:rPr>
              <a:t>One-class Classification ?</a:t>
            </a:r>
            <a:endParaRPr lang="en-IN" dirty="0">
              <a:latin typeface="Abadi Extra Light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IN" dirty="0">
              <a:solidFill>
                <a:srgbClr val="0000FF"/>
              </a:solidFill>
              <a:latin typeface="Abadi Extra Light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These predictive modeling tasks can be formulated as supervised learning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604020202020204" pitchFamily="34" charset="0"/>
              </a:rPr>
              <a:t>Let’s look at some basic classification algorithms and evaluation metrics</a:t>
            </a:r>
            <a:endParaRPr lang="en-GB" dirty="0">
              <a:solidFill>
                <a:srgbClr val="0000FF"/>
              </a:solidFill>
              <a:latin typeface="Abadi Extra Light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66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205"/>
    </mc:Choice>
    <mc:Fallback xmlns="">
      <p:transition spd="slow" advTm="2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as a subroutine in other ML models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For data-clustering (unsupervised learning), </a:t>
            </a: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clustering is a popular algo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400" i="1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i="1" dirty="0">
                <a:latin typeface="Abadi Extra Light" panose="020B0204020104020204" pitchFamily="34" charset="0"/>
              </a:rPr>
              <a:t>K</a:t>
            </a:r>
            <a:r>
              <a:rPr lang="en-GB" sz="2400" dirty="0">
                <a:latin typeface="Abadi Extra Light" panose="020B0204020104020204" pitchFamily="34" charset="0"/>
              </a:rPr>
              <a:t>-means also computes means/centres/prototypes of groups of </a:t>
            </a:r>
            <a:r>
              <a:rPr lang="en-GB" sz="2400" u="sng" dirty="0" err="1">
                <a:latin typeface="Abadi Extra Light" panose="020B0204020104020204" pitchFamily="34" charset="0"/>
              </a:rPr>
              <a:t>unlabeled</a:t>
            </a:r>
            <a:r>
              <a:rPr lang="en-GB" sz="2400" dirty="0">
                <a:latin typeface="Abadi Extra Light" panose="020B0204020104020204" pitchFamily="34" charset="0"/>
              </a:rPr>
              <a:t>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Harder than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since labels are unknown. But we can do the following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Guess the label of each point, compute means using guess labels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Refine labels using these means (assign each point to the current closest mean)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latin typeface="Abadi Extra Light" panose="020B0204020104020204" pitchFamily="34" charset="0"/>
              </a:rPr>
              <a:t>Repeat until means don’t change anymore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Many other models also use </a:t>
            </a:r>
            <a:r>
              <a:rPr lang="en-GB" sz="2400" dirty="0" err="1">
                <a:latin typeface="Abadi Extra Light" panose="020B0204020104020204" pitchFamily="34" charset="0"/>
              </a:rPr>
              <a:t>LwP</a:t>
            </a:r>
            <a:r>
              <a:rPr lang="en-GB" sz="2400" dirty="0">
                <a:latin typeface="Abadi Extra Light" panose="020B0204020104020204" pitchFamily="34" charset="0"/>
              </a:rPr>
              <a:t> as a subroutine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174F0D8-A406-4C88-BB3F-51B94D3D94F2}"/>
              </a:ext>
            </a:extLst>
          </p:cNvPr>
          <p:cNvSpPr/>
          <p:nvPr/>
        </p:nvSpPr>
        <p:spPr>
          <a:xfrm rot="2538787">
            <a:off x="2976233" y="21657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3EC5A38-B6A8-4933-BE59-F11BE90FBDDA}"/>
              </a:ext>
            </a:extLst>
          </p:cNvPr>
          <p:cNvSpPr/>
          <p:nvPr/>
        </p:nvSpPr>
        <p:spPr>
          <a:xfrm rot="2538787">
            <a:off x="3651399" y="209567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9E1E218-86E3-4CE2-BB44-985DBACCA726}"/>
              </a:ext>
            </a:extLst>
          </p:cNvPr>
          <p:cNvSpPr/>
          <p:nvPr/>
        </p:nvSpPr>
        <p:spPr>
          <a:xfrm rot="2538787">
            <a:off x="2320462" y="30706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09C96DFF-F55A-4E87-9E89-E5EDE4B50B3C}"/>
              </a:ext>
            </a:extLst>
          </p:cNvPr>
          <p:cNvSpPr/>
          <p:nvPr/>
        </p:nvSpPr>
        <p:spPr>
          <a:xfrm rot="2538787">
            <a:off x="4001988" y="34135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D617CE2-89C4-43B5-A392-A553CD1CBEF4}"/>
              </a:ext>
            </a:extLst>
          </p:cNvPr>
          <p:cNvSpPr/>
          <p:nvPr/>
        </p:nvSpPr>
        <p:spPr>
          <a:xfrm rot="2538787">
            <a:off x="4392513" y="231816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AC599CBE-4CA6-429B-B189-D76972B253DA}"/>
              </a:ext>
            </a:extLst>
          </p:cNvPr>
          <p:cNvSpPr/>
          <p:nvPr/>
        </p:nvSpPr>
        <p:spPr>
          <a:xfrm rot="2538787">
            <a:off x="2630388" y="36482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8DDE3A0D-2427-4A0A-9497-5F9272FE89BD}"/>
              </a:ext>
            </a:extLst>
          </p:cNvPr>
          <p:cNvSpPr/>
          <p:nvPr/>
        </p:nvSpPr>
        <p:spPr>
          <a:xfrm rot="2538787">
            <a:off x="4259163" y="28484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EE0A302-537C-4A08-B4CC-54BD14BF7F9B}"/>
              </a:ext>
            </a:extLst>
          </p:cNvPr>
          <p:cNvSpPr/>
          <p:nvPr/>
        </p:nvSpPr>
        <p:spPr>
          <a:xfrm rot="2538787">
            <a:off x="3916263" y="262594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F6DB4C3D-A92D-4C9D-9BC6-6578ED0D32D9}"/>
              </a:ext>
            </a:extLst>
          </p:cNvPr>
          <p:cNvSpPr/>
          <p:nvPr/>
        </p:nvSpPr>
        <p:spPr>
          <a:xfrm rot="2538787">
            <a:off x="2468463" y="258145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DEF1B2F-2979-44E0-A299-6EE786B6C4A9}"/>
              </a:ext>
            </a:extLst>
          </p:cNvPr>
          <p:cNvSpPr/>
          <p:nvPr/>
        </p:nvSpPr>
        <p:spPr>
          <a:xfrm rot="2538787">
            <a:off x="3130835" y="3767516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13B2994-1948-4AE3-9B51-931A929D0C98}"/>
              </a:ext>
            </a:extLst>
          </p:cNvPr>
          <p:cNvSpPr/>
          <p:nvPr/>
        </p:nvSpPr>
        <p:spPr>
          <a:xfrm rot="2538787">
            <a:off x="2839925" y="271214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5295246-48FE-40D1-9598-803F7EE8EFE3}"/>
              </a:ext>
            </a:extLst>
          </p:cNvPr>
          <p:cNvSpPr/>
          <p:nvPr/>
        </p:nvSpPr>
        <p:spPr>
          <a:xfrm rot="2538787">
            <a:off x="3613663" y="348007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8D573CA1-57BF-4C4F-9F8B-34886EF61E59}"/>
              </a:ext>
            </a:extLst>
          </p:cNvPr>
          <p:cNvSpPr/>
          <p:nvPr/>
        </p:nvSpPr>
        <p:spPr>
          <a:xfrm rot="2538787">
            <a:off x="3174367" y="314536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C50102F7-AE3C-4417-806A-894D37F395C4}"/>
              </a:ext>
            </a:extLst>
          </p:cNvPr>
          <p:cNvSpPr/>
          <p:nvPr/>
        </p:nvSpPr>
        <p:spPr>
          <a:xfrm rot="2538787">
            <a:off x="3678138" y="29497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CAC64252-0E3E-425B-9479-6268C10E4614}"/>
              </a:ext>
            </a:extLst>
          </p:cNvPr>
          <p:cNvSpPr/>
          <p:nvPr/>
        </p:nvSpPr>
        <p:spPr>
          <a:xfrm>
            <a:off x="8382709" y="199727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2D43000F-A07A-4021-B6D5-BCFC2B333696}"/>
              </a:ext>
            </a:extLst>
          </p:cNvPr>
          <p:cNvSpPr/>
          <p:nvPr/>
        </p:nvSpPr>
        <p:spPr>
          <a:xfrm>
            <a:off x="8509014" y="23173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38355D8A-B891-450A-AECA-66EA0DB15FB8}"/>
              </a:ext>
            </a:extLst>
          </p:cNvPr>
          <p:cNvSpPr/>
          <p:nvPr/>
        </p:nvSpPr>
        <p:spPr>
          <a:xfrm>
            <a:off x="7463942" y="28443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0DB27735-99A4-4BA7-88C8-C31AA1EC3D97}"/>
              </a:ext>
            </a:extLst>
          </p:cNvPr>
          <p:cNvSpPr/>
          <p:nvPr/>
        </p:nvSpPr>
        <p:spPr>
          <a:xfrm>
            <a:off x="9145468" y="31872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C4C73AC5-4011-4B3E-85B6-F337C86FDC54}"/>
              </a:ext>
            </a:extLst>
          </p:cNvPr>
          <p:cNvSpPr/>
          <p:nvPr/>
        </p:nvSpPr>
        <p:spPr>
          <a:xfrm>
            <a:off x="9535993" y="209190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CA1B90E6-CD47-4784-AA11-CEB144544ACC}"/>
              </a:ext>
            </a:extLst>
          </p:cNvPr>
          <p:cNvSpPr/>
          <p:nvPr/>
        </p:nvSpPr>
        <p:spPr>
          <a:xfrm>
            <a:off x="7773868" y="342199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0FFEBBA-CF3B-42CA-9943-D4FBCEC0F93B}"/>
              </a:ext>
            </a:extLst>
          </p:cNvPr>
          <p:cNvSpPr/>
          <p:nvPr/>
        </p:nvSpPr>
        <p:spPr>
          <a:xfrm>
            <a:off x="9402643" y="262217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AA8BC5FB-C053-4C6D-B59E-C918CE17F4BD}"/>
              </a:ext>
            </a:extLst>
          </p:cNvPr>
          <p:cNvSpPr/>
          <p:nvPr/>
        </p:nvSpPr>
        <p:spPr>
          <a:xfrm>
            <a:off x="9059743" y="239968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1E93F99B-88A2-41DF-A71E-6C712C51D19E}"/>
              </a:ext>
            </a:extLst>
          </p:cNvPr>
          <p:cNvSpPr/>
          <p:nvPr/>
        </p:nvSpPr>
        <p:spPr>
          <a:xfrm>
            <a:off x="8264132" y="2861523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1D16A7E3-F212-43F1-A807-8D644908B438}"/>
              </a:ext>
            </a:extLst>
          </p:cNvPr>
          <p:cNvSpPr/>
          <p:nvPr/>
        </p:nvSpPr>
        <p:spPr>
          <a:xfrm>
            <a:off x="8471029" y="3545815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E86B6E4-F3BF-413B-A29D-61852618EF4F}"/>
              </a:ext>
            </a:extLst>
          </p:cNvPr>
          <p:cNvSpPr/>
          <p:nvPr/>
        </p:nvSpPr>
        <p:spPr>
          <a:xfrm>
            <a:off x="7983405" y="2485880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2083C29-2886-44A2-A763-52661E8D874B}"/>
              </a:ext>
            </a:extLst>
          </p:cNvPr>
          <p:cNvSpPr/>
          <p:nvPr/>
        </p:nvSpPr>
        <p:spPr>
          <a:xfrm>
            <a:off x="8757143" y="325381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DF8494F0-0130-4616-8E35-F7C55CE67D6A}"/>
              </a:ext>
            </a:extLst>
          </p:cNvPr>
          <p:cNvSpPr/>
          <p:nvPr/>
        </p:nvSpPr>
        <p:spPr>
          <a:xfrm>
            <a:off x="8821618" y="2723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3D50737D-3C77-4893-8770-C11A98FD5DBB}"/>
              </a:ext>
            </a:extLst>
          </p:cNvPr>
          <p:cNvSpPr/>
          <p:nvPr/>
        </p:nvSpPr>
        <p:spPr>
          <a:xfrm>
            <a:off x="9135943" y="1931892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2833663-8D00-4562-9715-D87AB41B0927}"/>
              </a:ext>
            </a:extLst>
          </p:cNvPr>
          <p:cNvSpPr/>
          <p:nvPr/>
        </p:nvSpPr>
        <p:spPr>
          <a:xfrm>
            <a:off x="5541382" y="244849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56016DE-8C37-4AB3-B59A-1F5C43DA3DF6}"/>
              </a:ext>
            </a:extLst>
          </p:cNvPr>
          <p:cNvSpPr/>
          <p:nvPr/>
        </p:nvSpPr>
        <p:spPr>
          <a:xfrm>
            <a:off x="5667687" y="27686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13A61085-775C-4199-851E-CFC2C594978F}"/>
              </a:ext>
            </a:extLst>
          </p:cNvPr>
          <p:cNvSpPr/>
          <p:nvPr/>
        </p:nvSpPr>
        <p:spPr>
          <a:xfrm>
            <a:off x="6056735" y="334423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E519B67E-15C0-45F5-882A-F7C34B90406D}"/>
              </a:ext>
            </a:extLst>
          </p:cNvPr>
          <p:cNvSpPr/>
          <p:nvPr/>
        </p:nvSpPr>
        <p:spPr>
          <a:xfrm>
            <a:off x="6694666" y="2543134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322EE6B7-30D6-442A-AC89-14494493EB9A}"/>
              </a:ext>
            </a:extLst>
          </p:cNvPr>
          <p:cNvSpPr/>
          <p:nvPr/>
        </p:nvSpPr>
        <p:spPr>
          <a:xfrm>
            <a:off x="6561316" y="307340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9E4A6DB2-39D7-436D-B9E2-E4F5E67897BF}"/>
              </a:ext>
            </a:extLst>
          </p:cNvPr>
          <p:cNvSpPr/>
          <p:nvPr/>
        </p:nvSpPr>
        <p:spPr>
          <a:xfrm>
            <a:off x="6218416" y="2850917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tar: 5 Points 42">
            <a:extLst>
              <a:ext uri="{FF2B5EF4-FFF2-40B4-BE49-F238E27FC236}">
                <a16:creationId xmlns:a16="http://schemas.microsoft.com/office/drawing/2014/main" id="{837C0997-4E44-4EC2-9E5D-51F7BAA13701}"/>
              </a:ext>
            </a:extLst>
          </p:cNvPr>
          <p:cNvSpPr/>
          <p:nvPr/>
        </p:nvSpPr>
        <p:spPr>
          <a:xfrm rot="2538787">
            <a:off x="4155980" y="164753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09A30284-475D-4749-A166-D0A902E0A435}"/>
              </a:ext>
            </a:extLst>
          </p:cNvPr>
          <p:cNvSpPr/>
          <p:nvPr/>
        </p:nvSpPr>
        <p:spPr>
          <a:xfrm>
            <a:off x="5142078" y="2937109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FB4B0B7-C43A-4AD7-A3AC-E8D1AD4FB257}"/>
              </a:ext>
            </a:extLst>
          </p:cNvPr>
          <p:cNvSpPr/>
          <p:nvPr/>
        </p:nvSpPr>
        <p:spPr>
          <a:xfrm>
            <a:off x="5609925" y="3406548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564937CB-5CDA-4AC0-99D8-2F33533A65B3}"/>
              </a:ext>
            </a:extLst>
          </p:cNvPr>
          <p:cNvSpPr/>
          <p:nvPr/>
        </p:nvSpPr>
        <p:spPr>
          <a:xfrm>
            <a:off x="6294616" y="2383121"/>
            <a:ext cx="323850" cy="304800"/>
          </a:xfrm>
          <a:prstGeom prst="star5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CA3E699-FEB1-4F51-B359-A3297FDAD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175" y="5014778"/>
            <a:ext cx="1010687" cy="965223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CC7662D3-7F54-40F4-B564-01A4AC7F8C5F}"/>
              </a:ext>
            </a:extLst>
          </p:cNvPr>
          <p:cNvSpPr/>
          <p:nvPr/>
        </p:nvSpPr>
        <p:spPr>
          <a:xfrm>
            <a:off x="9371336" y="5164409"/>
            <a:ext cx="1623839" cy="562805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Will see K-means in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1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62"/>
    </mc:Choice>
    <mc:Fallback xmlns="">
      <p:transition spd="slow" advTm="1482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2567800"/>
            <a:ext cx="9859107" cy="1722399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Supervised Learning using</a:t>
            </a:r>
            <a:br>
              <a:rPr lang="en-IN" sz="7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IN" sz="7200" dirty="0">
                <a:solidFill>
                  <a:schemeClr val="accent2">
                    <a:lumMod val="75000"/>
                  </a:schemeClr>
                </a:solidFill>
              </a:rPr>
              <a:t>       Nearest </a:t>
            </a:r>
            <a:r>
              <a:rPr lang="en-IN" sz="72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sz="7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689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"/>
    </mc:Choice>
    <mc:Fallback xmlns="">
      <p:transition spd="slow" advTm="1297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Another supervised learning technique based on computing distances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simple idea. Simply do the following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Compute distance of </a:t>
            </a:r>
            <a:r>
              <a:rPr lang="en-GB" dirty="0" err="1">
                <a:latin typeface="Abadi Extra Light" panose="020B0204020104020204" pitchFamily="34" charset="0"/>
              </a:rPr>
              <a:t>of</a:t>
            </a:r>
            <a:r>
              <a:rPr lang="en-GB" dirty="0">
                <a:latin typeface="Abadi Extra Light" panose="020B0204020104020204" pitchFamily="34" charset="0"/>
              </a:rPr>
              <a:t> the test point from all the training 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Sort the distances to find the “nearest” input(s) in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the label using </a:t>
            </a:r>
            <a:r>
              <a:rPr lang="en-GB" dirty="0">
                <a:solidFill>
                  <a:srgbClr val="FF0000"/>
                </a:solidFill>
                <a:latin typeface="Abadi Extra Light" panose="020B0204020104020204" pitchFamily="34" charset="0"/>
              </a:rPr>
              <a:t>majority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avg</a:t>
            </a:r>
            <a:r>
              <a:rPr lang="en-GB" dirty="0">
                <a:latin typeface="Abadi Extra Light" panose="020B0204020104020204" pitchFamily="34" charset="0"/>
              </a:rPr>
              <a:t> label of these inputs</a:t>
            </a:r>
          </a:p>
          <a:p>
            <a:pPr marL="457200" lvl="1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Euclidean or other </a:t>
            </a:r>
            <a:r>
              <a:rPr lang="en-GB" dirty="0" err="1">
                <a:latin typeface="Abadi Extra Light" panose="020B0204020104020204" pitchFamily="34" charset="0"/>
              </a:rPr>
              <a:t>dist</a:t>
            </a:r>
            <a:r>
              <a:rPr lang="en-GB" dirty="0">
                <a:latin typeface="Abadi Extra Light" panose="020B0204020104020204" pitchFamily="34" charset="0"/>
              </a:rPr>
              <a:t> (e.g.,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). Choice imp just 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which does prototype based comparison,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method looks at the labels of individual training inputs to make prediction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Applicable to both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 as well as regression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only works for </a:t>
            </a:r>
            <a:r>
              <a:rPr lang="en-GB" dirty="0" err="1">
                <a:latin typeface="Abadi Extra Light" panose="020B0204020104020204" pitchFamily="34" charset="0"/>
              </a:rPr>
              <a:t>classifn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3DC35B-E272-4DD9-BB5B-4337FD88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244" y="76551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254F9F0-AF3F-415C-BA76-4A8619F55C79}"/>
              </a:ext>
            </a:extLst>
          </p:cNvPr>
          <p:cNvSpPr/>
          <p:nvPr/>
        </p:nvSpPr>
        <p:spPr>
          <a:xfrm>
            <a:off x="8078185" y="1622798"/>
            <a:ext cx="2916990" cy="761934"/>
          </a:xfrm>
          <a:prstGeom prst="wedgeRectCallout">
            <a:avLst>
              <a:gd name="adj1" fmla="val 62785"/>
              <a:gd name="adj2" fmla="val -563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Wait. Did you say distance from ALL the training points? That’s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gonna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be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sooooo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expensive!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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2A4F4-3D8B-4FCE-916F-9395CC21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44" y="2558567"/>
            <a:ext cx="1010687" cy="965223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48655CD-D13F-41B3-A291-F17D42370B8F}"/>
              </a:ext>
            </a:extLst>
          </p:cNvPr>
          <p:cNvSpPr/>
          <p:nvPr/>
        </p:nvSpPr>
        <p:spPr>
          <a:xfrm>
            <a:off x="8886092" y="2670284"/>
            <a:ext cx="2297368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Yes, but let’s not worry about that at the moment. There are ways to speed up this step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55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350"/>
    </mc:Choice>
    <mc:Fallback xmlns="">
      <p:transition spd="slow" advTm="17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57" y="2289658"/>
            <a:ext cx="10351007" cy="1760333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sz="5400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sz="5400" dirty="0">
                <a:solidFill>
                  <a:schemeClr val="accent2">
                    <a:lumMod val="75000"/>
                  </a:schemeClr>
                </a:solidFill>
              </a:rPr>
              <a:t>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826154"/>
            <a:ext cx="11740617" cy="16288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395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2"/>
    </mc:Choice>
    <mc:Fallback xmlns="">
      <p:transition spd="slow" advTm="1115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6EF37FB8-D86A-4437-996D-E63A70AB33CD}"/>
              </a:ext>
            </a:extLst>
          </p:cNvPr>
          <p:cNvSpPr/>
          <p:nvPr/>
        </p:nvSpPr>
        <p:spPr>
          <a:xfrm>
            <a:off x="201082" y="1603507"/>
            <a:ext cx="7999327" cy="41289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(or “One”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0A90B923-F3FA-4A3D-A938-C42FC85B48FF}"/>
              </a:ext>
            </a:extLst>
          </p:cNvPr>
          <p:cNvSpPr/>
          <p:nvPr/>
        </p:nvSpPr>
        <p:spPr>
          <a:xfrm>
            <a:off x="521817" y="36570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D3F9201-3E99-444D-8694-6F25143BB735}"/>
              </a:ext>
            </a:extLst>
          </p:cNvPr>
          <p:cNvSpPr/>
          <p:nvPr/>
        </p:nvSpPr>
        <p:spPr>
          <a:xfrm>
            <a:off x="762203" y="2667489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4776F7E-617F-46AA-8B6D-16194BA0C7AB}"/>
              </a:ext>
            </a:extLst>
          </p:cNvPr>
          <p:cNvSpPr/>
          <p:nvPr/>
        </p:nvSpPr>
        <p:spPr>
          <a:xfrm>
            <a:off x="1283819" y="462583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8A884C2D-8D79-4424-8E20-3E56C488657D}"/>
              </a:ext>
            </a:extLst>
          </p:cNvPr>
          <p:cNvSpPr/>
          <p:nvPr/>
        </p:nvSpPr>
        <p:spPr>
          <a:xfrm>
            <a:off x="1475496" y="349955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AD3E196-B639-4341-924F-BBB8A9C9F8AC}"/>
              </a:ext>
            </a:extLst>
          </p:cNvPr>
          <p:cNvSpPr/>
          <p:nvPr/>
        </p:nvSpPr>
        <p:spPr>
          <a:xfrm>
            <a:off x="2037962" y="26920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41AAFD-FA68-49C3-BAF8-06FD16633A30}"/>
              </a:ext>
            </a:extLst>
          </p:cNvPr>
          <p:cNvSpPr/>
          <p:nvPr/>
        </p:nvSpPr>
        <p:spPr>
          <a:xfrm>
            <a:off x="1929553" y="174363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6C6B1FBC-CF57-4C81-BCF6-1F5CBC887C89}"/>
              </a:ext>
            </a:extLst>
          </p:cNvPr>
          <p:cNvSpPr/>
          <p:nvPr/>
        </p:nvSpPr>
        <p:spPr>
          <a:xfrm>
            <a:off x="3031704" y="288707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2DFBAE4A-5332-4BA8-BA64-AC4855C1FE9A}"/>
              </a:ext>
            </a:extLst>
          </p:cNvPr>
          <p:cNvSpPr/>
          <p:nvPr/>
        </p:nvSpPr>
        <p:spPr>
          <a:xfrm>
            <a:off x="2466883" y="42181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9DB6DC10-3BCF-4DB9-896C-75DFB887C68D}"/>
              </a:ext>
            </a:extLst>
          </p:cNvPr>
          <p:cNvSpPr/>
          <p:nvPr/>
        </p:nvSpPr>
        <p:spPr>
          <a:xfrm>
            <a:off x="4805739" y="35732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9D09611-583A-433C-832E-DE9C2B39EFC6}"/>
              </a:ext>
            </a:extLst>
          </p:cNvPr>
          <p:cNvSpPr/>
          <p:nvPr/>
        </p:nvSpPr>
        <p:spPr>
          <a:xfrm>
            <a:off x="5200097" y="254744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66EBC04-0779-4349-A15A-A7C22E34CD57}"/>
              </a:ext>
            </a:extLst>
          </p:cNvPr>
          <p:cNvSpPr/>
          <p:nvPr/>
        </p:nvSpPr>
        <p:spPr>
          <a:xfrm>
            <a:off x="5949527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034A8152-54E7-43E3-A695-741B70E199D2}"/>
              </a:ext>
            </a:extLst>
          </p:cNvPr>
          <p:cNvSpPr/>
          <p:nvPr/>
        </p:nvSpPr>
        <p:spPr>
          <a:xfrm>
            <a:off x="5182811" y="458499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9EE726F-1224-469F-9FE4-AB876285364D}"/>
              </a:ext>
            </a:extLst>
          </p:cNvPr>
          <p:cNvSpPr/>
          <p:nvPr/>
        </p:nvSpPr>
        <p:spPr>
          <a:xfrm>
            <a:off x="6511995" y="23130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A466541-85A5-4F73-BBDA-4E91243501B3}"/>
              </a:ext>
            </a:extLst>
          </p:cNvPr>
          <p:cNvSpPr/>
          <p:nvPr/>
        </p:nvSpPr>
        <p:spPr>
          <a:xfrm>
            <a:off x="5776701" y="1833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16B49B47-B37B-4FC8-AE7D-F82540A7CA38}"/>
              </a:ext>
            </a:extLst>
          </p:cNvPr>
          <p:cNvSpPr/>
          <p:nvPr/>
        </p:nvSpPr>
        <p:spPr>
          <a:xfrm>
            <a:off x="7446821" y="201714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4CEAFD59-C0B8-4C91-8082-108BC02C1C21}"/>
              </a:ext>
            </a:extLst>
          </p:cNvPr>
          <p:cNvSpPr/>
          <p:nvPr/>
        </p:nvSpPr>
        <p:spPr>
          <a:xfrm>
            <a:off x="6138063" y="403391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81AD69E1-0863-4F8C-A1AF-875CE97E6E3E}"/>
              </a:ext>
            </a:extLst>
          </p:cNvPr>
          <p:cNvSpPr/>
          <p:nvPr/>
        </p:nvSpPr>
        <p:spPr>
          <a:xfrm>
            <a:off x="7069749" y="31241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1BF45F2D-BF85-43B2-8B93-CEB3E561C425}"/>
              </a:ext>
            </a:extLst>
          </p:cNvPr>
          <p:cNvSpPr/>
          <p:nvPr/>
        </p:nvSpPr>
        <p:spPr>
          <a:xfrm>
            <a:off x="7335270" y="397351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BD90867F-A328-4E73-86E3-196CAD7C3D33}"/>
              </a:ext>
            </a:extLst>
          </p:cNvPr>
          <p:cNvSpPr/>
          <p:nvPr/>
        </p:nvSpPr>
        <p:spPr>
          <a:xfrm>
            <a:off x="3025420" y="4865208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08F58AD9-D2E7-4BD0-9E4D-8D52F98A8427}"/>
              </a:ext>
            </a:extLst>
          </p:cNvPr>
          <p:cNvSpPr/>
          <p:nvPr/>
        </p:nvSpPr>
        <p:spPr>
          <a:xfrm>
            <a:off x="4511149" y="4943216"/>
            <a:ext cx="377072" cy="358219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7A5D7C-1D7E-4B5B-A051-C2C81877F594}"/>
              </a:ext>
            </a:extLst>
          </p:cNvPr>
          <p:cNvCxnSpPr>
            <a:stCxn id="13" idx="3"/>
          </p:cNvCxnSpPr>
          <p:nvPr/>
        </p:nvCxnSpPr>
        <p:spPr>
          <a:xfrm>
            <a:off x="2771940" y="4576396"/>
            <a:ext cx="442016" cy="48686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2770D8-4F37-4B74-AAB2-EBA8BCDEC52F}"/>
              </a:ext>
            </a:extLst>
          </p:cNvPr>
          <p:cNvCxnSpPr>
            <a:cxnSpLocks/>
          </p:cNvCxnSpPr>
          <p:nvPr/>
        </p:nvCxnSpPr>
        <p:spPr>
          <a:xfrm flipH="1">
            <a:off x="4699685" y="4799687"/>
            <a:ext cx="656476" cy="32263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44DA6A-A7D8-4DC4-874F-45AEC473E3D3}"/>
              </a:ext>
            </a:extLst>
          </p:cNvPr>
          <p:cNvCxnSpPr>
            <a:cxnSpLocks/>
          </p:cNvCxnSpPr>
          <p:nvPr/>
        </p:nvCxnSpPr>
        <p:spPr>
          <a:xfrm>
            <a:off x="782625" y="1619174"/>
            <a:ext cx="795324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CE9311-9AF9-4672-8DCE-D7A9C03F23F7}"/>
              </a:ext>
            </a:extLst>
          </p:cNvPr>
          <p:cNvCxnSpPr>
            <a:cxnSpLocks/>
          </p:cNvCxnSpPr>
          <p:nvPr/>
        </p:nvCxnSpPr>
        <p:spPr>
          <a:xfrm flipH="1">
            <a:off x="1569768" y="2429237"/>
            <a:ext cx="1214021" cy="227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A0C027-D8BE-4FE8-8495-DE4BBC3F4333}"/>
              </a:ext>
            </a:extLst>
          </p:cNvPr>
          <p:cNvCxnSpPr>
            <a:cxnSpLocks/>
          </p:cNvCxnSpPr>
          <p:nvPr/>
        </p:nvCxnSpPr>
        <p:spPr>
          <a:xfrm>
            <a:off x="192769" y="3202725"/>
            <a:ext cx="985608" cy="285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697457-8BDB-47B4-94AD-45F68B1AC565}"/>
              </a:ext>
            </a:extLst>
          </p:cNvPr>
          <p:cNvCxnSpPr>
            <a:cxnSpLocks/>
          </p:cNvCxnSpPr>
          <p:nvPr/>
        </p:nvCxnSpPr>
        <p:spPr>
          <a:xfrm flipH="1">
            <a:off x="1179139" y="3098661"/>
            <a:ext cx="349233" cy="386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31EC6E-7613-4B35-9BA2-31EBB45AB6A7}"/>
              </a:ext>
            </a:extLst>
          </p:cNvPr>
          <p:cNvCxnSpPr>
            <a:cxnSpLocks/>
          </p:cNvCxnSpPr>
          <p:nvPr/>
        </p:nvCxnSpPr>
        <p:spPr>
          <a:xfrm flipH="1">
            <a:off x="186138" y="4247071"/>
            <a:ext cx="1130839" cy="850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B165AA-91A9-4573-B39D-EDD88D7B1F39}"/>
              </a:ext>
            </a:extLst>
          </p:cNvPr>
          <p:cNvCxnSpPr>
            <a:cxnSpLocks/>
          </p:cNvCxnSpPr>
          <p:nvPr/>
        </p:nvCxnSpPr>
        <p:spPr>
          <a:xfrm flipH="1" flipV="1">
            <a:off x="1319211" y="4247072"/>
            <a:ext cx="657478" cy="39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7C51-0773-4F1F-BF30-AC7EEB749561}"/>
              </a:ext>
            </a:extLst>
          </p:cNvPr>
          <p:cNvCxnSpPr>
            <a:cxnSpLocks/>
          </p:cNvCxnSpPr>
          <p:nvPr/>
        </p:nvCxnSpPr>
        <p:spPr>
          <a:xfrm flipH="1" flipV="1">
            <a:off x="1983320" y="4264199"/>
            <a:ext cx="374268" cy="1483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C83FFCF-1522-409F-A795-785EFBCECED4}"/>
              </a:ext>
            </a:extLst>
          </p:cNvPr>
          <p:cNvCxnSpPr>
            <a:cxnSpLocks/>
          </p:cNvCxnSpPr>
          <p:nvPr/>
        </p:nvCxnSpPr>
        <p:spPr>
          <a:xfrm flipV="1">
            <a:off x="1971517" y="3626466"/>
            <a:ext cx="524306" cy="659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C04736C-76C0-46E1-B90F-3EC9A7D2349C}"/>
              </a:ext>
            </a:extLst>
          </p:cNvPr>
          <p:cNvCxnSpPr>
            <a:cxnSpLocks/>
          </p:cNvCxnSpPr>
          <p:nvPr/>
        </p:nvCxnSpPr>
        <p:spPr>
          <a:xfrm flipH="1" flipV="1">
            <a:off x="1528372" y="3054709"/>
            <a:ext cx="967451" cy="602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972B12-040A-4AC9-AA9A-D2A625BE15D9}"/>
              </a:ext>
            </a:extLst>
          </p:cNvPr>
          <p:cNvCxnSpPr>
            <a:cxnSpLocks/>
          </p:cNvCxnSpPr>
          <p:nvPr/>
        </p:nvCxnSpPr>
        <p:spPr>
          <a:xfrm flipV="1">
            <a:off x="2495823" y="2429237"/>
            <a:ext cx="287966" cy="1227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8D1796B-4BD1-468A-BCAE-6F8110994CA4}"/>
              </a:ext>
            </a:extLst>
          </p:cNvPr>
          <p:cNvCxnSpPr>
            <a:cxnSpLocks/>
          </p:cNvCxnSpPr>
          <p:nvPr/>
        </p:nvCxnSpPr>
        <p:spPr>
          <a:xfrm flipH="1" flipV="1">
            <a:off x="2481593" y="3637213"/>
            <a:ext cx="1408193" cy="53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1296CC-8969-4098-AF1C-10FD49D626B7}"/>
              </a:ext>
            </a:extLst>
          </p:cNvPr>
          <p:cNvCxnSpPr>
            <a:cxnSpLocks/>
          </p:cNvCxnSpPr>
          <p:nvPr/>
        </p:nvCxnSpPr>
        <p:spPr>
          <a:xfrm flipH="1">
            <a:off x="1518640" y="2455977"/>
            <a:ext cx="59310" cy="63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16E3C7-29C4-41F2-995A-BAC1BA970F6F}"/>
              </a:ext>
            </a:extLst>
          </p:cNvPr>
          <p:cNvCxnSpPr>
            <a:cxnSpLocks/>
          </p:cNvCxnSpPr>
          <p:nvPr/>
        </p:nvCxnSpPr>
        <p:spPr>
          <a:xfrm>
            <a:off x="1192848" y="3482353"/>
            <a:ext cx="73690" cy="8241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0F874-D35C-4F75-A54A-B13B35736AD9}"/>
              </a:ext>
            </a:extLst>
          </p:cNvPr>
          <p:cNvCxnSpPr>
            <a:cxnSpLocks/>
          </p:cNvCxnSpPr>
          <p:nvPr/>
        </p:nvCxnSpPr>
        <p:spPr>
          <a:xfrm flipH="1">
            <a:off x="2783790" y="1568443"/>
            <a:ext cx="956191" cy="864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D2E3AC3-E558-42DC-8662-2AF33E3FE766}"/>
              </a:ext>
            </a:extLst>
          </p:cNvPr>
          <p:cNvCxnSpPr>
            <a:cxnSpLocks/>
            <a:stCxn id="108" idx="0"/>
          </p:cNvCxnSpPr>
          <p:nvPr/>
        </p:nvCxnSpPr>
        <p:spPr>
          <a:xfrm>
            <a:off x="4200746" y="1603507"/>
            <a:ext cx="116569" cy="1314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09B4A3A-F8AC-4B70-88C7-3F2B4C96E99B}"/>
              </a:ext>
            </a:extLst>
          </p:cNvPr>
          <p:cNvCxnSpPr>
            <a:cxnSpLocks/>
          </p:cNvCxnSpPr>
          <p:nvPr/>
        </p:nvCxnSpPr>
        <p:spPr>
          <a:xfrm>
            <a:off x="4457592" y="1601886"/>
            <a:ext cx="1664501" cy="10753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E83216B-868C-424B-A188-5DBF7D818164}"/>
              </a:ext>
            </a:extLst>
          </p:cNvPr>
          <p:cNvCxnSpPr>
            <a:cxnSpLocks/>
          </p:cNvCxnSpPr>
          <p:nvPr/>
        </p:nvCxnSpPr>
        <p:spPr>
          <a:xfrm>
            <a:off x="6774480" y="1619174"/>
            <a:ext cx="557959" cy="1105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14387F-A85B-4D2B-9EB4-631B16CE3523}"/>
              </a:ext>
            </a:extLst>
          </p:cNvPr>
          <p:cNvCxnSpPr>
            <a:cxnSpLocks/>
          </p:cNvCxnSpPr>
          <p:nvPr/>
        </p:nvCxnSpPr>
        <p:spPr>
          <a:xfrm>
            <a:off x="5628238" y="4142103"/>
            <a:ext cx="795369" cy="1590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6ABB1E-0498-4A93-A81D-8430666C1B0C}"/>
              </a:ext>
            </a:extLst>
          </p:cNvPr>
          <p:cNvCxnSpPr>
            <a:cxnSpLocks/>
          </p:cNvCxnSpPr>
          <p:nvPr/>
        </p:nvCxnSpPr>
        <p:spPr>
          <a:xfrm flipH="1">
            <a:off x="6826114" y="3818492"/>
            <a:ext cx="62953" cy="1913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8D1052C-6025-4565-B5EC-4F06907CB357}"/>
              </a:ext>
            </a:extLst>
          </p:cNvPr>
          <p:cNvCxnSpPr>
            <a:cxnSpLocks/>
          </p:cNvCxnSpPr>
          <p:nvPr/>
        </p:nvCxnSpPr>
        <p:spPr>
          <a:xfrm flipH="1">
            <a:off x="6889067" y="3544437"/>
            <a:ext cx="1367372" cy="291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450B3C-BD42-45EA-ACA3-56B19D767CF4}"/>
              </a:ext>
            </a:extLst>
          </p:cNvPr>
          <p:cNvCxnSpPr>
            <a:cxnSpLocks/>
          </p:cNvCxnSpPr>
          <p:nvPr/>
        </p:nvCxnSpPr>
        <p:spPr>
          <a:xfrm flipH="1">
            <a:off x="6700531" y="2734920"/>
            <a:ext cx="634739" cy="3680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BCFB990-8709-45AC-B2AB-DA6427E627D0}"/>
              </a:ext>
            </a:extLst>
          </p:cNvPr>
          <p:cNvCxnSpPr>
            <a:cxnSpLocks/>
          </p:cNvCxnSpPr>
          <p:nvPr/>
        </p:nvCxnSpPr>
        <p:spPr>
          <a:xfrm flipH="1" flipV="1">
            <a:off x="7331777" y="2734920"/>
            <a:ext cx="868633" cy="3082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A8CC0C5-F60C-46ED-9321-7D067B715109}"/>
              </a:ext>
            </a:extLst>
          </p:cNvPr>
          <p:cNvCxnSpPr>
            <a:cxnSpLocks/>
          </p:cNvCxnSpPr>
          <p:nvPr/>
        </p:nvCxnSpPr>
        <p:spPr>
          <a:xfrm flipH="1">
            <a:off x="5652083" y="3626466"/>
            <a:ext cx="946216" cy="244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B92553D-28B6-40F6-85FA-64BAAA4DDB13}"/>
              </a:ext>
            </a:extLst>
          </p:cNvPr>
          <p:cNvCxnSpPr>
            <a:cxnSpLocks/>
          </p:cNvCxnSpPr>
          <p:nvPr/>
        </p:nvCxnSpPr>
        <p:spPr>
          <a:xfrm flipH="1" flipV="1">
            <a:off x="5411535" y="3312727"/>
            <a:ext cx="248894" cy="571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7F77B7B-4AEA-483A-98D6-1B25E33B0655}"/>
              </a:ext>
            </a:extLst>
          </p:cNvPr>
          <p:cNvCxnSpPr>
            <a:cxnSpLocks/>
          </p:cNvCxnSpPr>
          <p:nvPr/>
        </p:nvCxnSpPr>
        <p:spPr>
          <a:xfrm flipH="1">
            <a:off x="5428821" y="2678620"/>
            <a:ext cx="709242" cy="66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CAF9761-10D9-4446-8B1F-DE2F73C75D18}"/>
              </a:ext>
            </a:extLst>
          </p:cNvPr>
          <p:cNvCxnSpPr>
            <a:cxnSpLocks/>
          </p:cNvCxnSpPr>
          <p:nvPr/>
        </p:nvCxnSpPr>
        <p:spPr>
          <a:xfrm flipH="1">
            <a:off x="4164305" y="4142103"/>
            <a:ext cx="1464238" cy="4784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252A732-9CDB-4A2C-8F73-3534F1001079}"/>
              </a:ext>
            </a:extLst>
          </p:cNvPr>
          <p:cNvCxnSpPr>
            <a:cxnSpLocks/>
          </p:cNvCxnSpPr>
          <p:nvPr/>
        </p:nvCxnSpPr>
        <p:spPr>
          <a:xfrm flipV="1">
            <a:off x="3892228" y="4601024"/>
            <a:ext cx="239417" cy="11314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8F5433C-8BB4-4229-A546-8148C389014F}"/>
              </a:ext>
            </a:extLst>
          </p:cNvPr>
          <p:cNvCxnSpPr>
            <a:cxnSpLocks/>
          </p:cNvCxnSpPr>
          <p:nvPr/>
        </p:nvCxnSpPr>
        <p:spPr>
          <a:xfrm flipH="1" flipV="1">
            <a:off x="3877847" y="4143193"/>
            <a:ext cx="271514" cy="482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968336F-E97D-4E5D-9BAE-72AEA4D7A7C4}"/>
              </a:ext>
            </a:extLst>
          </p:cNvPr>
          <p:cNvCxnSpPr>
            <a:cxnSpLocks/>
          </p:cNvCxnSpPr>
          <p:nvPr/>
        </p:nvCxnSpPr>
        <p:spPr>
          <a:xfrm>
            <a:off x="6139637" y="2702421"/>
            <a:ext cx="567940" cy="430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817758-146C-4CC3-BB20-8A86C1D408BB}"/>
              </a:ext>
            </a:extLst>
          </p:cNvPr>
          <p:cNvCxnSpPr>
            <a:cxnSpLocks/>
          </p:cNvCxnSpPr>
          <p:nvPr/>
        </p:nvCxnSpPr>
        <p:spPr>
          <a:xfrm flipH="1">
            <a:off x="6565583" y="3090296"/>
            <a:ext cx="115627" cy="553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8A5D4DF-7D5E-460D-9132-05438BD10F5B}"/>
              </a:ext>
            </a:extLst>
          </p:cNvPr>
          <p:cNvCxnSpPr>
            <a:cxnSpLocks/>
          </p:cNvCxnSpPr>
          <p:nvPr/>
        </p:nvCxnSpPr>
        <p:spPr>
          <a:xfrm flipH="1" flipV="1">
            <a:off x="4322733" y="2916609"/>
            <a:ext cx="1099365" cy="4119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BF3500A-6786-4920-A0E3-49FA19F6F348}"/>
              </a:ext>
            </a:extLst>
          </p:cNvPr>
          <p:cNvCxnSpPr>
            <a:cxnSpLocks/>
          </p:cNvCxnSpPr>
          <p:nvPr/>
        </p:nvCxnSpPr>
        <p:spPr>
          <a:xfrm flipV="1">
            <a:off x="6125191" y="1619175"/>
            <a:ext cx="649288" cy="1006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9C7A93F-EE0B-4FD5-B3A5-FA82A0061B79}"/>
              </a:ext>
            </a:extLst>
          </p:cNvPr>
          <p:cNvCxnSpPr>
            <a:cxnSpLocks/>
          </p:cNvCxnSpPr>
          <p:nvPr/>
        </p:nvCxnSpPr>
        <p:spPr>
          <a:xfrm>
            <a:off x="6574658" y="3608852"/>
            <a:ext cx="322723" cy="227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EEF8582-77D3-42E1-AE06-3DD75D2661EE}"/>
              </a:ext>
            </a:extLst>
          </p:cNvPr>
          <p:cNvCxnSpPr>
            <a:cxnSpLocks/>
          </p:cNvCxnSpPr>
          <p:nvPr/>
        </p:nvCxnSpPr>
        <p:spPr>
          <a:xfrm flipH="1">
            <a:off x="3875657" y="2871155"/>
            <a:ext cx="465085" cy="1265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CC54BD5-FC0A-46C7-9592-AA0BFDF55C96}"/>
              </a:ext>
            </a:extLst>
          </p:cNvPr>
          <p:cNvCxnSpPr>
            <a:cxnSpLocks/>
          </p:cNvCxnSpPr>
          <p:nvPr/>
        </p:nvCxnSpPr>
        <p:spPr>
          <a:xfrm flipV="1">
            <a:off x="5618517" y="3867682"/>
            <a:ext cx="31225" cy="3078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Star: 5 Points 262">
            <a:extLst>
              <a:ext uri="{FF2B5EF4-FFF2-40B4-BE49-F238E27FC236}">
                <a16:creationId xmlns:a16="http://schemas.microsoft.com/office/drawing/2014/main" id="{CA99B25B-3186-41B2-AA7B-801DD4E15B28}"/>
              </a:ext>
            </a:extLst>
          </p:cNvPr>
          <p:cNvSpPr/>
          <p:nvPr/>
        </p:nvSpPr>
        <p:spPr>
          <a:xfrm>
            <a:off x="3038376" y="485637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Star: 5 Points 263">
            <a:extLst>
              <a:ext uri="{FF2B5EF4-FFF2-40B4-BE49-F238E27FC236}">
                <a16:creationId xmlns:a16="http://schemas.microsoft.com/office/drawing/2014/main" id="{CFF5C99A-55E7-489B-8B5B-5E98AE4F65CF}"/>
              </a:ext>
            </a:extLst>
          </p:cNvPr>
          <p:cNvSpPr/>
          <p:nvPr/>
        </p:nvSpPr>
        <p:spPr>
          <a:xfrm>
            <a:off x="4526093" y="495935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853A05E-BF22-4387-941A-824527CA9C8F}"/>
              </a:ext>
            </a:extLst>
          </p:cNvPr>
          <p:cNvSpPr txBox="1"/>
          <p:nvPr/>
        </p:nvSpPr>
        <p:spPr>
          <a:xfrm>
            <a:off x="2668348" y="5249661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BCFDA7F-7D1D-40A6-9056-1D21188C59BE}"/>
              </a:ext>
            </a:extLst>
          </p:cNvPr>
          <p:cNvSpPr txBox="1"/>
          <p:nvPr/>
        </p:nvSpPr>
        <p:spPr>
          <a:xfrm>
            <a:off x="4123681" y="529998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point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757829D-2330-4D3A-9346-A922029AF255}"/>
              </a:ext>
            </a:extLst>
          </p:cNvPr>
          <p:cNvCxnSpPr>
            <a:cxnSpLocks/>
          </p:cNvCxnSpPr>
          <p:nvPr/>
        </p:nvCxnSpPr>
        <p:spPr>
          <a:xfrm>
            <a:off x="4193904" y="1614431"/>
            <a:ext cx="116569" cy="131460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CC5634F2-7893-41BC-A2B5-964090D4F031}"/>
              </a:ext>
            </a:extLst>
          </p:cNvPr>
          <p:cNvCxnSpPr>
            <a:cxnSpLocks/>
          </p:cNvCxnSpPr>
          <p:nvPr/>
        </p:nvCxnSpPr>
        <p:spPr>
          <a:xfrm flipH="1">
            <a:off x="3852139" y="2920623"/>
            <a:ext cx="465085" cy="126566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95E55B5-8FCC-467E-AF7C-5C2162BC819D}"/>
              </a:ext>
            </a:extLst>
          </p:cNvPr>
          <p:cNvCxnSpPr>
            <a:cxnSpLocks/>
          </p:cNvCxnSpPr>
          <p:nvPr/>
        </p:nvCxnSpPr>
        <p:spPr>
          <a:xfrm flipH="1" flipV="1">
            <a:off x="3884570" y="4134648"/>
            <a:ext cx="271514" cy="48263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25DCECC-63F3-4F9E-A66B-B66B6001C7AE}"/>
              </a:ext>
            </a:extLst>
          </p:cNvPr>
          <p:cNvCxnSpPr>
            <a:cxnSpLocks/>
          </p:cNvCxnSpPr>
          <p:nvPr/>
        </p:nvCxnSpPr>
        <p:spPr>
          <a:xfrm flipV="1">
            <a:off x="3889021" y="4588621"/>
            <a:ext cx="239417" cy="113142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E30E9CAA-1AA3-496A-979A-635685D3B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408" y="1463453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5284FA6A-96CE-45B7-A10A-9A573BE13582}"/>
              </a:ext>
            </a:extLst>
          </p:cNvPr>
          <p:cNvSpPr/>
          <p:nvPr/>
        </p:nvSpPr>
        <p:spPr>
          <a:xfrm>
            <a:off x="8490087" y="983476"/>
            <a:ext cx="2833842" cy="754625"/>
          </a:xfrm>
          <a:prstGeom prst="wedgeRectCallout">
            <a:avLst>
              <a:gd name="adj1" fmla="val 40324"/>
              <a:gd name="adj2" fmla="val 9539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Interesting. Even with Euclidean distances, it can learn nonlinear decision boundaries?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AC6555E-5A5E-4427-B955-26929A4C8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503" y="2874654"/>
            <a:ext cx="1010687" cy="965223"/>
          </a:xfrm>
          <a:prstGeom prst="rect">
            <a:avLst/>
          </a:prstGeom>
        </p:spPr>
      </p:pic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1F2D55FF-A5E0-4DD9-85A7-537C352FBF74}"/>
              </a:ext>
            </a:extLst>
          </p:cNvPr>
          <p:cNvSpPr/>
          <p:nvPr/>
        </p:nvSpPr>
        <p:spPr>
          <a:xfrm>
            <a:off x="8669377" y="2777704"/>
            <a:ext cx="2580394" cy="1323956"/>
          </a:xfrm>
          <a:prstGeom prst="wedgeRectCallout">
            <a:avLst>
              <a:gd name="adj1" fmla="val 59138"/>
              <a:gd name="adj2" fmla="val -11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Indeed. And that’s possible since it is a “local” method (looks at a local </a:t>
            </a:r>
            <a:r>
              <a:rPr lang="en-IN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neighborhood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 of the test point to make prediction)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44E0D3-BADC-451B-AE1D-DDF41774069A}"/>
              </a:ext>
            </a:extLst>
          </p:cNvPr>
          <p:cNvCxnSpPr>
            <a:cxnSpLocks/>
          </p:cNvCxnSpPr>
          <p:nvPr/>
        </p:nvCxnSpPr>
        <p:spPr>
          <a:xfrm flipH="1">
            <a:off x="4292591" y="1217486"/>
            <a:ext cx="928262" cy="615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4F86F-B697-4865-B809-FB9AC73356F1}"/>
              </a:ext>
            </a:extLst>
          </p:cNvPr>
          <p:cNvSpPr txBox="1"/>
          <p:nvPr/>
        </p:nvSpPr>
        <p:spPr>
          <a:xfrm>
            <a:off x="5207810" y="983476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Decision boundary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A411F8E-F96A-486C-82DD-CDF658134343}"/>
              </a:ext>
            </a:extLst>
          </p:cNvPr>
          <p:cNvSpPr txBox="1"/>
          <p:nvPr/>
        </p:nvSpPr>
        <p:spPr>
          <a:xfrm>
            <a:off x="8454115" y="4909616"/>
            <a:ext cx="3562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 Extra Light" panose="020B0204020104020204" pitchFamily="34" charset="0"/>
              </a:rPr>
              <a:t>Nearest neighbour approach induces a </a:t>
            </a:r>
            <a:r>
              <a:rPr lang="en-IN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Voronoi tessellation</a:t>
            </a:r>
            <a:r>
              <a:rPr lang="en-IN" b="1" dirty="0">
                <a:latin typeface="Abadi Extra Light" panose="020B0204020104020204" pitchFamily="34" charset="0"/>
              </a:rPr>
              <a:t>/partition </a:t>
            </a:r>
            <a:r>
              <a:rPr lang="en-IN" dirty="0">
                <a:latin typeface="Abadi Extra Light" panose="020B0204020104020204" pitchFamily="34" charset="0"/>
              </a:rPr>
              <a:t>of the input space (all test points falling in a cell will get the label of the training input in that cell)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6AB4C5-5D3C-4303-B9CF-EE45C92A160C}"/>
              </a:ext>
            </a:extLst>
          </p:cNvPr>
          <p:cNvCxnSpPr>
            <a:cxnSpLocks/>
          </p:cNvCxnSpPr>
          <p:nvPr/>
        </p:nvCxnSpPr>
        <p:spPr>
          <a:xfrm flipH="1" flipV="1">
            <a:off x="8011938" y="5050971"/>
            <a:ext cx="693478" cy="26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7625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60"/>
    </mc:Choice>
    <mc:Fallback xmlns="">
      <p:transition spd="slow" advTm="259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500"/>
                            </p:stCondLst>
                            <p:childTnLst>
                              <p:par>
                                <p:cTn id="1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000"/>
                            </p:stCondLst>
                            <p:childTnLst>
                              <p:par>
                                <p:cTn id="1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6000"/>
                            </p:stCondLst>
                            <p:childTnLst>
                              <p:par>
                                <p:cTn id="1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50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000"/>
                            </p:stCondLst>
                            <p:childTnLst>
                              <p:par>
                                <p:cTn id="1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0"/>
                            </p:stCondLst>
                            <p:childTnLst>
                              <p:par>
                                <p:cTn id="1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8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8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9000"/>
                            </p:stCondLst>
                            <p:childTnLst>
                              <p:par>
                                <p:cTn id="1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9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2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6500"/>
                            </p:stCondLst>
                            <p:childTnLst>
                              <p:par>
                                <p:cTn id="2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000"/>
                            </p:stCondLst>
                            <p:childTnLst>
                              <p:par>
                                <p:cTn id="2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63" grpId="0" animBg="1"/>
      <p:bldP spid="264" grpId="0" animBg="1"/>
      <p:bldP spid="265" grpId="0"/>
      <p:bldP spid="266" grpId="0"/>
      <p:bldP spid="72" grpId="0" animBg="1"/>
      <p:bldP spid="74" grpId="0" animBg="1"/>
      <p:bldP spid="22" grpId="0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many cases, it helps to look at not one but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&gt; 1 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Essentially, taking more votes helps!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leads to smoother decision boundaries (less chances of overfitting on training data)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347442" y="36420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587828" y="26524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109444" y="4610818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301121" y="348453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2863587" y="267703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2915436" y="188057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4764668" y="285614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292508" y="420316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5612430" y="337732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368792" y="247412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118222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7680690" y="223974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6945396" y="1759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8615516" y="1943821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306758" y="396058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238444" y="305080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7996994" y="370027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5763397" y="28734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056894" y="2424316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309792" y="35657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EB34F79-ED29-4D3D-9B52-DEACCAEA73A0}"/>
              </a:ext>
            </a:extLst>
          </p:cNvPr>
          <p:cNvCxnSpPr>
            <a:cxnSpLocks/>
          </p:cNvCxnSpPr>
          <p:nvPr/>
        </p:nvCxnSpPr>
        <p:spPr>
          <a:xfrm flipH="1">
            <a:off x="4980526" y="2597963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/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148732-3189-4378-A986-966F5E16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868" y="2111876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6B80A7B9-F5AC-4953-BDDE-073054BDE226}"/>
              </a:ext>
            </a:extLst>
          </p:cNvPr>
          <p:cNvSpPr/>
          <p:nvPr/>
        </p:nvSpPr>
        <p:spPr>
          <a:xfrm>
            <a:off x="5048270" y="2412247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/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BC40E3D-16BB-4709-8814-FE42E338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332" y="2117078"/>
                <a:ext cx="691792" cy="369332"/>
              </a:xfrm>
              <a:prstGeom prst="rect">
                <a:avLst/>
              </a:prstGeom>
              <a:blipFill>
                <a:blip r:embed="rId7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B31EB76-2249-424B-9F86-5A320AF41F69}"/>
              </a:ext>
            </a:extLst>
          </p:cNvPr>
          <p:cNvCxnSpPr>
            <a:cxnSpLocks/>
          </p:cNvCxnSpPr>
          <p:nvPr/>
        </p:nvCxnSpPr>
        <p:spPr>
          <a:xfrm>
            <a:off x="5247883" y="2626384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EF708C0-2ED3-450E-808E-CFC6FFC903F2}"/>
              </a:ext>
            </a:extLst>
          </p:cNvPr>
          <p:cNvCxnSpPr>
            <a:cxnSpLocks/>
          </p:cNvCxnSpPr>
          <p:nvPr/>
        </p:nvCxnSpPr>
        <p:spPr>
          <a:xfrm>
            <a:off x="5283446" y="2605567"/>
            <a:ext cx="725523" cy="44524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204192" y="2151888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0B31387-8665-4540-897F-05C5FA74FCDE}"/>
              </a:ext>
            </a:extLst>
          </p:cNvPr>
          <p:cNvSpPr/>
          <p:nvPr/>
        </p:nvSpPr>
        <p:spPr>
          <a:xfrm>
            <a:off x="5053893" y="241815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657BDF5B-ED21-4CCD-8222-58F1048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298" y="1902095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35EA733A-BBA6-403F-A0F5-DFA9CB4F2DE5}"/>
              </a:ext>
            </a:extLst>
          </p:cNvPr>
          <p:cNvSpPr/>
          <p:nvPr/>
        </p:nvSpPr>
        <p:spPr>
          <a:xfrm>
            <a:off x="9059898" y="2437033"/>
            <a:ext cx="1511055" cy="617942"/>
          </a:xfrm>
          <a:prstGeom prst="wedgeRectCallout">
            <a:avLst>
              <a:gd name="adj1" fmla="val 76750"/>
              <a:gd name="adj2" fmla="val -1837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pick the “right” K value?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CB8C621-D198-4AAA-94AC-6D267EDF7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731" y="3565776"/>
            <a:ext cx="1010687" cy="965223"/>
          </a:xfrm>
          <a:prstGeom prst="rect">
            <a:avLst/>
          </a:prstGeom>
        </p:spPr>
      </p:pic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898D2C03-0372-44FC-A052-631E827B5837}"/>
              </a:ext>
            </a:extLst>
          </p:cNvPr>
          <p:cNvSpPr/>
          <p:nvPr/>
        </p:nvSpPr>
        <p:spPr>
          <a:xfrm>
            <a:off x="8650602" y="3673174"/>
            <a:ext cx="2391129" cy="1106873"/>
          </a:xfrm>
          <a:prstGeom prst="wedgeRectCallout">
            <a:avLst>
              <a:gd name="adj1" fmla="val 59347"/>
              <a:gd name="adj2" fmla="val -2114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 is this model’s “hyperparameter”. One way to choose it is using “cross-validation” (will see shortly)</a:t>
            </a:r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05AB2EA0-020D-457F-988C-12E4F888304D}"/>
              </a:ext>
            </a:extLst>
          </p:cNvPr>
          <p:cNvSpPr/>
          <p:nvPr/>
        </p:nvSpPr>
        <p:spPr>
          <a:xfrm>
            <a:off x="8264329" y="4990071"/>
            <a:ext cx="2391129" cy="634398"/>
          </a:xfrm>
          <a:prstGeom prst="wedgeRectCallout">
            <a:avLst>
              <a:gd name="adj1" fmla="val 43168"/>
              <a:gd name="adj2" fmla="val -891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K should ideally be an odd number to avoid ties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692"/>
    </mc:Choice>
    <mc:Fallback xmlns="">
      <p:transition spd="slow" advTm="2766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4" grpId="1" animBg="1"/>
      <p:bldP spid="154" grpId="2" animBg="1"/>
      <p:bldP spid="155" grpId="0" animBg="1"/>
      <p:bldP spid="22" grpId="0"/>
      <p:bldP spid="22" grpId="1"/>
      <p:bldP spid="157" grpId="0" animBg="1"/>
      <p:bldP spid="157" grpId="1" animBg="1"/>
      <p:bldP spid="158" grpId="0"/>
      <p:bldP spid="31" grpId="0"/>
      <p:bldP spid="32" grpId="0" animBg="1"/>
      <p:bldP spid="34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Rather than looking at a fixed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IN" dirty="0">
                    <a:latin typeface="Abadi Extra Light" panose="020B0204020104020204" pitchFamily="34" charset="0"/>
                  </a:rPr>
                  <a:t>, can look inside a ball of a given radius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around the test input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6EFF0B9-3274-4824-A58A-B58C7D176B4B}"/>
              </a:ext>
            </a:extLst>
          </p:cNvPr>
          <p:cNvSpPr/>
          <p:nvPr/>
        </p:nvSpPr>
        <p:spPr>
          <a:xfrm>
            <a:off x="4916858" y="2786902"/>
            <a:ext cx="1397598" cy="1433043"/>
          </a:xfrm>
          <a:prstGeom prst="ellipse">
            <a:avLst/>
          </a:prstGeom>
          <a:solidFill>
            <a:schemeClr val="accent2">
              <a:alpha val="18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74D6-A125-41C6-BED7-3ECC6C5CBD3E}"/>
              </a:ext>
            </a:extLst>
          </p:cNvPr>
          <p:cNvSpPr/>
          <p:nvPr/>
        </p:nvSpPr>
        <p:spPr>
          <a:xfrm>
            <a:off x="4354280" y="2258967"/>
            <a:ext cx="2557933" cy="2592265"/>
          </a:xfrm>
          <a:prstGeom prst="ellipse">
            <a:avLst/>
          </a:prstGeom>
          <a:solidFill>
            <a:schemeClr val="accent2">
              <a:alpha val="17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-Ball Nearest </a:t>
                </a:r>
                <a:r>
                  <a:rPr lang="en-IN" dirty="0" err="1">
                    <a:solidFill>
                      <a:schemeClr val="accent2">
                        <a:lumMod val="75000"/>
                      </a:schemeClr>
                    </a:solidFill>
                  </a:rPr>
                  <a:t>Neighbors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6"/>
                <a:stretch>
                  <a:fillRect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882AC0A8-860C-42FD-935D-6A889A7ACFE2}"/>
              </a:ext>
            </a:extLst>
          </p:cNvPr>
          <p:cNvSpPr/>
          <p:nvPr/>
        </p:nvSpPr>
        <p:spPr>
          <a:xfrm>
            <a:off x="1746025" y="44930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680B4C0C-F8BA-49B1-97AB-949C72B0C84B}"/>
              </a:ext>
            </a:extLst>
          </p:cNvPr>
          <p:cNvSpPr/>
          <p:nvPr/>
        </p:nvSpPr>
        <p:spPr>
          <a:xfrm>
            <a:off x="1986411" y="35034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7059EF73-4AB8-4E98-848E-8972EDFB5EF3}"/>
              </a:ext>
            </a:extLst>
          </p:cNvPr>
          <p:cNvSpPr/>
          <p:nvPr/>
        </p:nvSpPr>
        <p:spPr>
          <a:xfrm>
            <a:off x="2508027" y="546176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BB3ED8BF-B03D-49B9-AED9-7188179005A2}"/>
              </a:ext>
            </a:extLst>
          </p:cNvPr>
          <p:cNvSpPr/>
          <p:nvPr/>
        </p:nvSpPr>
        <p:spPr>
          <a:xfrm>
            <a:off x="2699704" y="433548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88373309-C9B1-48DE-9001-2D896EB568B2}"/>
              </a:ext>
            </a:extLst>
          </p:cNvPr>
          <p:cNvSpPr/>
          <p:nvPr/>
        </p:nvSpPr>
        <p:spPr>
          <a:xfrm>
            <a:off x="3262170" y="352798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53EAC862-70D2-419D-B5F7-1A5C42C2DABE}"/>
              </a:ext>
            </a:extLst>
          </p:cNvPr>
          <p:cNvSpPr/>
          <p:nvPr/>
        </p:nvSpPr>
        <p:spPr>
          <a:xfrm>
            <a:off x="3314019" y="273152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F81A75D3-AA15-434D-92D7-1035FA54562B}"/>
              </a:ext>
            </a:extLst>
          </p:cNvPr>
          <p:cNvSpPr/>
          <p:nvPr/>
        </p:nvSpPr>
        <p:spPr>
          <a:xfrm>
            <a:off x="5163251" y="3707091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337AC611-3428-4B16-AB6C-C907E4013947}"/>
              </a:ext>
            </a:extLst>
          </p:cNvPr>
          <p:cNvSpPr/>
          <p:nvPr/>
        </p:nvSpPr>
        <p:spPr>
          <a:xfrm>
            <a:off x="3691091" y="505411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0F82DF0A-F198-4E82-B896-A43A41C397EA}"/>
              </a:ext>
            </a:extLst>
          </p:cNvPr>
          <p:cNvSpPr/>
          <p:nvPr/>
        </p:nvSpPr>
        <p:spPr>
          <a:xfrm>
            <a:off x="6011013" y="422826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C669F1F-BF5E-41B9-AA24-F5AB4456D246}"/>
              </a:ext>
            </a:extLst>
          </p:cNvPr>
          <p:cNvSpPr/>
          <p:nvPr/>
        </p:nvSpPr>
        <p:spPr>
          <a:xfrm>
            <a:off x="6920170" y="327407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C73E6143-CB90-4151-BD1B-00A343A53949}"/>
              </a:ext>
            </a:extLst>
          </p:cNvPr>
          <p:cNvSpPr/>
          <p:nvPr/>
        </p:nvSpPr>
        <p:spPr>
          <a:xfrm>
            <a:off x="7516805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661A0F4C-67D1-4765-A9FA-4A8B1628CAB1}"/>
              </a:ext>
            </a:extLst>
          </p:cNvPr>
          <p:cNvSpPr/>
          <p:nvPr/>
        </p:nvSpPr>
        <p:spPr>
          <a:xfrm>
            <a:off x="8079273" y="309069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F879CF56-ABD0-45A3-8348-D1F5BED0F8C9}"/>
              </a:ext>
            </a:extLst>
          </p:cNvPr>
          <p:cNvSpPr/>
          <p:nvPr/>
        </p:nvSpPr>
        <p:spPr>
          <a:xfrm>
            <a:off x="7343979" y="2610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554077D3-955C-464B-AB5D-6BB6AC2D7718}"/>
              </a:ext>
            </a:extLst>
          </p:cNvPr>
          <p:cNvSpPr/>
          <p:nvPr/>
        </p:nvSpPr>
        <p:spPr>
          <a:xfrm>
            <a:off x="9014099" y="2794769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46853420-097D-47F1-BF0A-51B36150DEB7}"/>
              </a:ext>
            </a:extLst>
          </p:cNvPr>
          <p:cNvSpPr/>
          <p:nvPr/>
        </p:nvSpPr>
        <p:spPr>
          <a:xfrm>
            <a:off x="7705341" y="4811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351AD3ED-5F61-48DA-B194-9C3F7F534E02}"/>
              </a:ext>
            </a:extLst>
          </p:cNvPr>
          <p:cNvSpPr/>
          <p:nvPr/>
        </p:nvSpPr>
        <p:spPr>
          <a:xfrm>
            <a:off x="8637027" y="390175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54DCC378-320C-40CE-92D1-33952830696D}"/>
              </a:ext>
            </a:extLst>
          </p:cNvPr>
          <p:cNvSpPr/>
          <p:nvPr/>
        </p:nvSpPr>
        <p:spPr>
          <a:xfrm>
            <a:off x="8395577" y="45512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Star: 5 Points 152">
            <a:extLst>
              <a:ext uri="{FF2B5EF4-FFF2-40B4-BE49-F238E27FC236}">
                <a16:creationId xmlns:a16="http://schemas.microsoft.com/office/drawing/2014/main" id="{129E77D4-E250-4D95-BB04-687D1C647A6A}"/>
              </a:ext>
            </a:extLst>
          </p:cNvPr>
          <p:cNvSpPr/>
          <p:nvPr/>
        </p:nvSpPr>
        <p:spPr>
          <a:xfrm>
            <a:off x="6263609" y="373044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64D71465-9943-4E2E-B627-BABD8EE2785E}"/>
              </a:ext>
            </a:extLst>
          </p:cNvPr>
          <p:cNvSpPr/>
          <p:nvPr/>
        </p:nvSpPr>
        <p:spPr>
          <a:xfrm>
            <a:off x="5455477" y="3275264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Star: 5 Points 154">
            <a:extLst>
              <a:ext uri="{FF2B5EF4-FFF2-40B4-BE49-F238E27FC236}">
                <a16:creationId xmlns:a16="http://schemas.microsoft.com/office/drawing/2014/main" id="{7205A5F8-7503-4A73-AB00-574F4FA03BBA}"/>
              </a:ext>
            </a:extLst>
          </p:cNvPr>
          <p:cNvSpPr/>
          <p:nvPr/>
        </p:nvSpPr>
        <p:spPr>
          <a:xfrm>
            <a:off x="3708375" y="441672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F78BFD-8F61-4437-9FF1-50F7461347E0}"/>
              </a:ext>
            </a:extLst>
          </p:cNvPr>
          <p:cNvSpPr txBox="1"/>
          <p:nvPr/>
        </p:nvSpPr>
        <p:spPr>
          <a:xfrm>
            <a:off x="4602775" y="3002836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E8CF45E3-EB43-49B3-9800-822724E81E93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44A3BAF5-3BBF-449A-ACD4-9908A9307D86}"/>
              </a:ext>
            </a:extLst>
          </p:cNvPr>
          <p:cNvSpPr/>
          <p:nvPr/>
        </p:nvSpPr>
        <p:spPr>
          <a:xfrm>
            <a:off x="5463434" y="327037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306B4895-2589-428B-BFA0-4BA25985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849" y="155570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/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 changing</a:t>
                </a:r>
                <a:r>
                  <a:rPr lang="en-I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change the prediction. How to pick the “right”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value?</a:t>
                </a:r>
              </a:p>
              <a:p>
                <a:endParaRPr lang="en-I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Speech Bubble: Rectangle 41">
                <a:extLst>
                  <a:ext uri="{FF2B5EF4-FFF2-40B4-BE49-F238E27FC236}">
                    <a16:creationId xmlns:a16="http://schemas.microsoft.com/office/drawing/2014/main" id="{0E4165A0-C897-4196-9C7E-8583AD3E7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375" y="1739951"/>
                <a:ext cx="2391129" cy="774551"/>
              </a:xfrm>
              <a:prstGeom prst="wedgeRectCallout">
                <a:avLst>
                  <a:gd name="adj1" fmla="val 69396"/>
                  <a:gd name="adj2" fmla="val 25515"/>
                </a:avLst>
              </a:prstGeom>
              <a:blipFill>
                <a:blip r:embed="rId8"/>
                <a:stretch>
                  <a:fillRect l="-839" t="-5385" b="-1153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E61F0634-C901-42A0-9935-8231D59C1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8156" y="5082315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/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Just like K,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also a “hyperparameter”. One way to choose it is using “cross-validation” (will see shortly)</a:t>
                </a: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9DE90844-AE8C-4884-8993-FE5FEC70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027" y="5189713"/>
                <a:ext cx="2391129" cy="1106873"/>
              </a:xfrm>
              <a:prstGeom prst="wedgeRectCallout">
                <a:avLst>
                  <a:gd name="adj1" fmla="val 59347"/>
                  <a:gd name="adj2" fmla="val -21146"/>
                </a:avLst>
              </a:prstGeom>
              <a:blipFill>
                <a:blip r:embed="rId10"/>
                <a:stretch>
                  <a:fillRect l="-1155" b="-43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7938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609"/>
    </mc:Choice>
    <mc:Fallback xmlns="">
      <p:transition spd="slow" advTm="127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0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53" grpId="0" animBg="1"/>
      <p:bldP spid="154" grpId="0" animBg="1"/>
      <p:bldP spid="155" grpId="0" animBg="1"/>
      <p:bldP spid="31" grpId="0"/>
      <p:bldP spid="38" grpId="0" animBg="1"/>
      <p:bldP spid="38" grpId="1" animBg="1"/>
      <p:bldP spid="39" grpId="0" animBg="1"/>
      <p:bldP spid="42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standard KNN and 𝜖-NN treat all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equally (all vote equally)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improvement: When voting, give more importance to closer training inputs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Distance-weighted </a:t>
                </a:r>
                <a:r>
                  <a:rPr lang="en-IN" b="0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b="0" dirty="0">
                    <a:solidFill>
                      <a:schemeClr val="accent2">
                        <a:lumMod val="75000"/>
                      </a:schemeClr>
                    </a:solidFill>
                  </a:rPr>
                  <a:t>NN and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3CA9281D-27D7-4C6C-BD94-6E052947EF4D}"/>
              </a:ext>
            </a:extLst>
          </p:cNvPr>
          <p:cNvSpPr/>
          <p:nvPr/>
        </p:nvSpPr>
        <p:spPr>
          <a:xfrm>
            <a:off x="2558840" y="34346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3E44CED9-F307-4836-91E2-638CB68944AB}"/>
              </a:ext>
            </a:extLst>
          </p:cNvPr>
          <p:cNvSpPr/>
          <p:nvPr/>
        </p:nvSpPr>
        <p:spPr>
          <a:xfrm>
            <a:off x="2799226" y="24450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B53A953-EC76-4FB4-B6FA-14C5B8801D5E}"/>
              </a:ext>
            </a:extLst>
          </p:cNvPr>
          <p:cNvSpPr/>
          <p:nvPr/>
        </p:nvSpPr>
        <p:spPr>
          <a:xfrm>
            <a:off x="3392241" y="4209746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B5693BAE-3CA3-4045-ABA7-B8F8FCDDC289}"/>
              </a:ext>
            </a:extLst>
          </p:cNvPr>
          <p:cNvSpPr/>
          <p:nvPr/>
        </p:nvSpPr>
        <p:spPr>
          <a:xfrm>
            <a:off x="3512519" y="32771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39987EF-9113-4033-9BA4-4493E8E54A9A}"/>
              </a:ext>
            </a:extLst>
          </p:cNvPr>
          <p:cNvSpPr/>
          <p:nvPr/>
        </p:nvSpPr>
        <p:spPr>
          <a:xfrm>
            <a:off x="4074985" y="246963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08153D83-4B47-4B3C-870E-6F64EA59E6A0}"/>
              </a:ext>
            </a:extLst>
          </p:cNvPr>
          <p:cNvSpPr/>
          <p:nvPr/>
        </p:nvSpPr>
        <p:spPr>
          <a:xfrm>
            <a:off x="4126834" y="167317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261CA9DA-6600-4828-AA14-67F0589283C9}"/>
              </a:ext>
            </a:extLst>
          </p:cNvPr>
          <p:cNvSpPr/>
          <p:nvPr/>
        </p:nvSpPr>
        <p:spPr>
          <a:xfrm>
            <a:off x="5718928" y="2631700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32F687E3-02B8-42B3-BF79-0FC98D20D7BF}"/>
              </a:ext>
            </a:extLst>
          </p:cNvPr>
          <p:cNvSpPr/>
          <p:nvPr/>
        </p:nvSpPr>
        <p:spPr>
          <a:xfrm>
            <a:off x="4503906" y="3995762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0AB46BFA-ADF2-460D-9F1D-BB7851CF4010}"/>
              </a:ext>
            </a:extLst>
          </p:cNvPr>
          <p:cNvSpPr/>
          <p:nvPr/>
        </p:nvSpPr>
        <p:spPr>
          <a:xfrm>
            <a:off x="6518979" y="3245426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C2928CDB-3923-4923-AC9A-C49D508AB59B}"/>
              </a:ext>
            </a:extLst>
          </p:cNvPr>
          <p:cNvSpPr/>
          <p:nvPr/>
        </p:nvSpPr>
        <p:spPr>
          <a:xfrm>
            <a:off x="7275341" y="2342228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9E3AB834-F3A5-4D98-8E87-E89F47C08044}"/>
              </a:ext>
            </a:extLst>
          </p:cNvPr>
          <p:cNvSpPr/>
          <p:nvPr/>
        </p:nvSpPr>
        <p:spPr>
          <a:xfrm>
            <a:off x="8024771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1B242E0C-14F1-42EE-AFFA-F29869F225A6}"/>
              </a:ext>
            </a:extLst>
          </p:cNvPr>
          <p:cNvSpPr/>
          <p:nvPr/>
        </p:nvSpPr>
        <p:spPr>
          <a:xfrm>
            <a:off x="8587239" y="2107850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45E91110-EAD8-4ECC-A038-78698A73BC97}"/>
              </a:ext>
            </a:extLst>
          </p:cNvPr>
          <p:cNvSpPr/>
          <p:nvPr/>
        </p:nvSpPr>
        <p:spPr>
          <a:xfrm>
            <a:off x="7851945" y="1627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454F5E49-6170-4456-BE2C-C12437C07FB1}"/>
              </a:ext>
            </a:extLst>
          </p:cNvPr>
          <p:cNvSpPr/>
          <p:nvPr/>
        </p:nvSpPr>
        <p:spPr>
          <a:xfrm>
            <a:off x="9522065" y="1811927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EC1912F8-1BE9-4A79-8FD1-E0ECAB475F00}"/>
              </a:ext>
            </a:extLst>
          </p:cNvPr>
          <p:cNvSpPr/>
          <p:nvPr/>
        </p:nvSpPr>
        <p:spPr>
          <a:xfrm>
            <a:off x="8213307" y="3828693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8DC01914-0967-4F33-BFA0-19803C41B71B}"/>
              </a:ext>
            </a:extLst>
          </p:cNvPr>
          <p:cNvSpPr/>
          <p:nvPr/>
        </p:nvSpPr>
        <p:spPr>
          <a:xfrm>
            <a:off x="9144993" y="291891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671FD23A-01C1-4DB7-9DBC-9684442B5A17}"/>
              </a:ext>
            </a:extLst>
          </p:cNvPr>
          <p:cNvSpPr/>
          <p:nvPr/>
        </p:nvSpPr>
        <p:spPr>
          <a:xfrm>
            <a:off x="8903543" y="3568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C40CA839-8656-4C8B-9554-0309124807C5}"/>
              </a:ext>
            </a:extLst>
          </p:cNvPr>
          <p:cNvSpPr/>
          <p:nvPr/>
        </p:nvSpPr>
        <p:spPr>
          <a:xfrm>
            <a:off x="6894803" y="2857152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3EF65022-E945-41FE-91DB-326FF19A847C}"/>
              </a:ext>
            </a:extLst>
          </p:cNvPr>
          <p:cNvSpPr/>
          <p:nvPr/>
        </p:nvSpPr>
        <p:spPr>
          <a:xfrm>
            <a:off x="5963443" y="2292422"/>
            <a:ext cx="377072" cy="358219"/>
          </a:xfrm>
          <a:prstGeom prst="star5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3865EC46-441C-4D37-B52E-331EE36A7D02}"/>
              </a:ext>
            </a:extLst>
          </p:cNvPr>
          <p:cNvSpPr/>
          <p:nvPr/>
        </p:nvSpPr>
        <p:spPr>
          <a:xfrm>
            <a:off x="4521190" y="3358373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C043AC-91A0-458F-9F39-B7C3A245C811}"/>
              </a:ext>
            </a:extLst>
          </p:cNvPr>
          <p:cNvCxnSpPr>
            <a:cxnSpLocks/>
          </p:cNvCxnSpPr>
          <p:nvPr/>
        </p:nvCxnSpPr>
        <p:spPr>
          <a:xfrm flipH="1">
            <a:off x="5887075" y="2466069"/>
            <a:ext cx="285293" cy="41273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/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/>
                  <a:t> = 3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F94C096-6269-49DD-B157-D6FC95FD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24" y="1867093"/>
                <a:ext cx="691792" cy="369332"/>
              </a:xfrm>
              <a:prstGeom prst="rect">
                <a:avLst/>
              </a:prstGeom>
              <a:blipFill>
                <a:blip r:embed="rId6"/>
                <a:stretch>
                  <a:fillRect t="-8197" r="-614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3F3AFF-68D1-465E-9ECE-24C1D7A23AB9}"/>
              </a:ext>
            </a:extLst>
          </p:cNvPr>
          <p:cNvCxnSpPr>
            <a:cxnSpLocks/>
          </p:cNvCxnSpPr>
          <p:nvPr/>
        </p:nvCxnSpPr>
        <p:spPr>
          <a:xfrm>
            <a:off x="6154432" y="2494490"/>
            <a:ext cx="585762" cy="98130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C930B1-BDD3-4571-A3E0-F2D8B15D7477}"/>
              </a:ext>
            </a:extLst>
          </p:cNvPr>
          <p:cNvCxnSpPr>
            <a:cxnSpLocks/>
          </p:cNvCxnSpPr>
          <p:nvPr/>
        </p:nvCxnSpPr>
        <p:spPr>
          <a:xfrm>
            <a:off x="6189995" y="2473673"/>
            <a:ext cx="835075" cy="5579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722C49-54E2-421E-8E11-E0FBFE8F1FAC}"/>
              </a:ext>
            </a:extLst>
          </p:cNvPr>
          <p:cNvSpPr txBox="1"/>
          <p:nvPr/>
        </p:nvSpPr>
        <p:spPr>
          <a:xfrm>
            <a:off x="5110741" y="2019994"/>
            <a:ext cx="1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/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B24EAA-A25C-4EF7-A322-B7BB356D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207683"/>
                <a:ext cx="365806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B026D013-CBDE-4B1B-B2E6-1EF9689B6A60}"/>
              </a:ext>
            </a:extLst>
          </p:cNvPr>
          <p:cNvSpPr/>
          <p:nvPr/>
        </p:nvSpPr>
        <p:spPr>
          <a:xfrm>
            <a:off x="3765059" y="5335535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/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FE3DE4-B2FC-4358-AEE0-72334A5F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207683"/>
                <a:ext cx="365806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4B42E9FA-AE5B-4A3A-8044-BB7540149683}"/>
              </a:ext>
            </a:extLst>
          </p:cNvPr>
          <p:cNvSpPr/>
          <p:nvPr/>
        </p:nvSpPr>
        <p:spPr>
          <a:xfrm>
            <a:off x="4799262" y="533553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/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C872763-0C34-4AC0-9290-4CD7F4D3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187533"/>
                <a:ext cx="36580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866553CA-D991-4127-9F89-AC1746A265FB}"/>
              </a:ext>
            </a:extLst>
          </p:cNvPr>
          <p:cNvSpPr/>
          <p:nvPr/>
        </p:nvSpPr>
        <p:spPr>
          <a:xfrm>
            <a:off x="5737228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7011E2-B39B-45C7-97DE-F53C9CB409D4}"/>
              </a:ext>
            </a:extLst>
          </p:cNvPr>
          <p:cNvSpPr txBox="1"/>
          <p:nvPr/>
        </p:nvSpPr>
        <p:spPr>
          <a:xfrm>
            <a:off x="4148980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216213-5961-4A12-BE51-4EAC77FBF051}"/>
              </a:ext>
            </a:extLst>
          </p:cNvPr>
          <p:cNvSpPr txBox="1"/>
          <p:nvPr/>
        </p:nvSpPr>
        <p:spPr>
          <a:xfrm>
            <a:off x="5146747" y="520768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857F2-0B7F-4A84-B973-649204D5E6CC}"/>
              </a:ext>
            </a:extLst>
          </p:cNvPr>
          <p:cNvSpPr txBox="1"/>
          <p:nvPr/>
        </p:nvSpPr>
        <p:spPr>
          <a:xfrm>
            <a:off x="6250434" y="52015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92" name="Star: 5 Points 91">
            <a:extLst>
              <a:ext uri="{FF2B5EF4-FFF2-40B4-BE49-F238E27FC236}">
                <a16:creationId xmlns:a16="http://schemas.microsoft.com/office/drawing/2014/main" id="{52B84146-7F56-491D-A601-CC8965003B7E}"/>
              </a:ext>
            </a:extLst>
          </p:cNvPr>
          <p:cNvSpPr/>
          <p:nvPr/>
        </p:nvSpPr>
        <p:spPr>
          <a:xfrm>
            <a:off x="6726982" y="5315385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391F3-1670-4B5A-B1D0-C1D6D4156B06}"/>
              </a:ext>
            </a:extLst>
          </p:cNvPr>
          <p:cNvSpPr txBox="1"/>
          <p:nvPr/>
        </p:nvSpPr>
        <p:spPr>
          <a:xfrm>
            <a:off x="368419" y="5368427"/>
            <a:ext cx="27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Unweighted KNN prediction: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/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015E37-2C46-4B1C-8155-3067350A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876" y="5946882"/>
                <a:ext cx="365805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0EA6E94F-098D-43DD-A96B-B8FB0E73E631}"/>
              </a:ext>
            </a:extLst>
          </p:cNvPr>
          <p:cNvSpPr/>
          <p:nvPr/>
        </p:nvSpPr>
        <p:spPr>
          <a:xfrm>
            <a:off x="3765059" y="607473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/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BF19EA6-770C-4F2F-9DA1-2CF0E489F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079" y="5946882"/>
                <a:ext cx="365806" cy="6127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D9DA6828-C9D9-476E-B222-D6627954439A}"/>
              </a:ext>
            </a:extLst>
          </p:cNvPr>
          <p:cNvSpPr/>
          <p:nvPr/>
        </p:nvSpPr>
        <p:spPr>
          <a:xfrm>
            <a:off x="4799262" y="607473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/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6666BB0-F568-45BD-B74D-47971AE3C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045" y="5926732"/>
                <a:ext cx="365805" cy="6127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87385507-F75B-4C3D-94EE-3AAB1114A643}"/>
              </a:ext>
            </a:extLst>
          </p:cNvPr>
          <p:cNvSpPr/>
          <p:nvPr/>
        </p:nvSpPr>
        <p:spPr>
          <a:xfrm>
            <a:off x="5737228" y="6054584"/>
            <a:ext cx="377072" cy="358219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FFE8-B615-4C32-AF1B-5648608EE0C1}"/>
              </a:ext>
            </a:extLst>
          </p:cNvPr>
          <p:cNvSpPr txBox="1"/>
          <p:nvPr/>
        </p:nvSpPr>
        <p:spPr>
          <a:xfrm>
            <a:off x="4148980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ABF098-F29E-48B2-95C0-2710740DC126}"/>
              </a:ext>
            </a:extLst>
          </p:cNvPr>
          <p:cNvSpPr txBox="1"/>
          <p:nvPr/>
        </p:nvSpPr>
        <p:spPr>
          <a:xfrm>
            <a:off x="5146747" y="594688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D4FEC-9131-4589-9186-2905491410CE}"/>
              </a:ext>
            </a:extLst>
          </p:cNvPr>
          <p:cNvSpPr txBox="1"/>
          <p:nvPr/>
        </p:nvSpPr>
        <p:spPr>
          <a:xfrm>
            <a:off x="6250434" y="594071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=</a:t>
            </a:r>
          </a:p>
        </p:txBody>
      </p:sp>
      <p:sp>
        <p:nvSpPr>
          <p:cNvPr id="102" name="Star: 5 Points 101">
            <a:extLst>
              <a:ext uri="{FF2B5EF4-FFF2-40B4-BE49-F238E27FC236}">
                <a16:creationId xmlns:a16="http://schemas.microsoft.com/office/drawing/2014/main" id="{B42C0A93-0A18-4FED-907C-57E5F3CFEF41}"/>
              </a:ext>
            </a:extLst>
          </p:cNvPr>
          <p:cNvSpPr/>
          <p:nvPr/>
        </p:nvSpPr>
        <p:spPr>
          <a:xfrm>
            <a:off x="6726982" y="6054584"/>
            <a:ext cx="377072" cy="358219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6594D60-6796-4F28-A7C9-41B408AD797A}"/>
              </a:ext>
            </a:extLst>
          </p:cNvPr>
          <p:cNvSpPr txBox="1"/>
          <p:nvPr/>
        </p:nvSpPr>
        <p:spPr>
          <a:xfrm>
            <a:off x="368419" y="6107626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Weighted KNN prediction: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2AE0C3D4-5B82-4F0F-8E8F-77085C39EE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19998" y="5117573"/>
            <a:ext cx="1010687" cy="965223"/>
          </a:xfrm>
          <a:prstGeom prst="rect">
            <a:avLst/>
          </a:prstGeom>
        </p:spPr>
      </p:pic>
      <p:sp>
        <p:nvSpPr>
          <p:cNvPr id="105" name="Speech Bubble: Rectangle 104">
            <a:extLst>
              <a:ext uri="{FF2B5EF4-FFF2-40B4-BE49-F238E27FC236}">
                <a16:creationId xmlns:a16="http://schemas.microsoft.com/office/drawing/2014/main" id="{D338652E-2D61-42B8-8DD2-812ED68F082E}"/>
              </a:ext>
            </a:extLst>
          </p:cNvPr>
          <p:cNvSpPr/>
          <p:nvPr/>
        </p:nvSpPr>
        <p:spPr>
          <a:xfrm>
            <a:off x="7246294" y="5163976"/>
            <a:ext cx="3797397" cy="127724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 weighted approach, a single red training input is being given 3 times more importance than the other two green inputs since it is sort of “three times” closer to the test input than the other two green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/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-NN can also be made weighted likewise</a:t>
                </a:r>
              </a:p>
            </p:txBody>
          </p:sp>
        </mc:Choice>
        <mc:Fallback xmlns="">
          <p:sp>
            <p:nvSpPr>
              <p:cNvPr id="106" name="Speech Bubble: Rectangle 105">
                <a:extLst>
                  <a:ext uri="{FF2B5EF4-FFF2-40B4-BE49-F238E27FC236}">
                    <a16:creationId xmlns:a16="http://schemas.microsoft.com/office/drawing/2014/main" id="{8D758533-2113-479D-B480-9E88EF344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06" y="6324563"/>
                <a:ext cx="2193423" cy="436866"/>
              </a:xfrm>
              <a:prstGeom prst="wedgeRectCallout">
                <a:avLst>
                  <a:gd name="adj1" fmla="val 24397"/>
                  <a:gd name="adj2" fmla="val -194787"/>
                </a:avLst>
              </a:prstGeom>
              <a:blipFill>
                <a:blip r:embed="rId14"/>
                <a:stretch>
                  <a:fillRect l="-1377" b="-1263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518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885"/>
    </mc:Choice>
    <mc:Fallback xmlns="">
      <p:transition spd="slow" advTm="280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/>
      <p:bldP spid="67" grpId="0"/>
      <p:bldP spid="7" grpId="0"/>
      <p:bldP spid="69" grpId="0" animBg="1"/>
      <p:bldP spid="71" grpId="0"/>
      <p:bldP spid="82" grpId="0" animBg="1"/>
      <p:bldP spid="84" grpId="0"/>
      <p:bldP spid="90" grpId="0" animBg="1"/>
      <p:bldP spid="8" grpId="0"/>
      <p:bldP spid="91" grpId="0"/>
      <p:bldP spid="9" grpId="0"/>
      <p:bldP spid="92" grpId="0" animBg="1"/>
      <p:bldP spid="10" grpId="0"/>
      <p:bldP spid="93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  <p:bldP spid="101" grpId="0"/>
      <p:bldP spid="102" grpId="0" animBg="1"/>
      <p:bldP spid="103" grpId="0"/>
      <p:bldP spid="105" grpId="0" animBg="1"/>
      <p:bldP spid="10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apply KNN/𝜖-NN for other supervised learning problems as well, such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Multi-class classification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Regression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Tagging/multi-label learning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multi-class, simply used the same majority rule like in binary </a:t>
            </a:r>
            <a:r>
              <a:rPr lang="en-GB" dirty="0" err="1">
                <a:latin typeface="Abadi Extra Light" panose="020B0204020104020204" pitchFamily="34" charset="0"/>
              </a:rPr>
              <a:t>classfn</a:t>
            </a:r>
            <a:r>
              <a:rPr lang="en-GB" dirty="0">
                <a:latin typeface="Abadi Extra Light" panose="020B0204020104020204" pitchFamily="34" charset="0"/>
              </a:rPr>
              <a:t> case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a simple difference that now we have more than 2 classes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regression, simply compute the average of the outputs of 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multi-label learning, each output is a binary vector (presence/absence of tag)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compute the average of the binary vectors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Result won’t be a binary vector but we can report the best tags based on magnitudes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</p:spPr>
            <p:txBody>
              <a:bodyPr>
                <a:normAutofit/>
              </a:bodyPr>
              <a:lstStyle/>
              <a:p>
                <a:r>
                  <a:rPr lang="en-IN" i="1" dirty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NN/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solidFill>
                      <a:schemeClr val="accent2">
                        <a:lumMod val="75000"/>
                      </a:schemeClr>
                    </a:solidFill>
                  </a:rPr>
                  <a:t>-NN for Other Supervised Learning Problems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657946-FC7F-477C-9867-0ED704A85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5245" y="169682"/>
                <a:ext cx="11740617" cy="821500"/>
              </a:xfrm>
              <a:blipFill>
                <a:blip r:embed="rId5"/>
                <a:stretch>
                  <a:fillRect l="-2130" t="-15556" r="-1195" b="-2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B8B7A-9CAF-4497-BEE2-63D2E1F50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7008" y="1635819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16D092C-8900-46F5-842C-E9024309C50B}"/>
              </a:ext>
            </a:extLst>
          </p:cNvPr>
          <p:cNvSpPr/>
          <p:nvPr/>
        </p:nvSpPr>
        <p:spPr>
          <a:xfrm>
            <a:off x="7023304" y="1682222"/>
            <a:ext cx="3797397" cy="779624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 can also try the weighted versions for such problems, just like we did in the case of binary classification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99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30"/>
    </mc:Choice>
    <mc:Fallback xmlns="">
      <p:transition spd="slow" advTm="2142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denote the set of </a:t>
                </a:r>
                <a:r>
                  <a:rPr lang="en-GB" i="1" dirty="0">
                    <a:latin typeface="Abadi Extra Light" panose="020B0204020104020204" pitchFamily="34" charset="0"/>
                  </a:rPr>
                  <a:t>K </a:t>
                </a:r>
                <a:r>
                  <a:rPr lang="en-GB" dirty="0">
                    <a:latin typeface="Abadi Extra Light" panose="020B0204020104020204" pitchFamily="34" charset="0"/>
                  </a:rPr>
                  <a:t>nearest </a:t>
                </a:r>
                <a:r>
                  <a:rPr lang="en-GB" dirty="0" err="1">
                    <a:latin typeface="Abadi Extra Light" panose="020B0204020104020204" pitchFamily="34" charset="0"/>
                  </a:rPr>
                  <a:t>neighbors</a:t>
                </a:r>
                <a:r>
                  <a:rPr lang="en-GB" dirty="0">
                    <a:latin typeface="Abadi Extra Light" panose="020B0204020104020204" pitchFamily="34" charset="0"/>
                  </a:rPr>
                  <a:t> of an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by</a:t>
                </a:r>
                <a:r>
                  <a:rPr lang="en-GB" b="1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 The unweighted KNN prediction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for a test input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can be written as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This form makes direct sense of regression and for cases where the each output is a vector (e.g.,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multi-class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classification</a:t>
                </a:r>
                <a:r>
                  <a:rPr lang="en-GB" dirty="0">
                    <a:latin typeface="Abadi Extra Light" panose="020B0204020104020204" pitchFamily="34" charset="0"/>
                  </a:rPr>
                  <a:t> where each output is a discrete value which can be represented as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one-hot vector</a:t>
                </a:r>
                <a:r>
                  <a:rPr lang="en-GB" dirty="0">
                    <a:latin typeface="Abadi Extra Light" panose="020B0204020104020204" pitchFamily="34" charset="0"/>
                  </a:rPr>
                  <a:t>, or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tagging/multi-label classification </a:t>
                </a:r>
                <a:r>
                  <a:rPr lang="en-GB" dirty="0">
                    <a:latin typeface="Abadi Extra Light" panose="020B0204020104020204" pitchFamily="34" charset="0"/>
                  </a:rPr>
                  <a:t>where each output is a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binary vector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binary classification, assuming labels as +1/-1, we predict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brk m:alnAt="25"/>
                              </m:rPr>
                              <a:rPr lang="en-I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25"/>
                          </m:rPr>
                          <a:rPr lang="en-IN" b="1" dirty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1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NN Prediction Rule: The Mathematical Form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/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5"/>
                                </m:rPr>
                                <a:rPr lang="en-IN" sz="28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5"/>
                            </m:rPr>
                            <a:rPr lang="en-IN" sz="2800" b="1" dirty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m:rPr>
                              <m:brk m:alnAt="25"/>
                            </m:rPr>
                            <a:rPr lang="en-IN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C828CC-4A30-4E60-817F-D6523CF83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045" y="2808417"/>
                <a:ext cx="2587695" cy="11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6F35F7E-5C30-4440-AA51-F659CA0476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6068" y="2737788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8E830C0-E38F-4F03-A196-4FD459DC7D5B}"/>
              </a:ext>
            </a:extLst>
          </p:cNvPr>
          <p:cNvSpPr/>
          <p:nvPr/>
        </p:nvSpPr>
        <p:spPr>
          <a:xfrm>
            <a:off x="6658709" y="2669831"/>
            <a:ext cx="3981760" cy="1309736"/>
          </a:xfrm>
          <a:prstGeom prst="wedgeRectCallout">
            <a:avLst>
              <a:gd name="adj1" fmla="val 62284"/>
              <a:gd name="adj2" fmla="val -1747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Assuming discrete labels with 5 possible values, the one-hot representation will be a all zeros vector of size 5, except a single 1 denoting the value of the discrete label, e.g., if label = 3 then one-hot vector =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[0,0,</a:t>
            </a:r>
            <a:r>
              <a:rPr lang="en-IN" sz="16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1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,0,0]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065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709"/>
    </mc:Choice>
    <mc:Fallback xmlns="">
      <p:transition spd="slow" advTm="24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3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by Examples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Consider a binary classification problem – cat vs dog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training data with just 2 images – one         and one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Given a new test image (cat/dog), how do we predict its label?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simple idea: Predict using its distance from each of the 2 training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5A6A0C-6608-4518-9A0E-73C37778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055" y="1759348"/>
            <a:ext cx="724303" cy="78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B3DB59-06A7-4696-A560-40DFDAC511F0}"/>
              </a:ext>
            </a:extLst>
          </p:cNvPr>
          <p:cNvSpPr txBox="1"/>
          <p:nvPr/>
        </p:nvSpPr>
        <p:spPr>
          <a:xfrm>
            <a:off x="836525" y="3986978"/>
            <a:ext cx="1059118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 ,    ) &lt; </a:t>
            </a:r>
            <a:r>
              <a:rPr kumimoji="0" lang="en-IN" sz="6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    ,    ) ? 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cat </a:t>
            </a:r>
            <a:r>
              <a:rPr kumimoji="0" lang="en-IN" sz="3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else</a:t>
            </a: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dog</a:t>
            </a: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2B20C-53AC-46F3-ADAE-05AC672D0351}"/>
              </a:ext>
            </a:extLst>
          </p:cNvPr>
          <p:cNvSpPr/>
          <p:nvPr/>
        </p:nvSpPr>
        <p:spPr>
          <a:xfrm>
            <a:off x="1610714" y="4194012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7E4D1E1-08E0-4151-820C-3C80CC74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121" y="4153291"/>
            <a:ext cx="519378" cy="59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7F8BEAE-54BF-4215-84A1-0E962DE3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16" y="1834474"/>
            <a:ext cx="621739" cy="7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0E774A-8A05-4B57-B57F-66E5C8FDB333}"/>
              </a:ext>
            </a:extLst>
          </p:cNvPr>
          <p:cNvSpPr/>
          <p:nvPr/>
        </p:nvSpPr>
        <p:spPr>
          <a:xfrm>
            <a:off x="4873905" y="4170050"/>
            <a:ext cx="665685" cy="590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ACF0F3-56A6-431B-9291-3BE5C0F3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907" y="4098240"/>
            <a:ext cx="665685" cy="71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66BFC4D-153D-440A-88C1-66AF9DE64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9998" y="1230870"/>
            <a:ext cx="1010687" cy="965223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7B2EE91-48AE-421F-A1C1-14AA7989E4FB}"/>
              </a:ext>
            </a:extLst>
          </p:cNvPr>
          <p:cNvSpPr/>
          <p:nvPr/>
        </p:nvSpPr>
        <p:spPr>
          <a:xfrm>
            <a:off x="8341606" y="199307"/>
            <a:ext cx="2982323" cy="1265092"/>
          </a:xfrm>
          <a:prstGeom prst="wedgeRectCallout">
            <a:avLst>
              <a:gd name="adj1" fmla="val 50264"/>
              <a:gd name="adj2" fmla="val 6694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The idea also applies to multi-class classification: Use one image per class, and predict label based on the distances of the test image from all such images</a:t>
            </a:r>
          </a:p>
        </p:txBody>
      </p:sp>
      <p:pic>
        <p:nvPicPr>
          <p:cNvPr id="18" name="Picture 17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D0F48E7A-57E6-4FF8-B831-C15AA4C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31" y="5263016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3154AC5-50B6-44AE-A9E8-2070819210B3}"/>
              </a:ext>
            </a:extLst>
          </p:cNvPr>
          <p:cNvSpPr/>
          <p:nvPr/>
        </p:nvSpPr>
        <p:spPr>
          <a:xfrm>
            <a:off x="1610714" y="5117342"/>
            <a:ext cx="2596053" cy="826143"/>
          </a:xfrm>
          <a:prstGeom prst="wedgeRectCallout">
            <a:avLst>
              <a:gd name="adj1" fmla="val -66901"/>
              <a:gd name="adj2" fmla="val 3723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Wait. Is it ML? Seems to be like just a simple “rule”. Where is the “learning” part in this?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EF0695-A4A9-4DEF-8DC4-423531BB7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3058" y="5316701"/>
            <a:ext cx="1010687" cy="965223"/>
          </a:xfrm>
          <a:prstGeom prst="rect">
            <a:avLst/>
          </a:prstGeom>
        </p:spPr>
      </p:pic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C2B7ABE7-8F19-4783-B356-D05AA72475F5}"/>
              </a:ext>
            </a:extLst>
          </p:cNvPr>
          <p:cNvSpPr/>
          <p:nvPr/>
        </p:nvSpPr>
        <p:spPr>
          <a:xfrm>
            <a:off x="7711887" y="5006319"/>
            <a:ext cx="3119054" cy="1441789"/>
          </a:xfrm>
          <a:prstGeom prst="wedgeRectCallout">
            <a:avLst>
              <a:gd name="adj1" fmla="val 57686"/>
              <a:gd name="adj2" fmla="val 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Excellent question! Glad you asked!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Even this simple model can be </a:t>
            </a:r>
            <a:r>
              <a:rPr kumimoji="0" lang="en-IN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learned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. For example, for the feature extraction/selection part and/or for the distance computation part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4397A428-693C-4659-A706-A230072013EE}"/>
              </a:ext>
            </a:extLst>
          </p:cNvPr>
          <p:cNvSpPr/>
          <p:nvPr/>
        </p:nvSpPr>
        <p:spPr>
          <a:xfrm>
            <a:off x="4444254" y="5064174"/>
            <a:ext cx="3119054" cy="1735406"/>
          </a:xfrm>
          <a:prstGeom prst="wedgeRectCallout">
            <a:avLst>
              <a:gd name="adj1" fmla="val 56159"/>
              <a:gd name="adj2" fmla="val 55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Some possibilities: Use a feature learning/selection algorithm to extract features, and use a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Mahalanobis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distance where you learn the W matrix (instead of using a predefined W), using “distance metric learning” techniques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66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087"/>
    </mc:Choice>
    <mc:Fallback xmlns="">
      <p:transition spd="slow" advTm="217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0" grpId="0" animBg="1"/>
      <p:bldP spid="14" grpId="0" animBg="1"/>
      <p:bldP spid="17" grpId="0" animBg="1"/>
      <p:bldP spid="20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 old, classic but still very widely used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give deep neural networks a run for their money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Can work very well in practical with the right distance function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Comes with very nice theoretical guarantees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Also called a memory-based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instance-based</a:t>
            </a:r>
            <a:r>
              <a:rPr lang="en-GB" dirty="0">
                <a:latin typeface="Abadi Extra Light" panose="020B0204020104020204" pitchFamily="34" charset="0"/>
              </a:rPr>
              <a:t> or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non-parametric</a:t>
            </a:r>
            <a:r>
              <a:rPr lang="en-GB" dirty="0">
                <a:latin typeface="Abadi Extra Light" panose="020B0204020104020204" pitchFamily="34" charset="0"/>
              </a:rPr>
              <a:t>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 “model” is learned here (unlike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). Prediction step uses all the training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Requires lots of storage (need to keep all the training data at test time)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Prediction step can be slow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each test point, need to compute its distance from all the training points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data-structures or data-summarization techniques can provide speed-ups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4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89"/>
    </mc:Choice>
    <mc:Fallback xmlns="">
      <p:transition spd="slow" advTm="2667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hierarchy of rules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 (DT)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19"/>
    </mc:Choice>
    <mc:Fallback xmlns="">
      <p:transition spd="slow" advTm="130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Supervised Learning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basic idea is very simple</a:t>
            </a:r>
          </a:p>
          <a:p>
            <a:pPr marL="0" indent="0">
              <a:buNone/>
            </a:pPr>
            <a:endParaRPr lang="en-IN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the training data into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Within each group, fit a simple supervised learner (e.g., predict the majority label)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77"/>
    </mc:Choice>
    <mc:Fallback xmlns="">
      <p:transition spd="slow" advTm="478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</a:t>
            </a:r>
          </a:p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leaf node receives a subset of training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87"/>
    </mc:Choice>
    <mc:Fallback xmlns="">
      <p:transition spd="slow" advTm="475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2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Classification: Another Example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3" y="3238343"/>
            <a:ext cx="4179643" cy="31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30" y="3152934"/>
            <a:ext cx="5847617" cy="3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49"/>
    </mc:Choice>
    <mc:Fallback xmlns="">
      <p:transition spd="slow" advTm="18234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2727" r="-454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85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885488" y="5296719"/>
            <a:ext cx="5483690" cy="123825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449"/>
    </mc:Choice>
    <mc:Fallback xmlns="">
      <p:transition spd="slow" advTm="4134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748"/>
    </mc:Choice>
    <mc:Fallback xmlns="">
      <p:transition spd="slow" advTm="322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91"/>
    </mc:Choice>
    <mc:Fallback xmlns="">
      <p:transition spd="slow" advTm="314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internal node decides which outgoing branch an input should be sent to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5" y="2711718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686" y="2831117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46429" y="2711718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23947" y="2788810"/>
            <a:ext cx="2937786" cy="1770758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and all possible values of each feature need to be evaluated in selecting the feature to be tested at each internal node</a:t>
            </a:r>
          </a:p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(can be slow but can be made faster using some tricks)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6"/>
    </mc:Choice>
    <mc:Fallback xmlns="">
      <p:transition spd="slow" advTm="2753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754"/>
    </mc:Choice>
    <mc:Fallback xmlns="">
      <p:transition spd="slow" advTm="168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Capturing Variations by using more Training Data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Just one input per class may not sufficiently capture variations in a class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natural improvement can be by using more inputs per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will consider two approaches to do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with Prototypes (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K-Nearest </a:t>
            </a:r>
            <a:r>
              <a:rPr lang="en-GB" dirty="0" err="1">
                <a:latin typeface="Abadi Extra Light" panose="020B0204020104020204" pitchFamily="34" charset="0"/>
              </a:rPr>
              <a:t>Neighbors</a:t>
            </a:r>
            <a:r>
              <a:rPr lang="en-GB" dirty="0">
                <a:latin typeface="Abadi Extra Light" panose="020B0204020104020204" pitchFamily="34" charset="0"/>
              </a:rPr>
              <a:t> (KNN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Both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and KNN will use multiple inputs per class but in different ways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05D7AE-C3F4-400C-B304-E908EBF70FA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35553" y="2805175"/>
            <a:ext cx="494113" cy="418029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D17033C-72EF-410A-AACE-089ADDD8C87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524273" y="3045129"/>
            <a:ext cx="487260" cy="393953"/>
          </a:xfrm>
          <a:prstGeom prst="rect">
            <a:avLst/>
          </a:prstGeom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315DEF-070D-49E8-BFC0-93D3A45F8F4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39288" y="2476335"/>
            <a:ext cx="451671" cy="419918"/>
          </a:xfrm>
          <a:prstGeom prst="rect">
            <a:avLst/>
          </a:prstGeom>
          <a:ln w="0"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C47261-5119-4FE4-83D5-BE6977402D66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293164" y="2613015"/>
            <a:ext cx="474725" cy="401174"/>
          </a:xfrm>
          <a:prstGeom prst="rect">
            <a:avLst/>
          </a:prstGeom>
          <a:ln w="0"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3EE724-301C-4960-A0E8-ED34EDDDCEE0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3691572" y="2841007"/>
            <a:ext cx="505914" cy="39384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0FB8ED-D90A-4EF3-B64D-31A19A445F66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700752" y="3193460"/>
            <a:ext cx="462469" cy="393840"/>
          </a:xfrm>
          <a:prstGeom prst="rect">
            <a:avLst/>
          </a:prstGeom>
          <a:ln w="0">
            <a:noFill/>
          </a:ln>
        </p:spPr>
      </p:pic>
      <p:sp>
        <p:nvSpPr>
          <p:cNvPr id="29" name="TextShape 3">
            <a:extLst>
              <a:ext uri="{FF2B5EF4-FFF2-40B4-BE49-F238E27FC236}">
                <a16:creationId xmlns:a16="http://schemas.microsoft.com/office/drawing/2014/main" id="{61C78AFB-61C4-440B-9198-CE7184DC67E6}"/>
              </a:ext>
            </a:extLst>
          </p:cNvPr>
          <p:cNvSpPr txBox="1"/>
          <p:nvPr/>
        </p:nvSpPr>
        <p:spPr>
          <a:xfrm>
            <a:off x="5933024" y="3242105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“dog”</a:t>
            </a:r>
          </a:p>
        </p:txBody>
      </p:sp>
      <p:sp>
        <p:nvSpPr>
          <p:cNvPr id="31" name="TextShape 6">
            <a:extLst>
              <a:ext uri="{FF2B5EF4-FFF2-40B4-BE49-F238E27FC236}">
                <a16:creationId xmlns:a16="http://schemas.microsoft.com/office/drawing/2014/main" id="{0B810045-5BF5-4951-99D4-2ABA6DFEFB1D}"/>
              </a:ext>
            </a:extLst>
          </p:cNvPr>
          <p:cNvSpPr txBox="1"/>
          <p:nvPr/>
        </p:nvSpPr>
        <p:spPr>
          <a:xfrm>
            <a:off x="4092647" y="2970318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32" name="TextShape 6">
            <a:extLst>
              <a:ext uri="{FF2B5EF4-FFF2-40B4-BE49-F238E27FC236}">
                <a16:creationId xmlns:a16="http://schemas.microsoft.com/office/drawing/2014/main" id="{2AE0498F-9706-4E70-AB24-FD82E8D2668F}"/>
              </a:ext>
            </a:extLst>
          </p:cNvPr>
          <p:cNvSpPr txBox="1"/>
          <p:nvPr/>
        </p:nvSpPr>
        <p:spPr>
          <a:xfrm>
            <a:off x="4700752" y="2673767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33" name="TextShape 3">
            <a:extLst>
              <a:ext uri="{FF2B5EF4-FFF2-40B4-BE49-F238E27FC236}">
                <a16:creationId xmlns:a16="http://schemas.microsoft.com/office/drawing/2014/main" id="{EE256732-51FE-439E-8718-ECDBEBC14148}"/>
              </a:ext>
            </a:extLst>
          </p:cNvPr>
          <p:cNvSpPr txBox="1"/>
          <p:nvPr/>
        </p:nvSpPr>
        <p:spPr>
          <a:xfrm>
            <a:off x="6626967" y="3001464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“dog”</a:t>
            </a:r>
          </a:p>
        </p:txBody>
      </p:sp>
      <p:sp>
        <p:nvSpPr>
          <p:cNvPr id="34" name="TextShape 3">
            <a:extLst>
              <a:ext uri="{FF2B5EF4-FFF2-40B4-BE49-F238E27FC236}">
                <a16:creationId xmlns:a16="http://schemas.microsoft.com/office/drawing/2014/main" id="{F0DE87CF-FB5E-48EB-A4FC-118F380075A1}"/>
              </a:ext>
            </a:extLst>
          </p:cNvPr>
          <p:cNvSpPr txBox="1"/>
          <p:nvPr/>
        </p:nvSpPr>
        <p:spPr>
          <a:xfrm>
            <a:off x="5629075" y="2673767"/>
            <a:ext cx="610804" cy="29655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“dog”</a:t>
            </a:r>
          </a:p>
        </p:txBody>
      </p:sp>
      <p:sp>
        <p:nvSpPr>
          <p:cNvPr id="35" name="TextShape 6">
            <a:extLst>
              <a:ext uri="{FF2B5EF4-FFF2-40B4-BE49-F238E27FC236}">
                <a16:creationId xmlns:a16="http://schemas.microsoft.com/office/drawing/2014/main" id="{73AA1300-3F61-4CEB-80D1-B4A166BDCF6B}"/>
              </a:ext>
            </a:extLst>
          </p:cNvPr>
          <p:cNvSpPr txBox="1"/>
          <p:nvPr/>
        </p:nvSpPr>
        <p:spPr>
          <a:xfrm>
            <a:off x="5099475" y="3298015"/>
            <a:ext cx="702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IN" sz="1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cat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03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33"/>
    </mc:Choice>
    <mc:Fallback xmlns="">
      <p:transition spd="slow" advTm="83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Constructing Decision Trees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AC9B4-1A92-4577-A67D-5755096C462D}"/>
              </a:ext>
            </a:extLst>
          </p:cNvPr>
          <p:cNvGrpSpPr/>
          <p:nvPr/>
        </p:nvGrpSpPr>
        <p:grpSpPr>
          <a:xfrm>
            <a:off x="265245" y="1223926"/>
            <a:ext cx="6829405" cy="2905009"/>
            <a:chOff x="245990" y="1627455"/>
            <a:chExt cx="11668324" cy="409683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2382602-1F3B-49CC-9A68-974867924F9E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E27D4D-D146-48E3-B034-231A14A245DF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893F13-D3F0-4CFC-927C-717BF6AB10CA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F6DD28-3C78-4045-9FA4-37C5785A1CF0}"/>
                </a:ext>
              </a:extLst>
            </p:cNvPr>
            <p:cNvSpPr/>
            <p:nvPr/>
          </p:nvSpPr>
          <p:spPr>
            <a:xfrm>
              <a:off x="852597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3" name="Oval 9">
              <a:extLst>
                <a:ext uri="{FF2B5EF4-FFF2-40B4-BE49-F238E27FC236}">
                  <a16:creationId xmlns:a16="http://schemas.microsoft.com/office/drawing/2014/main" id="{BDE0799D-4664-4043-B2B9-A92DD6DC2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" name="Oval 9">
              <a:extLst>
                <a:ext uri="{FF2B5EF4-FFF2-40B4-BE49-F238E27FC236}">
                  <a16:creationId xmlns:a16="http://schemas.microsoft.com/office/drawing/2014/main" id="{482A9334-C703-4B18-BF68-6BC65D7A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" name="Oval 9">
              <a:extLst>
                <a:ext uri="{FF2B5EF4-FFF2-40B4-BE49-F238E27FC236}">
                  <a16:creationId xmlns:a16="http://schemas.microsoft.com/office/drawing/2014/main" id="{78B0C695-00FD-416E-8BF7-A8DBDEF5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" name="Oval 9">
              <a:extLst>
                <a:ext uri="{FF2B5EF4-FFF2-40B4-BE49-F238E27FC236}">
                  <a16:creationId xmlns:a16="http://schemas.microsoft.com/office/drawing/2014/main" id="{2BCD588C-B793-4832-B443-244D9423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" name="Oval 9">
              <a:extLst>
                <a:ext uri="{FF2B5EF4-FFF2-40B4-BE49-F238E27FC236}">
                  <a16:creationId xmlns:a16="http://schemas.microsoft.com/office/drawing/2014/main" id="{CDD8CE60-F8AC-4B99-9F9B-31C366BD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9" name="Oval 9">
              <a:extLst>
                <a:ext uri="{FF2B5EF4-FFF2-40B4-BE49-F238E27FC236}">
                  <a16:creationId xmlns:a16="http://schemas.microsoft.com/office/drawing/2014/main" id="{696CB172-5C71-4329-909F-1429F9DF6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02679E8F-9B36-46D6-AB82-85B5ECC68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" name="Oval 9">
              <a:extLst>
                <a:ext uri="{FF2B5EF4-FFF2-40B4-BE49-F238E27FC236}">
                  <a16:creationId xmlns:a16="http://schemas.microsoft.com/office/drawing/2014/main" id="{F7BAD65C-1D32-49FE-BE08-8B459779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" name="Oval 9">
              <a:extLst>
                <a:ext uri="{FF2B5EF4-FFF2-40B4-BE49-F238E27FC236}">
                  <a16:creationId xmlns:a16="http://schemas.microsoft.com/office/drawing/2014/main" id="{98226EF2-8981-4751-9285-CA34D59DE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" name="Oval 9">
              <a:extLst>
                <a:ext uri="{FF2B5EF4-FFF2-40B4-BE49-F238E27FC236}">
                  <a16:creationId xmlns:a16="http://schemas.microsoft.com/office/drawing/2014/main" id="{DBA84320-E17A-4091-83A6-7CCEAF9D0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" name="Oval 9">
              <a:extLst>
                <a:ext uri="{FF2B5EF4-FFF2-40B4-BE49-F238E27FC236}">
                  <a16:creationId xmlns:a16="http://schemas.microsoft.com/office/drawing/2014/main" id="{431CEA02-B414-447E-9A00-7E453BB21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" name="Oval 9">
              <a:extLst>
                <a:ext uri="{FF2B5EF4-FFF2-40B4-BE49-F238E27FC236}">
                  <a16:creationId xmlns:a16="http://schemas.microsoft.com/office/drawing/2014/main" id="{C9735E16-34E7-489B-AC5A-48A3AD44D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" name="Oval 9">
              <a:extLst>
                <a:ext uri="{FF2B5EF4-FFF2-40B4-BE49-F238E27FC236}">
                  <a16:creationId xmlns:a16="http://schemas.microsoft.com/office/drawing/2014/main" id="{4486431F-5F3D-4340-8DE6-57E32ED4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" name="Oval 9">
              <a:extLst>
                <a:ext uri="{FF2B5EF4-FFF2-40B4-BE49-F238E27FC236}">
                  <a16:creationId xmlns:a16="http://schemas.microsoft.com/office/drawing/2014/main" id="{E2BB83B0-5CAC-42B5-8E48-C757DF2F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" name="Oval 9">
              <a:extLst>
                <a:ext uri="{FF2B5EF4-FFF2-40B4-BE49-F238E27FC236}">
                  <a16:creationId xmlns:a16="http://schemas.microsoft.com/office/drawing/2014/main" id="{80679F1B-3054-499B-B9DD-D43CAAE5C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" name="Oval 9">
              <a:extLst>
                <a:ext uri="{FF2B5EF4-FFF2-40B4-BE49-F238E27FC236}">
                  <a16:creationId xmlns:a16="http://schemas.microsoft.com/office/drawing/2014/main" id="{8DC4D318-40D3-4F27-9AC4-508F53DA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" name="Oval 9">
              <a:extLst>
                <a:ext uri="{FF2B5EF4-FFF2-40B4-BE49-F238E27FC236}">
                  <a16:creationId xmlns:a16="http://schemas.microsoft.com/office/drawing/2014/main" id="{AD1C0420-72E4-4C44-984E-04E37FB4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" name="Oval 9">
              <a:extLst>
                <a:ext uri="{FF2B5EF4-FFF2-40B4-BE49-F238E27FC236}">
                  <a16:creationId xmlns:a16="http://schemas.microsoft.com/office/drawing/2014/main" id="{F1171659-45CE-4A15-BAEE-2322C4E5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" name="Oval 9">
              <a:extLst>
                <a:ext uri="{FF2B5EF4-FFF2-40B4-BE49-F238E27FC236}">
                  <a16:creationId xmlns:a16="http://schemas.microsoft.com/office/drawing/2014/main" id="{16769378-A137-4D55-979C-20508440D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" name="Oval 9">
              <a:extLst>
                <a:ext uri="{FF2B5EF4-FFF2-40B4-BE49-F238E27FC236}">
                  <a16:creationId xmlns:a16="http://schemas.microsoft.com/office/drawing/2014/main" id="{6C2BBF82-C9B1-4299-9255-1BAAA05A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4" name="Oval 9">
              <a:extLst>
                <a:ext uri="{FF2B5EF4-FFF2-40B4-BE49-F238E27FC236}">
                  <a16:creationId xmlns:a16="http://schemas.microsoft.com/office/drawing/2014/main" id="{9B4C367D-15F1-46E9-84C3-8E6DDC864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" name="Oval 9">
              <a:extLst>
                <a:ext uri="{FF2B5EF4-FFF2-40B4-BE49-F238E27FC236}">
                  <a16:creationId xmlns:a16="http://schemas.microsoft.com/office/drawing/2014/main" id="{EC668988-4AF8-4CB2-A419-3F8BADB3D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" name="Oval 9">
              <a:extLst>
                <a:ext uri="{FF2B5EF4-FFF2-40B4-BE49-F238E27FC236}">
                  <a16:creationId xmlns:a16="http://schemas.microsoft.com/office/drawing/2014/main" id="{8B51EDE9-2AA7-43ED-BF88-BB731495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" name="Oval 9">
              <a:extLst>
                <a:ext uri="{FF2B5EF4-FFF2-40B4-BE49-F238E27FC236}">
                  <a16:creationId xmlns:a16="http://schemas.microsoft.com/office/drawing/2014/main" id="{B99D3D0D-FF7E-4DD5-82CB-55BE0138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" name="Oval 9">
              <a:extLst>
                <a:ext uri="{FF2B5EF4-FFF2-40B4-BE49-F238E27FC236}">
                  <a16:creationId xmlns:a16="http://schemas.microsoft.com/office/drawing/2014/main" id="{E9436275-D47F-4639-9E0E-14A96C69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" name="Oval 9">
              <a:extLst>
                <a:ext uri="{FF2B5EF4-FFF2-40B4-BE49-F238E27FC236}">
                  <a16:creationId xmlns:a16="http://schemas.microsoft.com/office/drawing/2014/main" id="{3D257BE8-C656-447F-856C-C4EA0426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" name="Oval 9">
              <a:extLst>
                <a:ext uri="{FF2B5EF4-FFF2-40B4-BE49-F238E27FC236}">
                  <a16:creationId xmlns:a16="http://schemas.microsoft.com/office/drawing/2014/main" id="{85A21BD8-80F0-40E7-80B8-4BAB3FFC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" name="Oval 9">
              <a:extLst>
                <a:ext uri="{FF2B5EF4-FFF2-40B4-BE49-F238E27FC236}">
                  <a16:creationId xmlns:a16="http://schemas.microsoft.com/office/drawing/2014/main" id="{AA6D1661-9430-45A6-80E9-41BF7A37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" name="Oval 9">
              <a:extLst>
                <a:ext uri="{FF2B5EF4-FFF2-40B4-BE49-F238E27FC236}">
                  <a16:creationId xmlns:a16="http://schemas.microsoft.com/office/drawing/2014/main" id="{5DDAA1F6-DA45-4D09-9385-66ACB9F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" name="Oval 9">
              <a:extLst>
                <a:ext uri="{FF2B5EF4-FFF2-40B4-BE49-F238E27FC236}">
                  <a16:creationId xmlns:a16="http://schemas.microsoft.com/office/drawing/2014/main" id="{35E85925-0C20-4A24-B422-352935731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" name="Oval 9">
              <a:extLst>
                <a:ext uri="{FF2B5EF4-FFF2-40B4-BE49-F238E27FC236}">
                  <a16:creationId xmlns:a16="http://schemas.microsoft.com/office/drawing/2014/main" id="{136B4032-30A8-4EEF-97BB-04D2CB389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" name="Oval 9">
              <a:extLst>
                <a:ext uri="{FF2B5EF4-FFF2-40B4-BE49-F238E27FC236}">
                  <a16:creationId xmlns:a16="http://schemas.microsoft.com/office/drawing/2014/main" id="{535E8643-C088-469A-974C-8805AFB3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" name="Oval 9">
              <a:extLst>
                <a:ext uri="{FF2B5EF4-FFF2-40B4-BE49-F238E27FC236}">
                  <a16:creationId xmlns:a16="http://schemas.microsoft.com/office/drawing/2014/main" id="{83BD0111-DFAD-4CF7-9954-82E8D9DC4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" name="Oval 9">
              <a:extLst>
                <a:ext uri="{FF2B5EF4-FFF2-40B4-BE49-F238E27FC236}">
                  <a16:creationId xmlns:a16="http://schemas.microsoft.com/office/drawing/2014/main" id="{0278A1E9-CF81-44A0-9E3A-0A57DDC0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8" name="Oval 9">
              <a:extLst>
                <a:ext uri="{FF2B5EF4-FFF2-40B4-BE49-F238E27FC236}">
                  <a16:creationId xmlns:a16="http://schemas.microsoft.com/office/drawing/2014/main" id="{24BA26B7-9030-4925-813C-5B6A107B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9" name="Oval 9">
              <a:extLst>
                <a:ext uri="{FF2B5EF4-FFF2-40B4-BE49-F238E27FC236}">
                  <a16:creationId xmlns:a16="http://schemas.microsoft.com/office/drawing/2014/main" id="{B51736E6-C3EC-4762-9997-6F84EB8A6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0" name="Oval 9">
              <a:extLst>
                <a:ext uri="{FF2B5EF4-FFF2-40B4-BE49-F238E27FC236}">
                  <a16:creationId xmlns:a16="http://schemas.microsoft.com/office/drawing/2014/main" id="{953E7521-EFCC-4D94-9C94-1A22059C4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1" name="Oval 9">
              <a:extLst>
                <a:ext uri="{FF2B5EF4-FFF2-40B4-BE49-F238E27FC236}">
                  <a16:creationId xmlns:a16="http://schemas.microsoft.com/office/drawing/2014/main" id="{6BD6F2F8-935D-4481-AF76-4915F13DA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2" name="Oval 9">
              <a:extLst>
                <a:ext uri="{FF2B5EF4-FFF2-40B4-BE49-F238E27FC236}">
                  <a16:creationId xmlns:a16="http://schemas.microsoft.com/office/drawing/2014/main" id="{9DB0638C-5119-44A6-A893-96DE9D00D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3" name="Oval 9">
              <a:extLst>
                <a:ext uri="{FF2B5EF4-FFF2-40B4-BE49-F238E27FC236}">
                  <a16:creationId xmlns:a16="http://schemas.microsoft.com/office/drawing/2014/main" id="{34E32A99-B1CF-4105-9CBA-B2FA29896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4" name="Oval 9">
              <a:extLst>
                <a:ext uri="{FF2B5EF4-FFF2-40B4-BE49-F238E27FC236}">
                  <a16:creationId xmlns:a16="http://schemas.microsoft.com/office/drawing/2014/main" id="{3B7B1513-A21C-4058-BFF4-16BF62AD1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5" name="Oval 9">
              <a:extLst>
                <a:ext uri="{FF2B5EF4-FFF2-40B4-BE49-F238E27FC236}">
                  <a16:creationId xmlns:a16="http://schemas.microsoft.com/office/drawing/2014/main" id="{ECBB27A5-CE93-4485-B1FD-2DFC44C5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" name="Oval 9">
              <a:extLst>
                <a:ext uri="{FF2B5EF4-FFF2-40B4-BE49-F238E27FC236}">
                  <a16:creationId xmlns:a16="http://schemas.microsoft.com/office/drawing/2014/main" id="{D022E5F6-BCA0-415A-8355-2E0F69D7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7" name="Oval 9">
              <a:extLst>
                <a:ext uri="{FF2B5EF4-FFF2-40B4-BE49-F238E27FC236}">
                  <a16:creationId xmlns:a16="http://schemas.microsoft.com/office/drawing/2014/main" id="{9744FEDE-2890-468F-B921-389FAFAC8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8" name="Oval 9">
              <a:extLst>
                <a:ext uri="{FF2B5EF4-FFF2-40B4-BE49-F238E27FC236}">
                  <a16:creationId xmlns:a16="http://schemas.microsoft.com/office/drawing/2014/main" id="{7E8F6DB2-C796-45A6-94F8-F257DCEA1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9" name="Oval 9">
              <a:extLst>
                <a:ext uri="{FF2B5EF4-FFF2-40B4-BE49-F238E27FC236}">
                  <a16:creationId xmlns:a16="http://schemas.microsoft.com/office/drawing/2014/main" id="{3D8D2903-07F6-468D-9CA8-383DC3402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0" name="Oval 9">
              <a:extLst>
                <a:ext uri="{FF2B5EF4-FFF2-40B4-BE49-F238E27FC236}">
                  <a16:creationId xmlns:a16="http://schemas.microsoft.com/office/drawing/2014/main" id="{75768394-BBCF-44D5-9B36-DA83C052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1" name="Oval 9">
              <a:extLst>
                <a:ext uri="{FF2B5EF4-FFF2-40B4-BE49-F238E27FC236}">
                  <a16:creationId xmlns:a16="http://schemas.microsoft.com/office/drawing/2014/main" id="{44B7D1FC-ACA2-4984-8821-90F6EA15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11969463-8898-43DA-8E65-9B92A0E2A3EB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20255379-4F09-4B06-B61A-1A9976F01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BB2A5670-8EAF-4F49-9E62-6E9228E880E0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0C1EE1D-1F93-47EC-A179-D2FDA3546D24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BD05CB4-01C4-42E0-A6FB-015AFF3D539C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AA05506-32C8-476E-A9DC-AF3664317BC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ED70314-5750-4EC8-AE83-861F27F1712E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AF359AFB-94F5-4C13-BD24-3392720EC9A8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A519A03-B8F6-44B0-98A9-9F56A5E6638A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731009D-0D39-4E63-ABB1-02ECACEC63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E61629AC-C0AB-4007-BEB2-13FBE88E1B09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505AF348-6B6C-477B-8ECC-715AE86FDFF4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9DA43D-E69D-4229-82FB-E2C1E6F88CD5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D7824C60-3CAE-4C05-BA06-89F5B729F92E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376ED41-D81C-4BB2-BB77-5C8B1ABD34E9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3" name="Flowchart: Decision 2">
              <a:extLst>
                <a:ext uri="{FF2B5EF4-FFF2-40B4-BE49-F238E27FC236}">
                  <a16:creationId xmlns:a16="http://schemas.microsoft.com/office/drawing/2014/main" id="{DA7EA184-BC1D-4472-A8D2-F6B2DD480F09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1B0557DC-7355-42DD-B767-A340D0BA1A8C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FF86312-6889-4948-8B9E-22F7969E5657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52A74C8E-EF64-41E4-B0C7-6883B7A9E478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C7E7D0FE-6BB0-4A54-B7AF-4E3D7F80AAFC}"/>
                </a:ext>
              </a:extLst>
            </p:cNvPr>
            <p:cNvCxnSpPr>
              <a:stCxn id="3" idx="3"/>
              <a:endCxn id="72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02E7665-EDC9-4E19-B404-E4624CEA60CE}"/>
                </a:ext>
              </a:extLst>
            </p:cNvPr>
            <p:cNvCxnSpPr>
              <a:cxnSpLocks/>
              <a:stCxn id="72" idx="3"/>
              <a:endCxn id="7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E41ABDA2-FB33-409C-B971-D7EF711E106D}"/>
                </a:ext>
              </a:extLst>
            </p:cNvPr>
            <p:cNvCxnSpPr>
              <a:cxnSpLocks/>
              <a:stCxn id="72" idx="1"/>
              <a:endCxn id="75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D05A7370-1893-4D7D-ADCE-9FA7A1EDC906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8623AE54-C9DA-4401-B788-82B48D8B2983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53087F36-5E04-4B1D-B92E-5531784DED6B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DFB12FC2-F115-4BAA-9354-D7828C687D9D}"/>
                </a:ext>
              </a:extLst>
            </p:cNvPr>
            <p:cNvCxnSpPr>
              <a:cxnSpLocks/>
              <a:stCxn id="88" idx="3"/>
              <a:endCxn id="90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1C4D225-B775-44C6-B1FC-4FB260CAFDA6}"/>
                </a:ext>
              </a:extLst>
            </p:cNvPr>
            <p:cNvCxnSpPr>
              <a:cxnSpLocks/>
              <a:stCxn id="88" idx="1"/>
              <a:endCxn id="91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FCD86159-59E4-4502-800F-4F9877A3BE9E}"/>
                </a:ext>
              </a:extLst>
            </p:cNvPr>
            <p:cNvCxnSpPr>
              <a:cxnSpLocks/>
              <a:stCxn id="3" idx="1"/>
              <a:endCxn id="88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839AB2-128C-4BAD-B984-640820038810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551EBF7-7DF8-4295-9C37-3C384B8D1996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F5E484C-6A75-42C2-9446-A35610F5722B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F755DE1-FBDA-422D-A88F-45465963A7AD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76EFC8F-ECE5-4E7E-AFE1-E2A0C9401A10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3946EEF-2C64-4249-A018-CAEBC5D6830F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45D473F-1321-406E-8CE5-71729460AF01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6" name="Oval 9">
              <a:extLst>
                <a:ext uri="{FF2B5EF4-FFF2-40B4-BE49-F238E27FC236}">
                  <a16:creationId xmlns:a16="http://schemas.microsoft.com/office/drawing/2014/main" id="{EC373842-CAF9-4CE0-82FD-C001EE5FD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2259AF09-BFAD-428B-B60A-09F9C398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110" name="Picture 2">
            <a:extLst>
              <a:ext uri="{FF2B5EF4-FFF2-40B4-BE49-F238E27FC236}">
                <a16:creationId xmlns:a16="http://schemas.microsoft.com/office/drawing/2014/main" id="{BF1A1476-F9D9-4287-8F69-FC7DA4DC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338" y="43245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74AF5DCD-756C-4F46-B64B-81C3639BD306}"/>
              </a:ext>
            </a:extLst>
          </p:cNvPr>
          <p:cNvSpPr/>
          <p:nvPr/>
        </p:nvSpPr>
        <p:spPr>
          <a:xfrm>
            <a:off x="7648868" y="154531"/>
            <a:ext cx="2781606" cy="731065"/>
          </a:xfrm>
          <a:prstGeom prst="wedgeRectCallout">
            <a:avLst>
              <a:gd name="adj1" fmla="val 67157"/>
              <a:gd name="adj2" fmla="val 759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Given some training data, what’s the “optimal” DT?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9D10E42-10E5-45FA-B100-8D9B9CACF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7944" y="3370595"/>
            <a:ext cx="1010687" cy="965223"/>
          </a:xfrm>
          <a:prstGeom prst="rect">
            <a:avLst/>
          </a:prstGeom>
        </p:spPr>
      </p:pic>
      <p:sp>
        <p:nvSpPr>
          <p:cNvPr id="118" name="Speech Bubble: Rectangle 117">
            <a:extLst>
              <a:ext uri="{FF2B5EF4-FFF2-40B4-BE49-F238E27FC236}">
                <a16:creationId xmlns:a16="http://schemas.microsoft.com/office/drawing/2014/main" id="{059A5D1C-DC37-42FF-B7D7-F0DE773F6EA0}"/>
              </a:ext>
            </a:extLst>
          </p:cNvPr>
          <p:cNvSpPr/>
          <p:nvPr/>
        </p:nvSpPr>
        <p:spPr>
          <a:xfrm>
            <a:off x="7448617" y="3081181"/>
            <a:ext cx="3458344" cy="674649"/>
          </a:xfrm>
          <a:prstGeom prst="wedgeRectCallout">
            <a:avLst>
              <a:gd name="adj1" fmla="val 58963"/>
              <a:gd name="adj2" fmla="val 5254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 general, constructing DT is an intractable problem (NP-hard)</a:t>
            </a:r>
          </a:p>
        </p:txBody>
      </p:sp>
      <p:sp>
        <p:nvSpPr>
          <p:cNvPr id="119" name="Speech Bubble: Rectangle 118">
            <a:extLst>
              <a:ext uri="{FF2B5EF4-FFF2-40B4-BE49-F238E27FC236}">
                <a16:creationId xmlns:a16="http://schemas.microsoft.com/office/drawing/2014/main" id="{3E0B0E20-0289-47D3-B608-0894C759F584}"/>
              </a:ext>
            </a:extLst>
          </p:cNvPr>
          <p:cNvSpPr/>
          <p:nvPr/>
        </p:nvSpPr>
        <p:spPr>
          <a:xfrm>
            <a:off x="7087767" y="3866289"/>
            <a:ext cx="3829686" cy="674649"/>
          </a:xfrm>
          <a:prstGeom prst="wedgeRectCallout">
            <a:avLst>
              <a:gd name="adj1" fmla="val 60243"/>
              <a:gd name="adj2" fmla="val -6008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Often we can use some “greedy” heuristics to construct a “good” DT</a:t>
            </a:r>
          </a:p>
        </p:txBody>
      </p:sp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254515CD-CAE8-4E12-99C7-155AABC2DEBB}"/>
              </a:ext>
            </a:extLst>
          </p:cNvPr>
          <p:cNvSpPr/>
          <p:nvPr/>
        </p:nvSpPr>
        <p:spPr>
          <a:xfrm>
            <a:off x="7087767" y="4685233"/>
            <a:ext cx="4993556" cy="674649"/>
          </a:xfrm>
          <a:prstGeom prst="wedgeRectCallout">
            <a:avLst>
              <a:gd name="adj1" fmla="val -2643"/>
              <a:gd name="adj2" fmla="val -7249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do so, we use the training data to figure out which rules should be tested at eac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 node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1" name="Speech Bubble: Rectangle 120">
            <a:extLst>
              <a:ext uri="{FF2B5EF4-FFF2-40B4-BE49-F238E27FC236}">
                <a16:creationId xmlns:a16="http://schemas.microsoft.com/office/drawing/2014/main" id="{27106F8D-1FFC-4E6C-9720-0D42FE583E6D}"/>
              </a:ext>
            </a:extLst>
          </p:cNvPr>
          <p:cNvSpPr/>
          <p:nvPr/>
        </p:nvSpPr>
        <p:spPr>
          <a:xfrm>
            <a:off x="6917115" y="5504177"/>
            <a:ext cx="4993556" cy="912768"/>
          </a:xfrm>
          <a:prstGeom prst="wedgeRectCallout">
            <a:avLst>
              <a:gd name="adj1" fmla="val 452"/>
              <a:gd name="adj2" fmla="val -696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same rules will be applied on the test inputs to route them along the tree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until they reach some leaf node where the prediction is made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0D15993-77C7-47BA-940C-DD4EE593B7E6}"/>
              </a:ext>
            </a:extLst>
          </p:cNvPr>
          <p:cNvSpPr/>
          <p:nvPr/>
        </p:nvSpPr>
        <p:spPr>
          <a:xfrm>
            <a:off x="7549769" y="1161708"/>
            <a:ext cx="3090028" cy="728006"/>
          </a:xfrm>
          <a:prstGeom prst="wedgeRectCallout">
            <a:avLst>
              <a:gd name="adj1" fmla="val 65074"/>
              <a:gd name="adj2" fmla="val -5616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decide which rules to test for and in what order?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9D3B510E-629B-47BA-9517-DB1266730494}"/>
              </a:ext>
            </a:extLst>
          </p:cNvPr>
          <p:cNvSpPr/>
          <p:nvPr/>
        </p:nvSpPr>
        <p:spPr>
          <a:xfrm>
            <a:off x="3550951" y="3819474"/>
            <a:ext cx="3240709" cy="889937"/>
          </a:xfrm>
          <a:prstGeom prst="wedgeRectCallout">
            <a:avLst>
              <a:gd name="adj1" fmla="val 60140"/>
              <a:gd name="adj2" fmla="val 721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rules are organized in the DT such that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informative rules are tested first</a:t>
            </a:r>
          </a:p>
        </p:txBody>
      </p:sp>
      <p:sp>
        <p:nvSpPr>
          <p:cNvPr id="126" name="Speech Bubble: Rectangle 125">
            <a:extLst>
              <a:ext uri="{FF2B5EF4-FFF2-40B4-BE49-F238E27FC236}">
                <a16:creationId xmlns:a16="http://schemas.microsoft.com/office/drawing/2014/main" id="{368DC8EB-8D32-495C-AD9F-7E2B707A634B}"/>
              </a:ext>
            </a:extLst>
          </p:cNvPr>
          <p:cNvSpPr/>
          <p:nvPr/>
        </p:nvSpPr>
        <p:spPr>
          <a:xfrm>
            <a:off x="7372105" y="2029435"/>
            <a:ext cx="4451012" cy="434240"/>
          </a:xfrm>
          <a:prstGeom prst="wedgeRectCallout">
            <a:avLst>
              <a:gd name="adj1" fmla="val 1215"/>
              <a:gd name="adj2" fmla="val -7952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How to assess informativeness of a rule?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CEEC1F05-4939-4D16-BB05-1EA7D36AFF26}"/>
              </a:ext>
            </a:extLst>
          </p:cNvPr>
          <p:cNvSpPr/>
          <p:nvPr/>
        </p:nvSpPr>
        <p:spPr>
          <a:xfrm>
            <a:off x="2826975" y="4940138"/>
            <a:ext cx="4044494" cy="1281483"/>
          </a:xfrm>
          <a:prstGeom prst="wedgeRectCallout">
            <a:avLst>
              <a:gd name="adj1" fmla="val -1434"/>
              <a:gd name="adj2" fmla="val -7010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Informativeness of a rule is of related to the extent of the purity of the split arising due to that rule.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informative rules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yield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more pure splits</a:t>
            </a:r>
          </a:p>
        </p:txBody>
      </p:sp>
      <p:pic>
        <p:nvPicPr>
          <p:cNvPr id="132" name="Picture 131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2F153669-D5AD-446A-9EB1-7A47A223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82" y="542201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3FCF03C3-C85E-4D78-8BDA-CEAA1FABE69A}"/>
              </a:ext>
            </a:extLst>
          </p:cNvPr>
          <p:cNvSpPr/>
          <p:nvPr/>
        </p:nvSpPr>
        <p:spPr>
          <a:xfrm>
            <a:off x="303540" y="4260080"/>
            <a:ext cx="2454931" cy="1178141"/>
          </a:xfrm>
          <a:prstGeom prst="wedgeRectCallout">
            <a:avLst>
              <a:gd name="adj1" fmla="val -34451"/>
              <a:gd name="adj2" fmla="val 757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Hmm.. So DTs are like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“20 questions”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game (ask the </a:t>
            </a:r>
            <a:r>
              <a:rPr lang="en-IN" sz="2000" b="0" dirty="0">
                <a:solidFill>
                  <a:srgbClr val="0000FF"/>
                </a:solidFill>
                <a:latin typeface="Abadi Extra Light" panose="020B0204020104020204" pitchFamily="34" charset="0"/>
              </a:rPr>
              <a:t>most useful questions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irst)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3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161"/>
    </mc:Choice>
    <mc:Fallback xmlns="">
      <p:transition spd="slow" advTm="29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6" grpId="0" animBg="1"/>
      <p:bldP spid="129" grpId="0" animBg="1"/>
      <p:bldP spid="1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880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498"/>
    </mc:Choice>
    <mc:Fallback xmlns="">
      <p:transition spd="slow" advTm="165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a set of labelled inputs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b="1" i="1" dirty="0">
                    <a:latin typeface="Abadi Extra Light" panose="020B0204020104020204" pitchFamily="34" charset="0"/>
                  </a:rPr>
                  <a:t> </a:t>
                </a:r>
                <a:r>
                  <a:rPr lang="en-GB" b="1" dirty="0">
                    <a:latin typeface="Abadi Extra Light" panose="020B0204020104020204" pitchFamily="34" charset="0"/>
                  </a:rPr>
                  <a:t>from </a:t>
                </a:r>
                <a:r>
                  <a:rPr lang="en-GB" b="1" i="1" dirty="0">
                    <a:latin typeface="Abadi Extra Light" panose="020B0204020104020204" pitchFamily="34" charset="0"/>
                  </a:rPr>
                  <a:t>C</a:t>
                </a:r>
                <a:r>
                  <a:rPr lang="en-GB" b="1" dirty="0">
                    <a:latin typeface="Abadi Extra Light" panose="020B0204020104020204" pitchFamily="34" charset="0"/>
                  </a:rPr>
                  <a:t>  </a:t>
                </a:r>
                <a:r>
                  <a:rPr lang="en-GB" dirty="0">
                    <a:latin typeface="Abadi Extra Light" panose="020B0204020104020204" pitchFamily="34" charset="0"/>
                  </a:rPr>
                  <a:t>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as fraction of class c inputs</a:t>
                </a:r>
                <a:endParaRPr lang="en-GB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latin typeface="Abadi Extra Light" panose="020B0204020104020204" pitchFamily="34" charset="0"/>
                  </a:rPr>
                  <a:t>Entropy</a:t>
                </a:r>
                <a:r>
                  <a:rPr lang="en-GB" u="sng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of the set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i="1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is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)=−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nary>
                  </m:oMath>
                </a14:m>
                <a:endParaRPr lang="en-IN" b="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a rule splits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into two smaller disjoint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Reduction in entropy after the split is called </a:t>
                </a:r>
                <a:r>
                  <a:rPr lang="en-GB" u="sng" dirty="0">
                    <a:latin typeface="Abadi Extra Light" panose="020B0204020104020204" pitchFamily="34" charset="0"/>
                  </a:rPr>
                  <a:t>information gain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3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D1FEA-FFFF-45DA-AD84-AE7D561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9090" y="2803685"/>
            <a:ext cx="1010687" cy="9652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AAE6E70-4831-49A3-8F76-70D876CA29F7}"/>
              </a:ext>
            </a:extLst>
          </p:cNvPr>
          <p:cNvSpPr/>
          <p:nvPr/>
        </p:nvSpPr>
        <p:spPr>
          <a:xfrm>
            <a:off x="9365346" y="1559289"/>
            <a:ext cx="2719032" cy="1164861"/>
          </a:xfrm>
          <a:prstGeom prst="wedgeRectCallout">
            <a:avLst>
              <a:gd name="adj1" fmla="val -1739"/>
              <a:gd name="adj2" fmla="val 7250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Uniform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(all classe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s roughly equally present)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have </a:t>
            </a:r>
            <a:r>
              <a:rPr lang="en-IN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high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entropy;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skewed</a:t>
            </a:r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sets </a:t>
            </a:r>
            <a:r>
              <a:rPr lang="en-IN" b="0" dirty="0">
                <a:solidFill>
                  <a:srgbClr val="00B050"/>
                </a:solidFill>
                <a:latin typeface="Abadi Extra Light" panose="020B0204020104020204" pitchFamily="34" charset="0"/>
              </a:rPr>
              <a:t>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/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002209-529D-482F-A7AE-2E1CE0D1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322" y="3286297"/>
                <a:ext cx="4643131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D93084-3252-4F02-8D8F-7F2D418A8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27" y="4010292"/>
            <a:ext cx="6132919" cy="240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1BAFB2B-82C4-4422-AD68-C3A4863245A7}"/>
              </a:ext>
            </a:extLst>
          </p:cNvPr>
          <p:cNvSpPr/>
          <p:nvPr/>
        </p:nvSpPr>
        <p:spPr>
          <a:xfrm>
            <a:off x="2486025" y="521237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5F118-88F8-4617-9617-9195299D96E7}"/>
              </a:ext>
            </a:extLst>
          </p:cNvPr>
          <p:cNvSpPr txBox="1"/>
          <p:nvPr/>
        </p:nvSpPr>
        <p:spPr>
          <a:xfrm>
            <a:off x="358412" y="5007171"/>
            <a:ext cx="224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a low IG 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(in fact zero IG)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A5F20F-465D-429C-8344-9DE6C06E657F}"/>
              </a:ext>
            </a:extLst>
          </p:cNvPr>
          <p:cNvSpPr/>
          <p:nvPr/>
        </p:nvSpPr>
        <p:spPr>
          <a:xfrm rot="10800000">
            <a:off x="9201718" y="5233625"/>
            <a:ext cx="667886" cy="235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F8C2A-2ABD-41F8-8612-3AFC7C046895}"/>
              </a:ext>
            </a:extLst>
          </p:cNvPr>
          <p:cNvSpPr txBox="1"/>
          <p:nvPr/>
        </p:nvSpPr>
        <p:spPr>
          <a:xfrm>
            <a:off x="9825088" y="5125134"/>
            <a:ext cx="236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This split has higher IG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1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16"/>
    </mc:Choice>
    <mc:Fallback xmlns="">
      <p:transition spd="slow" advTm="31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7" grpId="0" animBg="1"/>
      <p:bldP spid="3" grpId="0"/>
      <p:bldP spid="4" grpId="0" animBg="1"/>
      <p:bldP spid="5" grpId="0"/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Entropy and Information Gain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Let’s use IG based criterion to construct a DT for the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At root node, let’s compute IG of each of the 4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Consider feature “wind”. Root contains </a:t>
            </a:r>
            <a:r>
              <a:rPr lang="en-IN" sz="2400" u="sng" dirty="0">
                <a:latin typeface="Abadi Extra Light" panose="020B0204020104020204" pitchFamily="34" charset="0"/>
              </a:rPr>
              <a:t>all</a:t>
            </a:r>
            <a:r>
              <a:rPr lang="en-IN" sz="2400" dirty="0">
                <a:latin typeface="Abadi Extra Light" panose="020B0204020104020204" pitchFamily="34" charset="0"/>
              </a:rPr>
              <a:t> examples </a:t>
            </a:r>
            <a:r>
              <a:rPr lang="en-IN" sz="2400" b="1" i="1" dirty="0">
                <a:latin typeface="Abadi Extra Light" panose="020B0204020104020204" pitchFamily="34" charset="0"/>
              </a:rPr>
              <a:t>S</a:t>
            </a:r>
            <a:r>
              <a:rPr lang="en-IN" sz="2400" dirty="0">
                <a:latin typeface="Abadi Extra Light" panose="020B0204020104020204" pitchFamily="34" charset="0"/>
              </a:rPr>
              <a:t> = [9+,5-]</a:t>
            </a:r>
            <a:endParaRPr lang="en-GB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GB" sz="2400" b="1" i="1" dirty="0">
                <a:latin typeface="Abadi Extra Light" panose="020B0204020104020204" pitchFamily="34" charset="0"/>
              </a:rPr>
              <a:t>    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[6+, 2−]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weak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) = 0.811</a:t>
            </a:r>
          </a:p>
          <a:p>
            <a:pPr marL="0" indent="0">
              <a:buNone/>
            </a:pP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= [3+, 3−] ⇒ H(</a:t>
            </a:r>
            <a:r>
              <a:rPr lang="en-IN" sz="2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strong</a:t>
            </a:r>
            <a:r>
              <a:rPr lang="en-I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= 1</a:t>
            </a:r>
            <a:endParaRPr lang="en-GB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Likewise, at root: </a:t>
            </a:r>
            <a:r>
              <a:rPr lang="en-GB" sz="2400" dirty="0">
                <a:latin typeface="Abadi Extra Light" panose="020B0204020104020204" pitchFamily="34" charset="0"/>
              </a:rPr>
              <a:t>IG(S, outlook) = 0.246, IG(S, humidity) = 0.151, IG(</a:t>
            </a:r>
            <a:r>
              <a:rPr lang="en-GB" sz="2400" dirty="0" err="1">
                <a:latin typeface="Abadi Extra Light" panose="020B0204020104020204" pitchFamily="34" charset="0"/>
              </a:rPr>
              <a:t>S,temp</a:t>
            </a:r>
            <a:r>
              <a:rPr lang="en-GB" sz="2400" dirty="0">
                <a:latin typeface="Abadi Extra Light" panose="020B0204020104020204" pitchFamily="34" charset="0"/>
              </a:rPr>
              <a:t>) = 0.029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we choose “outlook” feature to be tested at the root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Now how to grow the DT, i.e., what to do at the next level? Which feature to test next?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Rule: Iterate - for each child node, select the feature with the highest IG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CCDC94-C1D1-464E-A8A0-113A262B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77" y="1502306"/>
            <a:ext cx="32480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/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I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−(9/14)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2000" b="0" i="0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(9/14) − (5/14) 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IN" sz="2000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pt-BR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(5/14) = 0.94</m:t>
                      </m:r>
                    </m:oMath>
                  </m:oMathPara>
                </a14:m>
                <a:endParaRPr lang="en-I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44FB6-EDE6-434C-AEA2-9BAEB6DD2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85" y="2574690"/>
                <a:ext cx="6237285" cy="307777"/>
              </a:xfrm>
              <a:prstGeom prst="rect">
                <a:avLst/>
              </a:prstGeom>
              <a:blipFill>
                <a:blip r:embed="rId4"/>
                <a:stretch>
                  <a:fillRect l="-489" r="-489" b="-372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/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i="1" smtClean="0">
                        <a:latin typeface="Cambria Math" panose="02040503050406030204" pitchFamily="18" charset="0"/>
                      </a:rPr>
                      <m:t>𝐼𝐺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weak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strong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IN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= 0.94 − 8/14 ∗ 0.811 − 6/14 ∗ 1 = </a:t>
                </a:r>
                <a:r>
                  <a:rPr lang="en-IN" sz="20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0.048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00B1EC-9565-438F-9E65-E65CC3657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2" y="3923046"/>
                <a:ext cx="11383333" cy="627031"/>
              </a:xfrm>
              <a:prstGeom prst="rect">
                <a:avLst/>
              </a:prstGeom>
              <a:blipFill>
                <a:blip r:embed="rId5"/>
                <a:stretch>
                  <a:fillRect r="-375" b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554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53"/>
    </mc:Choice>
    <mc:Fallback xmlns="">
      <p:transition spd="slow" advTm="211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Growing the tree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Proceeding as before, for level 2, left node, we can verify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IG(</a:t>
            </a:r>
            <a:r>
              <a:rPr lang="en-IN" dirty="0" err="1">
                <a:latin typeface="Abadi Extra Light" panose="020B0204020104020204" pitchFamily="34" charset="0"/>
              </a:rPr>
              <a:t>S,temp</a:t>
            </a:r>
            <a:r>
              <a:rPr lang="en-IN" dirty="0">
                <a:latin typeface="Abadi Extra Light" panose="020B0204020104020204" pitchFamily="34" charset="0"/>
              </a:rPr>
              <a:t>) = 0.570, IG(S, humidity) = 0.970, IG(S, wind) = 0.019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Thus humidity chosen as the feature to be tested at level 2, left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 need to expand the middle node (already “pure” - all “yes” training examples </a:t>
            </a:r>
            <a:r>
              <a:rPr lang="en-GB" sz="2400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r>
              <a:rPr lang="en-GB" sz="2400" dirty="0">
                <a:latin typeface="Abadi Extra Light" panose="020B0204020104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Can also verify that wind has the largest IG for the right node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If a feature has already been tested along a path earlier, we don’t consider it again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0FE9A6-C7F5-4627-82C9-F48922BC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804" y="1130786"/>
            <a:ext cx="788670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56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949"/>
    </mc:Choice>
    <mc:Fallback xmlns="">
      <p:transition spd="slow" advTm="196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When to stop growing the tree?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expanding a node further (i.e., make it a leaf node) when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consist of all training examples having the same label (the node becomes “pure”)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We run out of features to test along the path to that node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DT starts to overfit (can be checked by monitoring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the validation set accuracy)</a:t>
            </a:r>
          </a:p>
          <a:p>
            <a:pPr marL="457200" lvl="1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</a:t>
            </a:r>
            <a:r>
              <a:rPr lang="en-GB" sz="2400" dirty="0">
                <a:latin typeface="Abadi Extra Light" panose="020B0204020104020204" pitchFamily="34" charset="0"/>
              </a:rPr>
              <a:t> No need to obsess too much for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is okay to have a leaf node that is not fully pure, e.g., this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At test inputs that reach an impure leaf, can predict probability of belonging to each class (in above example, p(red) = 3/8, p(green) = 5/8), or simply predict the majority label 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4F3EE1-D456-4A68-8126-DF13DCEED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18" y="863061"/>
            <a:ext cx="6236497" cy="19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07EA791-3C2A-4FCC-B5B2-91DD6330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723" y="3573721"/>
            <a:ext cx="2717090" cy="17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D607D0-89B0-4CD1-A007-E4A18977F6E7}"/>
              </a:ext>
            </a:extLst>
          </p:cNvPr>
          <p:cNvSpPr/>
          <p:nvPr/>
        </p:nvSpPr>
        <p:spPr>
          <a:xfrm>
            <a:off x="8265237" y="5323489"/>
            <a:ext cx="1172378" cy="57591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BB6F03-96D3-4915-8EEB-F5B72D061B7E}"/>
              </a:ext>
            </a:extLst>
          </p:cNvPr>
          <p:cNvSpPr/>
          <p:nvPr/>
        </p:nvSpPr>
        <p:spPr>
          <a:xfrm>
            <a:off x="8343843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AEBE10-4694-4721-97F7-104B1339853D}"/>
              </a:ext>
            </a:extLst>
          </p:cNvPr>
          <p:cNvSpPr/>
          <p:nvPr/>
        </p:nvSpPr>
        <p:spPr>
          <a:xfrm>
            <a:off x="8610210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43113F-6AEF-4747-B5CC-7FA3D0F40CC2}"/>
              </a:ext>
            </a:extLst>
          </p:cNvPr>
          <p:cNvSpPr/>
          <p:nvPr/>
        </p:nvSpPr>
        <p:spPr>
          <a:xfrm>
            <a:off x="8876577" y="5379745"/>
            <a:ext cx="187761" cy="2013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0CF34-7031-477D-844D-B3D77BDC7F9B}"/>
              </a:ext>
            </a:extLst>
          </p:cNvPr>
          <p:cNvSpPr/>
          <p:nvPr/>
        </p:nvSpPr>
        <p:spPr>
          <a:xfrm>
            <a:off x="9156040" y="5387519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9C6700-F3D8-497A-864C-CA376638A952}"/>
              </a:ext>
            </a:extLst>
          </p:cNvPr>
          <p:cNvSpPr/>
          <p:nvPr/>
        </p:nvSpPr>
        <p:spPr>
          <a:xfrm>
            <a:off x="8343843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0A51F1-776B-4ED2-934C-9C2CCA9B3917}"/>
              </a:ext>
            </a:extLst>
          </p:cNvPr>
          <p:cNvSpPr/>
          <p:nvPr/>
        </p:nvSpPr>
        <p:spPr>
          <a:xfrm>
            <a:off x="8610210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9573A-1277-439F-B2D5-4604A05BA6B8}"/>
              </a:ext>
            </a:extLst>
          </p:cNvPr>
          <p:cNvSpPr/>
          <p:nvPr/>
        </p:nvSpPr>
        <p:spPr>
          <a:xfrm>
            <a:off x="8876577" y="5650801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434E4-4A00-45C2-801C-996697EDE9C1}"/>
              </a:ext>
            </a:extLst>
          </p:cNvPr>
          <p:cNvSpPr/>
          <p:nvPr/>
        </p:nvSpPr>
        <p:spPr>
          <a:xfrm>
            <a:off x="9156040" y="5658575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4C86FED1-E46E-47F9-8050-D994D108341C}"/>
              </a:ext>
            </a:extLst>
          </p:cNvPr>
          <p:cNvSpPr/>
          <p:nvPr/>
        </p:nvSpPr>
        <p:spPr>
          <a:xfrm>
            <a:off x="5152370" y="4434541"/>
            <a:ext cx="2657780" cy="575910"/>
          </a:xfrm>
          <a:prstGeom prst="wedgeRectCallout">
            <a:avLst>
              <a:gd name="adj1" fmla="val -53223"/>
              <a:gd name="adj2" fmla="val 762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To help prevent the tree from growing too much!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D42B27-D2EF-4252-A0A2-3D7C9DA743FB}"/>
              </a:ext>
            </a:extLst>
          </p:cNvPr>
          <p:cNvSpPr/>
          <p:nvPr/>
        </p:nvSpPr>
        <p:spPr>
          <a:xfrm>
            <a:off x="9625004" y="5523047"/>
            <a:ext cx="755793" cy="27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EB220-0BE1-43A7-83F7-6A7E4E7CEF69}"/>
              </a:ext>
            </a:extLst>
          </p:cNvPr>
          <p:cNvSpPr/>
          <p:nvPr/>
        </p:nvSpPr>
        <p:spPr>
          <a:xfrm>
            <a:off x="10568186" y="5566471"/>
            <a:ext cx="133350" cy="271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18D4B0-2B0F-40B4-8653-98B5661DC724}"/>
              </a:ext>
            </a:extLst>
          </p:cNvPr>
          <p:cNvSpPr/>
          <p:nvPr/>
        </p:nvSpPr>
        <p:spPr>
          <a:xfrm>
            <a:off x="10835924" y="5379745"/>
            <a:ext cx="133350" cy="4646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A18AC-17F0-45E0-8DE3-86712CC95D9E}"/>
              </a:ext>
            </a:extLst>
          </p:cNvPr>
          <p:cNvCxnSpPr>
            <a:cxnSpLocks/>
          </p:cNvCxnSpPr>
          <p:nvPr/>
        </p:nvCxnSpPr>
        <p:spPr>
          <a:xfrm>
            <a:off x="10484186" y="5841494"/>
            <a:ext cx="555976" cy="5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5C5C0D2-00FB-4B21-9A6E-41A6AAFCAAC2}"/>
              </a:ext>
            </a:extLst>
          </p:cNvPr>
          <p:cNvSpPr/>
          <p:nvPr/>
        </p:nvSpPr>
        <p:spPr>
          <a:xfrm>
            <a:off x="11763524" y="5525878"/>
            <a:ext cx="187761" cy="20133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CDE242-7347-4128-88E3-B45419358CF6}"/>
              </a:ext>
            </a:extLst>
          </p:cNvPr>
          <p:cNvSpPr txBox="1"/>
          <p:nvPr/>
        </p:nvSpPr>
        <p:spPr>
          <a:xfrm>
            <a:off x="11170850" y="546613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2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265"/>
    </mc:Choice>
    <mc:Fallback xmlns="">
      <p:transition spd="slow" advTm="4142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" grpId="0" animBg="1"/>
      <p:bldP spid="6" grpId="0" animBg="1"/>
      <p:bldP spid="36" grpId="0" animBg="1"/>
      <p:bldP spid="40" grpId="0" animBg="1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Avoiding Overfitting in DTs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Desired: a DT that is not too big in size, yet fits the training data reasonably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Note: An example of a very simple DT is </a:t>
            </a:r>
            <a:r>
              <a:rPr lang="en-GB" sz="2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“decision-stump”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decision-stump only tests the value of a single feature (or a simple rule)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Not very powerful in itself but often used in large ensembles of decision stumps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Mainly two approaches to prune a complex DT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while building the tree (stopping early)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Prune after building the tree (post-pruning)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Criteria for judging which nodes could potentially be pruned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validation set (separate from the training set)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Prune each possible node that doesn’t hurt the accuracy on the validation set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Greedily remove the node that improves the validation accuracy the most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Stop when the validation set accuracy starts worsening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model complexity control, such as Minimum Description Length (will see later)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CB075C4-A0A7-4C55-BFAD-DBA951470241}"/>
              </a:ext>
            </a:extLst>
          </p:cNvPr>
          <p:cNvSpPr/>
          <p:nvPr/>
        </p:nvSpPr>
        <p:spPr>
          <a:xfrm>
            <a:off x="7298348" y="3265308"/>
            <a:ext cx="2350477" cy="725668"/>
          </a:xfrm>
          <a:prstGeom prst="wedgeRectCallout">
            <a:avLst>
              <a:gd name="adj1" fmla="val -86537"/>
              <a:gd name="adj2" fmla="val -32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Either can be done using a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02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905"/>
    </mc:Choice>
    <mc:Fallback xmlns="">
      <p:transition spd="slow" advTm="330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Gini-index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 defined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can be an alternative to IG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For DT regression</a:t>
                </a:r>
                <a:r>
                  <a:rPr lang="en-GB" sz="2400" baseline="30000" dirty="0">
                    <a:latin typeface="Abadi Extra Light" panose="020B0204020104020204" pitchFamily="34" charset="0"/>
                  </a:rPr>
                  <a:t>1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, variance in the outputs can be used to assess purity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When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features are real-valued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(no finite possible values to try), things are a bit more tricky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tests based on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thresholding</a:t>
                </a:r>
                <a:r>
                  <a:rPr lang="en-GB" dirty="0">
                    <a:latin typeface="Abadi Extra Light" panose="020B0204020104020204" pitchFamily="34" charset="0"/>
                  </a:rPr>
                  <a:t> feature values (recall our synthetic data examples)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Need to be careful </a:t>
                </a:r>
                <a:r>
                  <a:rPr lang="en-GB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GB" dirty="0">
                    <a:latin typeface="Abadi Extra Light" panose="020B0204020104020204" pitchFamily="34" charset="0"/>
                  </a:rPr>
                  <a:t> number of threshold points, how fine each range is,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More sophisticated decision rules at the internal nodes can also be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Basically, need some rule that splits inputs at an internal node into homogeneous groups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rule can even be a machine learning classification algo (e.g.,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or a deep learner)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However, in DTs, we want the tests to be fast so single feature based rules are preferred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9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Need to take care handling training or test inputs that have some features missing</a:t>
                </a: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0A06722-EDF2-4418-9797-499014F68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727" t="-112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95D39-5605-458A-A9FF-13AA271E0D94}"/>
              </a:ext>
            </a:extLst>
          </p:cNvPr>
          <p:cNvSpPr txBox="1"/>
          <p:nvPr/>
        </p:nvSpPr>
        <p:spPr>
          <a:xfrm>
            <a:off x="0" y="6520145"/>
            <a:ext cx="720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aseline="30000" dirty="0">
                <a:latin typeface="Abadi Extra Light" panose="020B0204020104020204" pitchFamily="34" charset="0"/>
              </a:rPr>
              <a:t>1</a:t>
            </a:r>
            <a:r>
              <a:rPr lang="en-GB" sz="1400" dirty="0">
                <a:latin typeface="Abadi Extra Light" panose="020B0204020104020204" pitchFamily="34" charset="0"/>
              </a:rPr>
              <a:t>Breiman, Leo; Friedman, J. H.; </a:t>
            </a:r>
            <a:r>
              <a:rPr lang="en-GB" sz="1400" dirty="0" err="1">
                <a:latin typeface="Abadi Extra Light" panose="020B0204020104020204" pitchFamily="34" charset="0"/>
              </a:rPr>
              <a:t>Olshen</a:t>
            </a:r>
            <a:r>
              <a:rPr lang="en-GB" sz="1400" dirty="0">
                <a:latin typeface="Abadi Extra Light" panose="020B0204020104020204" pitchFamily="34" charset="0"/>
              </a:rPr>
              <a:t>, R. A.; Stone, C. J. (1984). Classification and regression trees</a:t>
            </a:r>
            <a:endParaRPr lang="en-IN" sz="1400" dirty="0"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079CC-5E5B-45AC-9F45-60AEA013E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1284" y="1732717"/>
            <a:ext cx="1010687" cy="965223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99672C0-038D-450A-8032-4EAB9B814A71}"/>
              </a:ext>
            </a:extLst>
          </p:cNvPr>
          <p:cNvSpPr/>
          <p:nvPr/>
        </p:nvSpPr>
        <p:spPr>
          <a:xfrm>
            <a:off x="8698523" y="169682"/>
            <a:ext cx="3228232" cy="1563035"/>
          </a:xfrm>
          <a:prstGeom prst="wedgeRectCallout">
            <a:avLst>
              <a:gd name="adj1" fmla="val 35910"/>
              <a:gd name="adj2" fmla="val 6314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For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regression, outputs are real-valued and we don’t have a “set” of classes, so quantities like entropy/IG/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gini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etc. are undefined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EC1F38A-52CB-49EB-A412-62C681105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3688616"/>
            <a:ext cx="2638105" cy="74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8508D-9D4F-4479-8901-407DE5C90FFF}"/>
              </a:ext>
            </a:extLst>
          </p:cNvPr>
          <p:cNvCxnSpPr>
            <a:cxnSpLocks/>
          </p:cNvCxnSpPr>
          <p:nvPr/>
        </p:nvCxnSpPr>
        <p:spPr>
          <a:xfrm flipV="1">
            <a:off x="9363075" y="4437926"/>
            <a:ext cx="657225" cy="4103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A0FADC6-95CD-403F-956B-39A2EC841ED1}"/>
              </a:ext>
            </a:extLst>
          </p:cNvPr>
          <p:cNvSpPr/>
          <p:nvPr/>
        </p:nvSpPr>
        <p:spPr>
          <a:xfrm>
            <a:off x="4928466" y="2217693"/>
            <a:ext cx="3548784" cy="307777"/>
          </a:xfrm>
          <a:prstGeom prst="wedgeRectCallout">
            <a:avLst>
              <a:gd name="adj1" fmla="val -45577"/>
              <a:gd name="adj2" fmla="val 1941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An illustration on the next slide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412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611"/>
    </mc:Choice>
    <mc:Fallback xmlns="">
      <p:transition spd="slow" advTm="356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Illustration: DT with Real-Valued Features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C1A6AFE1-57F9-4BA8-9DFA-54ADD1F729D5}"/>
              </a:ext>
            </a:extLst>
          </p:cNvPr>
          <p:cNvSpPr/>
          <p:nvPr/>
        </p:nvSpPr>
        <p:spPr>
          <a:xfrm>
            <a:off x="6374468" y="1601707"/>
            <a:ext cx="1481044" cy="2040500"/>
          </a:xfrm>
          <a:custGeom>
            <a:avLst/>
            <a:gdLst>
              <a:gd name="connsiteX0" fmla="*/ 0 w 1481044"/>
              <a:gd name="connsiteY0" fmla="*/ 0 h 2040500"/>
              <a:gd name="connsiteX1" fmla="*/ 1140954 w 1481044"/>
              <a:gd name="connsiteY1" fmla="*/ 0 h 2040500"/>
              <a:gd name="connsiteX2" fmla="*/ 1481044 w 1481044"/>
              <a:gd name="connsiteY2" fmla="*/ 340090 h 2040500"/>
              <a:gd name="connsiteX3" fmla="*/ 1481044 w 1481044"/>
              <a:gd name="connsiteY3" fmla="*/ 1700410 h 2040500"/>
              <a:gd name="connsiteX4" fmla="*/ 1140954 w 1481044"/>
              <a:gd name="connsiteY4" fmla="*/ 2040500 h 2040500"/>
              <a:gd name="connsiteX5" fmla="*/ 0 w 1481044"/>
              <a:gd name="connsiteY5" fmla="*/ 204050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044" h="2040500">
                <a:moveTo>
                  <a:pt x="0" y="0"/>
                </a:moveTo>
                <a:lnTo>
                  <a:pt x="1140954" y="0"/>
                </a:lnTo>
                <a:cubicBezTo>
                  <a:pt x="1328781" y="0"/>
                  <a:pt x="1481044" y="152263"/>
                  <a:pt x="1481044" y="340090"/>
                </a:cubicBezTo>
                <a:lnTo>
                  <a:pt x="1481044" y="1700410"/>
                </a:lnTo>
                <a:cubicBezTo>
                  <a:pt x="1481044" y="1888237"/>
                  <a:pt x="1328781" y="2040500"/>
                  <a:pt x="1140954" y="2040500"/>
                </a:cubicBezTo>
                <a:lnTo>
                  <a:pt x="0" y="2040500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6453A83-8655-4A70-B373-3A389862A4DF}"/>
              </a:ext>
            </a:extLst>
          </p:cNvPr>
          <p:cNvSpPr/>
          <p:nvPr/>
        </p:nvSpPr>
        <p:spPr>
          <a:xfrm>
            <a:off x="4342604" y="1601707"/>
            <a:ext cx="2031864" cy="2040500"/>
          </a:xfrm>
          <a:custGeom>
            <a:avLst/>
            <a:gdLst>
              <a:gd name="connsiteX0" fmla="*/ 340090 w 2031864"/>
              <a:gd name="connsiteY0" fmla="*/ 0 h 2040500"/>
              <a:gd name="connsiteX1" fmla="*/ 2031864 w 2031864"/>
              <a:gd name="connsiteY1" fmla="*/ 0 h 2040500"/>
              <a:gd name="connsiteX2" fmla="*/ 2031864 w 2031864"/>
              <a:gd name="connsiteY2" fmla="*/ 2040500 h 2040500"/>
              <a:gd name="connsiteX3" fmla="*/ 340090 w 2031864"/>
              <a:gd name="connsiteY3" fmla="*/ 2040500 h 2040500"/>
              <a:gd name="connsiteX4" fmla="*/ 0 w 2031864"/>
              <a:gd name="connsiteY4" fmla="*/ 1700410 h 2040500"/>
              <a:gd name="connsiteX5" fmla="*/ 0 w 2031864"/>
              <a:gd name="connsiteY5" fmla="*/ 340090 h 2040500"/>
              <a:gd name="connsiteX6" fmla="*/ 340090 w 2031864"/>
              <a:gd name="connsiteY6" fmla="*/ 0 h 204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1864" h="2040500">
                <a:moveTo>
                  <a:pt x="340090" y="0"/>
                </a:moveTo>
                <a:lnTo>
                  <a:pt x="2031864" y="0"/>
                </a:lnTo>
                <a:lnTo>
                  <a:pt x="2031864" y="2040500"/>
                </a:lnTo>
                <a:lnTo>
                  <a:pt x="340090" y="2040500"/>
                </a:lnTo>
                <a:cubicBezTo>
                  <a:pt x="152263" y="2040500"/>
                  <a:pt x="0" y="1888237"/>
                  <a:pt x="0" y="1700410"/>
                </a:cubicBezTo>
                <a:lnTo>
                  <a:pt x="0" y="340090"/>
                </a:lnTo>
                <a:cubicBezTo>
                  <a:pt x="0" y="152263"/>
                  <a:pt x="152263" y="0"/>
                  <a:pt x="340090" y="0"/>
                </a:cubicBezTo>
                <a:close/>
              </a:path>
            </a:pathLst>
          </a:custGeom>
          <a:solidFill>
            <a:srgbClr val="ED7D31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88AD2AF1-FECE-4BCD-9C74-598ACD54B096}"/>
              </a:ext>
            </a:extLst>
          </p:cNvPr>
          <p:cNvSpPr>
            <a:spLocks noChangeAspect="1"/>
          </p:cNvSpPr>
          <p:nvPr/>
        </p:nvSpPr>
        <p:spPr>
          <a:xfrm>
            <a:off x="4339549" y="1607849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C54753-1888-41D1-9B8C-EA08234D17C4}"/>
              </a:ext>
            </a:extLst>
          </p:cNvPr>
          <p:cNvGrpSpPr/>
          <p:nvPr/>
        </p:nvGrpSpPr>
        <p:grpSpPr>
          <a:xfrm>
            <a:off x="3505439" y="2753598"/>
            <a:ext cx="5181128" cy="1527979"/>
            <a:chOff x="3505439" y="2628099"/>
            <a:chExt cx="5181128" cy="152797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3F675C3-30A8-4067-83BA-64E4CDD59DC5}"/>
                </a:ext>
              </a:extLst>
            </p:cNvPr>
            <p:cNvCxnSpPr>
              <a:stCxn id="13" idx="1"/>
            </p:cNvCxnSpPr>
            <p:nvPr/>
          </p:nvCxnSpPr>
          <p:spPr>
            <a:xfrm flipH="1">
              <a:off x="3505439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D6F4BC-D0A8-4426-9E37-0972D402BE8C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52457" y="2628099"/>
              <a:ext cx="834110" cy="1527979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A7425D-EA38-4A7F-BF39-194DF9C45058}"/>
              </a:ext>
            </a:extLst>
          </p:cNvPr>
          <p:cNvGrpSpPr/>
          <p:nvPr/>
        </p:nvGrpSpPr>
        <p:grpSpPr>
          <a:xfrm>
            <a:off x="4674846" y="1904536"/>
            <a:ext cx="1373938" cy="1531682"/>
            <a:chOff x="4674843" y="1550437"/>
            <a:chExt cx="1373938" cy="153168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3AA9503-E6DA-4442-8B0F-0451BFD70C97}"/>
                </a:ext>
              </a:extLst>
            </p:cNvPr>
            <p:cNvSpPr/>
            <p:nvPr/>
          </p:nvSpPr>
          <p:spPr>
            <a:xfrm>
              <a:off x="4674843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AFB5FC-5CD7-475E-9162-B79E6DA43918}"/>
                </a:ext>
              </a:extLst>
            </p:cNvPr>
            <p:cNvSpPr/>
            <p:nvPr/>
          </p:nvSpPr>
          <p:spPr>
            <a:xfrm>
              <a:off x="5122994" y="1826384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C8A7AC0-A90D-4A9E-9AB0-F21BF862D7F8}"/>
                </a:ext>
              </a:extLst>
            </p:cNvPr>
            <p:cNvSpPr/>
            <p:nvPr/>
          </p:nvSpPr>
          <p:spPr>
            <a:xfrm>
              <a:off x="5513246" y="1660318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FA8E8C7-E1FF-469A-9369-14026FBA7EAF}"/>
                </a:ext>
              </a:extLst>
            </p:cNvPr>
            <p:cNvSpPr/>
            <p:nvPr/>
          </p:nvSpPr>
          <p:spPr>
            <a:xfrm>
              <a:off x="5737696" y="211845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8EADFC3-45D1-4CCE-BE90-23A0FF14D64B}"/>
                </a:ext>
              </a:extLst>
            </p:cNvPr>
            <p:cNvSpPr/>
            <p:nvPr/>
          </p:nvSpPr>
          <p:spPr>
            <a:xfrm>
              <a:off x="4803220" y="2771034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BCE2921-3EC7-4505-AC7E-0F5E03C5DB95}"/>
              </a:ext>
            </a:extLst>
          </p:cNvPr>
          <p:cNvGrpSpPr/>
          <p:nvPr/>
        </p:nvGrpSpPr>
        <p:grpSpPr>
          <a:xfrm>
            <a:off x="6486738" y="1904536"/>
            <a:ext cx="1135302" cy="1483566"/>
            <a:chOff x="6486735" y="1550437"/>
            <a:chExt cx="1135302" cy="148356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839A17-CD1A-4AE0-B28F-D81E912E5D25}"/>
                </a:ext>
              </a:extLst>
            </p:cNvPr>
            <p:cNvSpPr/>
            <p:nvPr/>
          </p:nvSpPr>
          <p:spPr>
            <a:xfrm>
              <a:off x="6628506" y="1861522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E58DC0-2F09-4178-8D2E-443503BC95B7}"/>
                </a:ext>
              </a:extLst>
            </p:cNvPr>
            <p:cNvSpPr/>
            <p:nvPr/>
          </p:nvSpPr>
          <p:spPr>
            <a:xfrm>
              <a:off x="6486735" y="2468313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5497B2-6C3B-4260-9DD1-88D1DB4FAABE}"/>
                </a:ext>
              </a:extLst>
            </p:cNvPr>
            <p:cNvSpPr/>
            <p:nvPr/>
          </p:nvSpPr>
          <p:spPr>
            <a:xfrm>
              <a:off x="7248459" y="2722918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53C3DE-AF48-4F22-BD7B-3A72EAFBC5C5}"/>
                </a:ext>
              </a:extLst>
            </p:cNvPr>
            <p:cNvSpPr/>
            <p:nvPr/>
          </p:nvSpPr>
          <p:spPr>
            <a:xfrm>
              <a:off x="7287294" y="2319700"/>
              <a:ext cx="311085" cy="311085"/>
            </a:xfrm>
            <a:prstGeom prst="ellipse">
              <a:avLst/>
            </a:prstGeom>
            <a:solidFill>
              <a:srgbClr val="2ECC7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5CC1C4-4BED-4CAA-8BE3-EA9F9CB40FCF}"/>
                </a:ext>
              </a:extLst>
            </p:cNvPr>
            <p:cNvSpPr/>
            <p:nvPr/>
          </p:nvSpPr>
          <p:spPr>
            <a:xfrm>
              <a:off x="7310952" y="1550437"/>
              <a:ext cx="311085" cy="311085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6229815D-6F02-4A12-94F6-11EAF4630F3C}"/>
              </a:ext>
            </a:extLst>
          </p:cNvPr>
          <p:cNvSpPr>
            <a:spLocks noChangeAspect="1"/>
          </p:cNvSpPr>
          <p:nvPr/>
        </p:nvSpPr>
        <p:spPr>
          <a:xfrm>
            <a:off x="1288818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F7F9E2EB-DD99-4EDE-AA51-CE6A05B1AFD8}"/>
              </a:ext>
            </a:extLst>
          </p:cNvPr>
          <p:cNvSpPr>
            <a:spLocks noChangeAspect="1"/>
          </p:cNvSpPr>
          <p:nvPr/>
        </p:nvSpPr>
        <p:spPr>
          <a:xfrm>
            <a:off x="7598382" y="4162220"/>
            <a:ext cx="3512908" cy="2040500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43779B-4186-4905-BBCC-A6F5B0A7DF0F}"/>
              </a:ext>
            </a:extLst>
          </p:cNvPr>
          <p:cNvSpPr/>
          <p:nvPr/>
        </p:nvSpPr>
        <p:spPr>
          <a:xfrm>
            <a:off x="5940459" y="1147411"/>
            <a:ext cx="311085" cy="31108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DA2C1-3A72-4AB2-B265-8361D5FA21ED}"/>
              </a:ext>
            </a:extLst>
          </p:cNvPr>
          <p:cNvCxnSpPr/>
          <p:nvPr/>
        </p:nvCxnSpPr>
        <p:spPr>
          <a:xfrm>
            <a:off x="6371413" y="1147411"/>
            <a:ext cx="0" cy="324182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5031-9819-4B49-AF09-C7F56FB3324A}"/>
              </a:ext>
            </a:extLst>
          </p:cNvPr>
          <p:cNvCxnSpPr/>
          <p:nvPr/>
        </p:nvCxnSpPr>
        <p:spPr>
          <a:xfrm flipH="1">
            <a:off x="3982568" y="2472556"/>
            <a:ext cx="432403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5AC46-DDE5-4FF0-88B7-EF7D95C6CE50}"/>
              </a:ext>
            </a:extLst>
          </p:cNvPr>
          <p:cNvSpPr/>
          <p:nvPr/>
        </p:nvSpPr>
        <p:spPr>
          <a:xfrm>
            <a:off x="1143109" y="2318866"/>
            <a:ext cx="149810" cy="108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BAC2CB-7267-4DC1-9720-6C0AAE7DEBC6}"/>
              </a:ext>
            </a:extLst>
          </p:cNvPr>
          <p:cNvSpPr/>
          <p:nvPr/>
        </p:nvSpPr>
        <p:spPr>
          <a:xfrm>
            <a:off x="1506774" y="2678866"/>
            <a:ext cx="149810" cy="72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4EF0F5-2F50-471E-834C-FB089578B633}"/>
              </a:ext>
            </a:extLst>
          </p:cNvPr>
          <p:cNvCxnSpPr/>
          <p:nvPr/>
        </p:nvCxnSpPr>
        <p:spPr>
          <a:xfrm>
            <a:off x="906330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19C04-8DEF-4B76-A087-100ABBB4713B}"/>
              </a:ext>
            </a:extLst>
          </p:cNvPr>
          <p:cNvSpPr/>
          <p:nvPr/>
        </p:nvSpPr>
        <p:spPr>
          <a:xfrm>
            <a:off x="2394051" y="2662021"/>
            <a:ext cx="149810" cy="72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63562-9703-44E9-A0C5-755AB64CC160}"/>
              </a:ext>
            </a:extLst>
          </p:cNvPr>
          <p:cNvSpPr/>
          <p:nvPr/>
        </p:nvSpPr>
        <p:spPr>
          <a:xfrm>
            <a:off x="2757716" y="2302021"/>
            <a:ext cx="149810" cy="108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54616B-F15F-465B-A10F-4974C118081C}"/>
              </a:ext>
            </a:extLst>
          </p:cNvPr>
          <p:cNvCxnSpPr/>
          <p:nvPr/>
        </p:nvCxnSpPr>
        <p:spPr>
          <a:xfrm>
            <a:off x="2157272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1667B8-6244-463A-ACAF-C508A5A96095}"/>
              </a:ext>
            </a:extLst>
          </p:cNvPr>
          <p:cNvSpPr txBox="1"/>
          <p:nvPr/>
        </p:nvSpPr>
        <p:spPr>
          <a:xfrm>
            <a:off x="335026" y="1120657"/>
            <a:ext cx="3605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 (purest possible) Horizontal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FBF512-9C2A-4A8C-8B0B-54F7C8DA3909}"/>
              </a:ext>
            </a:extLst>
          </p:cNvPr>
          <p:cNvSpPr/>
          <p:nvPr/>
        </p:nvSpPr>
        <p:spPr>
          <a:xfrm>
            <a:off x="9228140" y="1948102"/>
            <a:ext cx="149810" cy="144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2D7D68-A1B5-4B5B-ABC2-331A63FE8B8C}"/>
              </a:ext>
            </a:extLst>
          </p:cNvPr>
          <p:cNvSpPr/>
          <p:nvPr/>
        </p:nvSpPr>
        <p:spPr>
          <a:xfrm>
            <a:off x="9591805" y="3028102"/>
            <a:ext cx="149810" cy="36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028990-7FF6-4AB0-87CD-9405E087414A}"/>
              </a:ext>
            </a:extLst>
          </p:cNvPr>
          <p:cNvCxnSpPr/>
          <p:nvPr/>
        </p:nvCxnSpPr>
        <p:spPr>
          <a:xfrm>
            <a:off x="8991361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68A9DA7-1DB3-48D8-9E41-662931431897}"/>
              </a:ext>
            </a:extLst>
          </p:cNvPr>
          <p:cNvSpPr/>
          <p:nvPr/>
        </p:nvSpPr>
        <p:spPr>
          <a:xfrm>
            <a:off x="10479082" y="3048711"/>
            <a:ext cx="149810" cy="3600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27A3F-8C81-45EC-A982-8119C6EBB25D}"/>
              </a:ext>
            </a:extLst>
          </p:cNvPr>
          <p:cNvSpPr/>
          <p:nvPr/>
        </p:nvSpPr>
        <p:spPr>
          <a:xfrm>
            <a:off x="10842747" y="1968711"/>
            <a:ext cx="149810" cy="1440000"/>
          </a:xfrm>
          <a:prstGeom prst="rect">
            <a:avLst/>
          </a:prstGeom>
          <a:solidFill>
            <a:srgbClr val="2ECC7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5EE108-F5DF-44F0-8D3F-ED560DCE422A}"/>
              </a:ext>
            </a:extLst>
          </p:cNvPr>
          <p:cNvCxnSpPr/>
          <p:nvPr/>
        </p:nvCxnSpPr>
        <p:spPr>
          <a:xfrm>
            <a:off x="10242303" y="3388102"/>
            <a:ext cx="1039014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96008F-AC26-48CF-9F63-FB0160D5D870}"/>
              </a:ext>
            </a:extLst>
          </p:cNvPr>
          <p:cNvSpPr txBox="1"/>
          <p:nvPr/>
        </p:nvSpPr>
        <p:spPr>
          <a:xfrm>
            <a:off x="8369750" y="1060310"/>
            <a:ext cx="3557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“Best”(purest possible) Vertical Split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2983DC-8ABC-4E38-A4C6-745041C028B4}"/>
              </a:ext>
            </a:extLst>
          </p:cNvPr>
          <p:cNvSpPr txBox="1"/>
          <p:nvPr/>
        </p:nvSpPr>
        <p:spPr>
          <a:xfrm>
            <a:off x="656705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Up        Down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FD69CA-B229-4AD7-9890-B7266D57E630}"/>
              </a:ext>
            </a:extLst>
          </p:cNvPr>
          <p:cNvSpPr txBox="1"/>
          <p:nvPr/>
        </p:nvSpPr>
        <p:spPr>
          <a:xfrm>
            <a:off x="8760694" y="3473748"/>
            <a:ext cx="2880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prstClr val="black"/>
                </a:solidFill>
                <a:latin typeface="+mj-lt"/>
              </a:rPr>
              <a:t>Left        Right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174B6-598F-42B3-909C-A158BFF13026}"/>
              </a:ext>
            </a:extLst>
          </p:cNvPr>
          <p:cNvSpPr txBox="1"/>
          <p:nvPr/>
        </p:nvSpPr>
        <p:spPr>
          <a:xfrm>
            <a:off x="6251544" y="833591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example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1F92817-103B-4A49-9228-45778F0F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07" y="5870605"/>
            <a:ext cx="1010687" cy="965223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C2366FCF-1D62-4BA4-A2BC-3F8C90FF6D81}"/>
              </a:ext>
            </a:extLst>
          </p:cNvPr>
          <p:cNvSpPr/>
          <p:nvPr/>
        </p:nvSpPr>
        <p:spPr>
          <a:xfrm>
            <a:off x="4515349" y="4455666"/>
            <a:ext cx="3712127" cy="1391782"/>
          </a:xfrm>
          <a:prstGeom prst="wedgeRectCallout">
            <a:avLst>
              <a:gd name="adj1" fmla="val 5376"/>
              <a:gd name="adj2" fmla="val 699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Between the best horizontal vs best vertical split, the vertical split is better (more pure), hence we use this rule for the internal node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DB88A-BECB-49DD-BF39-2834EA2ACD9D}"/>
              </a:ext>
            </a:extLst>
          </p:cNvPr>
          <p:cNvSpPr txBox="1"/>
          <p:nvPr/>
        </p:nvSpPr>
        <p:spPr>
          <a:xfrm>
            <a:off x="0" y="6520145"/>
            <a:ext cx="2627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badi Extra Light" panose="020B0204020104020204" pitchFamily="34" charset="0"/>
              </a:rPr>
              <a:t>This illustration’s credit: </a:t>
            </a:r>
            <a:r>
              <a:rPr lang="en-GB" sz="1200" dirty="0" err="1">
                <a:latin typeface="Abadi Extra Light" panose="020B0204020104020204" pitchFamily="34" charset="0"/>
              </a:rPr>
              <a:t>Purushottam</a:t>
            </a:r>
            <a:r>
              <a:rPr lang="en-GB" sz="1200" dirty="0">
                <a:latin typeface="Abadi Extra Light" panose="020B0204020104020204" pitchFamily="34" charset="0"/>
              </a:rPr>
              <a:t> Kar</a:t>
            </a:r>
            <a:endParaRPr lang="en-IN" sz="1200" dirty="0"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34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084"/>
    </mc:Choice>
    <mc:Fallback xmlns="">
      <p:transition spd="slow" advTm="207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0.00105 0.15579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5579 L -0.00039 -0.1099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10996 L 3.54167E-6 1.85185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15612 0.00209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12 0.00209 L 0.11289 0.00209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89 0.00209 L 3.95833E-6 -3.7037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8372 -0.00625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-32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0.06666 -0.002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72 -0.00625 L -0.19817 0.35139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1787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66 -0.00278 L 0.1763 0.36181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2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2384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384 L -0.14401 0.19305 " pathEditMode="relative" rAng="0" ptsTypes="AA">
                                      <p:cBhvr>
                                        <p:cTn id="1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401 0.19305 L -0.27031 0.59143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4" grpId="0" animBg="1"/>
      <p:bldP spid="35" grpId="0" animBg="1"/>
      <p:bldP spid="37" grpId="0" animBg="1"/>
      <p:bldP spid="38" grpId="0" animBg="1"/>
      <p:bldP spid="40" grpId="0"/>
      <p:bldP spid="41" grpId="0" animBg="1"/>
      <p:bldP spid="42" grpId="0" animBg="1"/>
      <p:bldP spid="44" grpId="0" animBg="1"/>
      <p:bldP spid="45" grpId="0" animBg="1"/>
      <p:bldP spid="48" grpId="0"/>
      <p:bldP spid="49" grpId="0"/>
      <p:bldP spid="50" grpId="0"/>
      <p:bldP spid="10" grpId="0"/>
      <p:bldP spid="10" grpId="1"/>
      <p:bldP spid="63" grpId="0" animBg="1"/>
      <p:bldP spid="6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A Summary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00B050"/>
                </a:solidFill>
                <a:latin typeface="Abadi Extra Light" panose="020B0204020104020204" pitchFamily="34" charset="0"/>
              </a:rPr>
              <a:t>Some key strengths: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Simple and easy to interpret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Nice example of “divide and conquer”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paradigm in machine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Easily handle different types of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features (real, categorical,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Very fast at test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Multiple DTs can be combined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 via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ensemble methods</a:t>
            </a:r>
            <a:r>
              <a:rPr lang="en-GB" dirty="0">
                <a:latin typeface="Abadi Extra Light" panose="020B0204020104020204" pitchFamily="34" charset="0"/>
              </a:rPr>
              <a:t>: more powerful 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  (e.g., Decision Forests; will see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Abadi Extra Light" panose="020B0204020104020204" pitchFamily="34" charset="0"/>
              </a:rPr>
              <a:t>Used in several real-world ML applications, e.g., recommender systems, gaming (Kinect)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Abadi Extra Light" panose="020B0204020104020204" pitchFamily="34" charset="0"/>
              </a:rPr>
              <a:t>Some key weaknesses: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optimal DT is (NP-hard) intractable. Existing algos mostly greedy heuristics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sometimes become very complex unless some pruning is applied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99EA6D-364E-46A3-8997-C0909D063105}"/>
              </a:ext>
            </a:extLst>
          </p:cNvPr>
          <p:cNvGrpSpPr/>
          <p:nvPr/>
        </p:nvGrpSpPr>
        <p:grpSpPr>
          <a:xfrm>
            <a:off x="5290296" y="1748453"/>
            <a:ext cx="6829405" cy="2905009"/>
            <a:chOff x="245990" y="1627455"/>
            <a:chExt cx="11668324" cy="40968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289F57-8845-4247-B57D-ACC50EF330DF}"/>
                </a:ext>
              </a:extLst>
            </p:cNvPr>
            <p:cNvSpPr/>
            <p:nvPr/>
          </p:nvSpPr>
          <p:spPr>
            <a:xfrm>
              <a:off x="3278330" y="3205588"/>
              <a:ext cx="2124846" cy="1911769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321981-B096-440F-8C31-67A6B4159669}"/>
                </a:ext>
              </a:extLst>
            </p:cNvPr>
            <p:cNvSpPr/>
            <p:nvPr/>
          </p:nvSpPr>
          <p:spPr>
            <a:xfrm>
              <a:off x="863590" y="1796603"/>
              <a:ext cx="2424714" cy="2084816"/>
            </a:xfrm>
            <a:prstGeom prst="rect">
              <a:avLst/>
            </a:prstGeom>
            <a:solidFill>
              <a:srgbClr val="00B05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7A406D-35F5-4796-A6AD-4821302C4B8F}"/>
                </a:ext>
              </a:extLst>
            </p:cNvPr>
            <p:cNvSpPr/>
            <p:nvPr/>
          </p:nvSpPr>
          <p:spPr>
            <a:xfrm>
              <a:off x="3285010" y="1794804"/>
              <a:ext cx="2104686" cy="138599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57CB116-B5A9-44C6-89D8-C002047F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450" y="219123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D18BC7DA-070B-4A20-BBC4-062F4312A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663" y="23472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2C0BB4B-4E1B-400A-AE2E-6FB1A0DA6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623" y="182855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B5B45ED7-C1B8-4378-ACE2-D556D7D07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4301" y="287780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2E4F24D-9F01-4AB0-B225-4DDBE816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7079" y="1884379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787D5779-BCD6-4645-9B18-79B43D06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187" y="2398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67BB6C21-1E90-43FE-9D05-846E0D66B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741" y="23891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47E5A1BC-1583-4D9F-A782-B20C90F89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249" y="286413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Oval 9">
              <a:extLst>
                <a:ext uri="{FF2B5EF4-FFF2-40B4-BE49-F238E27FC236}">
                  <a16:creationId xmlns:a16="http://schemas.microsoft.com/office/drawing/2014/main" id="{35921F0D-51EE-41A7-912A-5A01CAA4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382" y="2066070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7C1D5169-6B70-4B18-B8E5-278B2478F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5777" y="2599822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073B5A65-B3A5-4529-821A-D7A8F640C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549" y="1811485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E7EC4A3E-1F4F-4E2F-A95B-8F87F1349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4824" y="282692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18EEFC5B-C541-4AE4-A227-050346F5D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150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7BE900F9-C4D9-4683-BE33-18D2DE314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692" y="243270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D26677A-94D6-4DD5-9D7D-42287761C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364" y="2288053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3A698B14-F035-43C2-A081-B0578AF6E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778" y="293342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4D25A125-0411-4133-AFC9-22893CD6A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8" y="243402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A03E59F2-8254-40B7-A976-2FD13B2A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287" y="276748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F44892C-D060-420F-8AD3-A6468C605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206" y="18285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Oval 9">
              <a:extLst>
                <a:ext uri="{FF2B5EF4-FFF2-40B4-BE49-F238E27FC236}">
                  <a16:creationId xmlns:a16="http://schemas.microsoft.com/office/drawing/2014/main" id="{92B0346C-FE3A-4330-8A82-C38585B20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963" y="276190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1E49514E-8067-494E-A9E7-F79C29950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778" y="186027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5A7C197A-F7C8-4BAF-A849-85D1B5A10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263" y="21524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C678E6D-EA97-4CE0-A4BF-3414B12FC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53" y="294088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Oval 9">
              <a:extLst>
                <a:ext uri="{FF2B5EF4-FFF2-40B4-BE49-F238E27FC236}">
                  <a16:creationId xmlns:a16="http://schemas.microsoft.com/office/drawing/2014/main" id="{74E25212-5D6C-4664-9A6A-184DF078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845" y="343823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Oval 9">
              <a:extLst>
                <a:ext uri="{FF2B5EF4-FFF2-40B4-BE49-F238E27FC236}">
                  <a16:creationId xmlns:a16="http://schemas.microsoft.com/office/drawing/2014/main" id="{AA6EE0BB-6EA5-471A-AA71-91FBAF4AE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887" y="3556550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2EE8E531-3C55-42BF-AE99-5CABA8A8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936" y="4087908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6DD6B7A4-2CCD-4AF7-9E14-DED5DD477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1654" y="35990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Oval 9">
              <a:extLst>
                <a:ext uri="{FF2B5EF4-FFF2-40B4-BE49-F238E27FC236}">
                  <a16:creationId xmlns:a16="http://schemas.microsoft.com/office/drawing/2014/main" id="{D81CA508-AA1A-466B-BA45-B112B33B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742" y="440691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Oval 9">
              <a:extLst>
                <a:ext uri="{FF2B5EF4-FFF2-40B4-BE49-F238E27FC236}">
                  <a16:creationId xmlns:a16="http://schemas.microsoft.com/office/drawing/2014/main" id="{2DD59366-2F01-4E69-BABF-46AF04DA6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774" y="327486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A319EAE6-5C70-4FA0-A724-1BD98B4A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077" y="412773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Oval 9">
              <a:extLst>
                <a:ext uri="{FF2B5EF4-FFF2-40B4-BE49-F238E27FC236}">
                  <a16:creationId xmlns:a16="http://schemas.microsoft.com/office/drawing/2014/main" id="{B7847AD5-1EC9-49C9-BFCC-8E221935F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643" y="389746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71B7F693-2DB0-4098-AE1B-EB07C230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90" y="4823544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C67ACEA7-1F1F-48B0-8620-1A8043B9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912" y="35387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DF51E217-FE52-45EA-8CAE-1B0CDF6C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120" y="4795786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Oval 9">
              <a:extLst>
                <a:ext uri="{FF2B5EF4-FFF2-40B4-BE49-F238E27FC236}">
                  <a16:creationId xmlns:a16="http://schemas.microsoft.com/office/drawing/2014/main" id="{98A3DE46-9C4E-49DD-96BE-02C36672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88" y="4586781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id="{0C0725A9-CC3C-41F1-95AF-1228F9A84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752" y="4750607"/>
              <a:ext cx="224510" cy="236658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Oval 9">
              <a:extLst>
                <a:ext uri="{FF2B5EF4-FFF2-40B4-BE49-F238E27FC236}">
                  <a16:creationId xmlns:a16="http://schemas.microsoft.com/office/drawing/2014/main" id="{32C4E39D-DFA0-49E8-8E9E-7B261D83F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334" y="38700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86399B84-C6C7-4328-9401-C868918A3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696" y="355345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1B060140-2ADF-4C46-8965-A494D175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984" y="3630068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66FB7261-497A-4E1A-A5A2-11758ABE9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972" y="405195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CC481EBB-3754-42ED-8313-CAAD9E76F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389" y="322417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DA424A2F-8BFA-4835-8495-66EB1197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470" y="4248247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Oval 9">
              <a:extLst>
                <a:ext uri="{FF2B5EF4-FFF2-40B4-BE49-F238E27FC236}">
                  <a16:creationId xmlns:a16="http://schemas.microsoft.com/office/drawing/2014/main" id="{96056C5D-9788-4C92-8159-DFAD9CC9E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802" y="3609621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61FA1C68-9AAC-4064-9A67-7408827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108" y="4625874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Oval 9">
              <a:extLst>
                <a:ext uri="{FF2B5EF4-FFF2-40B4-BE49-F238E27FC236}">
                  <a16:creationId xmlns:a16="http://schemas.microsoft.com/office/drawing/2014/main" id="{7740694D-7325-44D8-BD91-AA26528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717" y="3306242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" name="Oval 9">
              <a:extLst>
                <a:ext uri="{FF2B5EF4-FFF2-40B4-BE49-F238E27FC236}">
                  <a16:creationId xmlns:a16="http://schemas.microsoft.com/office/drawing/2014/main" id="{F99C2DAE-80BA-4755-AAFC-B8E1CF5D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74" y="4795786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868A2017-C5BA-4430-A5A3-C07CA61B2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505" y="4347739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A74D70AC-0E21-42D1-A191-0BD47EF4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358" y="471244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5726AF9-0AF6-42BB-868F-27C7C5355910}"/>
                </a:ext>
              </a:extLst>
            </p:cNvPr>
            <p:cNvCxnSpPr>
              <a:cxnSpLocks/>
            </p:cNvCxnSpPr>
            <p:nvPr/>
          </p:nvCxnSpPr>
          <p:spPr>
            <a:xfrm>
              <a:off x="3258830" y="1785879"/>
              <a:ext cx="7226" cy="13892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5628A-5845-441F-9572-2CFE20E5F2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8829" y="3172543"/>
              <a:ext cx="2130945" cy="22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43F91A-5BBC-4740-AC4B-FA502B837DA7}"/>
                </a:ext>
              </a:extLst>
            </p:cNvPr>
            <p:cNvSpPr txBox="1"/>
            <p:nvPr/>
          </p:nvSpPr>
          <p:spPr>
            <a:xfrm>
              <a:off x="1316518" y="5060602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56CE28-26BD-4BCC-9ED6-595BAF6B8F37}"/>
                </a:ext>
              </a:extLst>
            </p:cNvPr>
            <p:cNvSpPr txBox="1"/>
            <p:nvPr/>
          </p:nvSpPr>
          <p:spPr>
            <a:xfrm>
              <a:off x="2081428" y="505948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4ED394A-9F2B-4FD4-A106-B26FE516A992}"/>
                </a:ext>
              </a:extLst>
            </p:cNvPr>
            <p:cNvSpPr txBox="1"/>
            <p:nvPr/>
          </p:nvSpPr>
          <p:spPr>
            <a:xfrm>
              <a:off x="2718603" y="506521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FCCD37-88A1-4DAF-B87E-CF347630C4DE}"/>
                </a:ext>
              </a:extLst>
            </p:cNvPr>
            <p:cNvSpPr txBox="1"/>
            <p:nvPr/>
          </p:nvSpPr>
          <p:spPr>
            <a:xfrm>
              <a:off x="3548031" y="5061679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7A4528-D1A4-4081-AF9C-8239E25E790D}"/>
                </a:ext>
              </a:extLst>
            </p:cNvPr>
            <p:cNvSpPr txBox="1"/>
            <p:nvPr/>
          </p:nvSpPr>
          <p:spPr>
            <a:xfrm>
              <a:off x="4276219" y="505683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5FF2CF-8B11-48AF-B724-F543FB48FFD1}"/>
                </a:ext>
              </a:extLst>
            </p:cNvPr>
            <p:cNvSpPr txBox="1"/>
            <p:nvPr/>
          </p:nvSpPr>
          <p:spPr>
            <a:xfrm>
              <a:off x="5007251" y="5068280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6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23B58FD-20B0-45CA-A0C2-49362A5E990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653" y="3874184"/>
              <a:ext cx="6998" cy="12570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DFC44C4-99B1-487E-A8D5-F055EAC57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467" y="3866950"/>
              <a:ext cx="2422385" cy="14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2B75DB-00DB-4465-8D82-53CB8B300074}"/>
                </a:ext>
              </a:extLst>
            </p:cNvPr>
            <p:cNvSpPr txBox="1"/>
            <p:nvPr/>
          </p:nvSpPr>
          <p:spPr>
            <a:xfrm>
              <a:off x="440263" y="430087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3B2933F-96EA-4F05-9558-04DA6C1219DF}"/>
                </a:ext>
              </a:extLst>
            </p:cNvPr>
            <p:cNvSpPr txBox="1"/>
            <p:nvPr/>
          </p:nvSpPr>
          <p:spPr>
            <a:xfrm>
              <a:off x="423060" y="3677734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31D3B9-B507-4FA1-B4BA-DF276E8E873F}"/>
                </a:ext>
              </a:extLst>
            </p:cNvPr>
            <p:cNvSpPr txBox="1"/>
            <p:nvPr/>
          </p:nvSpPr>
          <p:spPr>
            <a:xfrm>
              <a:off x="444681" y="3007771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9F0D6A-933D-4782-B00D-F87A2F5462C4}"/>
                </a:ext>
              </a:extLst>
            </p:cNvPr>
            <p:cNvSpPr txBox="1"/>
            <p:nvPr/>
          </p:nvSpPr>
          <p:spPr>
            <a:xfrm>
              <a:off x="423542" y="2353947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917557-CAF5-4F69-AFFC-C2984C3A14A6}"/>
                </a:ext>
              </a:extLst>
            </p:cNvPr>
            <p:cNvSpPr txBox="1"/>
            <p:nvPr/>
          </p:nvSpPr>
          <p:spPr>
            <a:xfrm>
              <a:off x="494815" y="1627455"/>
              <a:ext cx="346593" cy="368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CAFE54D1-CB85-4694-BBB4-654C41E853CE}"/>
                </a:ext>
              </a:extLst>
            </p:cNvPr>
            <p:cNvSpPr/>
            <p:nvPr/>
          </p:nvSpPr>
          <p:spPr>
            <a:xfrm>
              <a:off x="8408666" y="1842621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523D3C7-AE27-4B7A-BF84-1A11DD998F42}"/>
                    </a:ext>
                  </a:extLst>
                </p:cNvPr>
                <p:cNvSpPr txBox="1"/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1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F2A3B55-3D04-4484-8426-33906C5DA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152" y="5463858"/>
                  <a:ext cx="1832355" cy="260428"/>
                </a:xfrm>
                <a:prstGeom prst="rect">
                  <a:avLst/>
                </a:prstGeom>
                <a:blipFill>
                  <a:blip r:embed="rId3"/>
                  <a:stretch>
                    <a:fillRect l="-9091" t="-26667" b="-53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014416E-28C8-4DA7-98D0-A299907DC125}"/>
                    </a:ext>
                  </a:extLst>
                </p:cNvPr>
                <p:cNvSpPr txBox="1"/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IN" sz="1200" b="0" dirty="0"/>
                    <a:t>Feature 2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IN" sz="12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45C1CBA-F436-4678-B330-CB205A0DC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1043" y="3222428"/>
                  <a:ext cx="1489576" cy="315510"/>
                </a:xfrm>
                <a:prstGeom prst="rect">
                  <a:avLst/>
                </a:prstGeom>
                <a:blipFill>
                  <a:blip r:embed="rId4"/>
                  <a:stretch>
                    <a:fillRect l="-26667" r="-50000" b="-92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9887C1-2100-47CA-9CB3-B58634205361}"/>
                    </a:ext>
                  </a:extLst>
                </p:cNvPr>
                <p:cNvSpPr txBox="1"/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&gt;3.5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459064D-14AB-4ED6-BFC6-D5D71B4327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748" y="2136381"/>
                  <a:ext cx="775189" cy="173619"/>
                </a:xfrm>
                <a:prstGeom prst="rect">
                  <a:avLst/>
                </a:prstGeom>
                <a:blipFill>
                  <a:blip r:embed="rId5"/>
                  <a:stretch>
                    <a:fillRect l="-2703" r="-5405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Flowchart: Decision 78">
              <a:extLst>
                <a:ext uri="{FF2B5EF4-FFF2-40B4-BE49-F238E27FC236}">
                  <a16:creationId xmlns:a16="http://schemas.microsoft.com/office/drawing/2014/main" id="{87933081-9DF4-421B-8D63-4A91A6ACEE14}"/>
                </a:ext>
              </a:extLst>
            </p:cNvPr>
            <p:cNvSpPr/>
            <p:nvPr/>
          </p:nvSpPr>
          <p:spPr>
            <a:xfrm>
              <a:off x="9952591" y="2735050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37E2736-951E-47EA-BB9C-4F3EFC55EC4C}"/>
                    </a:ext>
                  </a:extLst>
                </p:cNvPr>
                <p:cNvSpPr txBox="1"/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&gt;3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0D481F5-804E-497D-AB4F-A79B0280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539" y="3020729"/>
                  <a:ext cx="647780" cy="173619"/>
                </a:xfrm>
                <a:prstGeom prst="rect">
                  <a:avLst/>
                </a:prstGeom>
                <a:blipFill>
                  <a:blip r:embed="rId6"/>
                  <a:stretch>
                    <a:fillRect l="-3175" r="-476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15AA2AE-2192-4083-AC71-4B61584F5578}"/>
                </a:ext>
              </a:extLst>
            </p:cNvPr>
            <p:cNvSpPr/>
            <p:nvPr/>
          </p:nvSpPr>
          <p:spPr>
            <a:xfrm>
              <a:off x="10916024" y="402879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DF0A476E-C6C4-4088-AD04-9215DF6584A5}"/>
                </a:ext>
              </a:extLst>
            </p:cNvPr>
            <p:cNvSpPr/>
            <p:nvPr/>
          </p:nvSpPr>
          <p:spPr>
            <a:xfrm>
              <a:off x="9046294" y="4029861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D93D961D-ED1E-4A92-A599-42A74E01B9F3}"/>
                </a:ext>
              </a:extLst>
            </p:cNvPr>
            <p:cNvCxnSpPr>
              <a:stCxn id="75" idx="3"/>
              <a:endCxn id="79" idx="0"/>
            </p:cNvCxnSpPr>
            <p:nvPr/>
          </p:nvCxnSpPr>
          <p:spPr>
            <a:xfrm>
              <a:off x="9406956" y="2253371"/>
              <a:ext cx="1044780" cy="48167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FE117570-40BA-44EF-9FA1-38E6334DCAE5}"/>
                </a:ext>
              </a:extLst>
            </p:cNvPr>
            <p:cNvCxnSpPr>
              <a:cxnSpLocks/>
              <a:stCxn id="79" idx="3"/>
              <a:endCxn id="81" idx="0"/>
            </p:cNvCxnSpPr>
            <p:nvPr/>
          </p:nvCxnSpPr>
          <p:spPr>
            <a:xfrm>
              <a:off x="10950881" y="3145800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D873F58-ED7E-4284-9206-407947375B05}"/>
                </a:ext>
              </a:extLst>
            </p:cNvPr>
            <p:cNvCxnSpPr>
              <a:cxnSpLocks/>
              <a:stCxn id="79" idx="1"/>
              <a:endCxn id="82" idx="0"/>
            </p:cNvCxnSpPr>
            <p:nvPr/>
          </p:nvCxnSpPr>
          <p:spPr>
            <a:xfrm rot="10800000" flipV="1">
              <a:off x="9545439" y="3145799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1245BF84-A0C9-4EBB-97CD-8102465774C5}"/>
                </a:ext>
              </a:extLst>
            </p:cNvPr>
            <p:cNvSpPr/>
            <p:nvPr/>
          </p:nvSpPr>
          <p:spPr>
            <a:xfrm>
              <a:off x="6797639" y="2758207"/>
              <a:ext cx="998290" cy="8215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A1D276E-A036-4BB8-8334-30EB09DB1B24}"/>
                    </a:ext>
                  </a:extLst>
                </p:cNvPr>
                <p:cNvSpPr txBox="1"/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800" b="0" i="1" smtClean="0">
                            <a:latin typeface="Cambria Math" panose="02040503050406030204" pitchFamily="18" charset="0"/>
                          </a:rPr>
                          <m:t>&gt;2 ?</m:t>
                        </m:r>
                      </m:oMath>
                    </m:oMathPara>
                  </a14:m>
                  <a:endParaRPr lang="en-IN" sz="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AC9C284-F488-4015-BEF3-1BE114A3C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4586" y="3043885"/>
                  <a:ext cx="647780" cy="173619"/>
                </a:xfrm>
                <a:prstGeom prst="rect">
                  <a:avLst/>
                </a:prstGeom>
                <a:blipFill>
                  <a:blip r:embed="rId7"/>
                  <a:stretch>
                    <a:fillRect l="-4839" r="-6452" b="-2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C543A2F-ACAA-4DB6-A978-375BC46C13D7}"/>
                </a:ext>
              </a:extLst>
            </p:cNvPr>
            <p:cNvSpPr/>
            <p:nvPr/>
          </p:nvSpPr>
          <p:spPr>
            <a:xfrm>
              <a:off x="7761072" y="4051955"/>
              <a:ext cx="998290" cy="596013"/>
            </a:xfrm>
            <a:prstGeom prst="roundRect">
              <a:avLst/>
            </a:prstGeom>
            <a:solidFill>
              <a:srgbClr val="00B05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Green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2477077-D866-4E46-8912-96286578A131}"/>
                </a:ext>
              </a:extLst>
            </p:cNvPr>
            <p:cNvSpPr/>
            <p:nvPr/>
          </p:nvSpPr>
          <p:spPr>
            <a:xfrm>
              <a:off x="5891342" y="4053018"/>
              <a:ext cx="998290" cy="596013"/>
            </a:xfrm>
            <a:prstGeom prst="roundRect">
              <a:avLst/>
            </a:prstGeom>
            <a:solidFill>
              <a:srgbClr val="FF0000">
                <a:alpha val="36000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900" b="1" dirty="0">
                  <a:solidFill>
                    <a:schemeClr val="tx1"/>
                  </a:solidFill>
                </a:rPr>
                <a:t>Predict Red</a:t>
              </a:r>
            </a:p>
          </p:txBody>
        </p: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9D2D079B-C977-4491-B44B-E7006C7682DE}"/>
                </a:ext>
              </a:extLst>
            </p:cNvPr>
            <p:cNvCxnSpPr>
              <a:cxnSpLocks/>
              <a:stCxn id="86" idx="3"/>
              <a:endCxn id="88" idx="0"/>
            </p:cNvCxnSpPr>
            <p:nvPr/>
          </p:nvCxnSpPr>
          <p:spPr>
            <a:xfrm>
              <a:off x="7795929" y="3168957"/>
              <a:ext cx="464288" cy="88299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DF65B7E-0D21-47D6-8A83-729AA7B997BD}"/>
                </a:ext>
              </a:extLst>
            </p:cNvPr>
            <p:cNvCxnSpPr>
              <a:cxnSpLocks/>
              <a:stCxn id="86" idx="1"/>
              <a:endCxn id="89" idx="0"/>
            </p:cNvCxnSpPr>
            <p:nvPr/>
          </p:nvCxnSpPr>
          <p:spPr>
            <a:xfrm rot="10800000" flipV="1">
              <a:off x="6390487" y="3168956"/>
              <a:ext cx="407152" cy="884061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45594CF-45E1-4264-9C52-025A6AA7FEAD}"/>
                </a:ext>
              </a:extLst>
            </p:cNvPr>
            <p:cNvCxnSpPr>
              <a:cxnSpLocks/>
              <a:stCxn id="75" idx="1"/>
              <a:endCxn id="86" idx="0"/>
            </p:cNvCxnSpPr>
            <p:nvPr/>
          </p:nvCxnSpPr>
          <p:spPr>
            <a:xfrm rot="10800000" flipV="1">
              <a:off x="7296784" y="2253371"/>
              <a:ext cx="1111882" cy="5048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D8079E9-2E9D-4207-93A4-A20AE4B2E4AA}"/>
                </a:ext>
              </a:extLst>
            </p:cNvPr>
            <p:cNvSpPr txBox="1"/>
            <p:nvPr/>
          </p:nvSpPr>
          <p:spPr>
            <a:xfrm>
              <a:off x="7620887" y="1884039"/>
              <a:ext cx="603085" cy="347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dirty="0"/>
                <a:t>NO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156840F-D50A-4B96-82A8-1C6BC575BC49}"/>
                </a:ext>
              </a:extLst>
            </p:cNvPr>
            <p:cNvSpPr txBox="1"/>
            <p:nvPr/>
          </p:nvSpPr>
          <p:spPr>
            <a:xfrm>
              <a:off x="9673025" y="188403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37DA7A-FF5D-45F6-9EAB-63C35645D544}"/>
                </a:ext>
              </a:extLst>
            </p:cNvPr>
            <p:cNvSpPr txBox="1"/>
            <p:nvPr/>
          </p:nvSpPr>
          <p:spPr>
            <a:xfrm>
              <a:off x="6342722" y="2837266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FEB6600-C1D4-4561-B294-931CCEC11935}"/>
                </a:ext>
              </a:extLst>
            </p:cNvPr>
            <p:cNvSpPr txBox="1"/>
            <p:nvPr/>
          </p:nvSpPr>
          <p:spPr>
            <a:xfrm>
              <a:off x="7747575" y="281974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B3CBA6E-9FE5-49F9-870A-76E0875E6E6C}"/>
                </a:ext>
              </a:extLst>
            </p:cNvPr>
            <p:cNvSpPr txBox="1"/>
            <p:nvPr/>
          </p:nvSpPr>
          <p:spPr>
            <a:xfrm>
              <a:off x="10884453" y="2811469"/>
              <a:ext cx="597607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YES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3458CA-F039-49A5-8FC2-E9401DFB94D4}"/>
                </a:ext>
              </a:extLst>
            </p:cNvPr>
            <p:cNvSpPr txBox="1"/>
            <p:nvPr/>
          </p:nvSpPr>
          <p:spPr>
            <a:xfrm>
              <a:off x="9517049" y="2819477"/>
              <a:ext cx="572956" cy="32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/>
                <a:t>NO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15073AC-E431-474B-A346-8951CF31117E}"/>
                </a:ext>
              </a:extLst>
            </p:cNvPr>
            <p:cNvSpPr/>
            <p:nvPr/>
          </p:nvSpPr>
          <p:spPr>
            <a:xfrm>
              <a:off x="857298" y="3905905"/>
              <a:ext cx="2386554" cy="1202527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">
              <a:extLst>
                <a:ext uri="{FF2B5EF4-FFF2-40B4-BE49-F238E27FC236}">
                  <a16:creationId xmlns:a16="http://schemas.microsoft.com/office/drawing/2014/main" id="{A19D9BB8-19D1-4753-972E-E8421E23B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chemeClr val="tx1"/>
            </a:solidFill>
            <a:ln w="9525" cap="flat">
              <a:solidFill>
                <a:srgbClr val="FF33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04031E98-AC8B-46AC-A8B8-1146757F8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027" y="2486895"/>
              <a:ext cx="224510" cy="236658"/>
            </a:xfrm>
            <a:prstGeom prst="ellipse">
              <a:avLst/>
            </a:prstGeom>
            <a:solidFill>
              <a:srgbClr val="00B050"/>
            </a:solidFill>
            <a:ln w="9525" cap="flat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1D546A-C23B-4888-979C-EF2715EEB45E}"/>
                </a:ext>
              </a:extLst>
            </p:cNvPr>
            <p:cNvSpPr/>
            <p:nvPr/>
          </p:nvSpPr>
          <p:spPr>
            <a:xfrm>
              <a:off x="852598" y="1785879"/>
              <a:ext cx="4537099" cy="3322553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>
                  <a:lumMod val="85000"/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" name="Speech Bubble: Rectangle 101">
            <a:extLst>
              <a:ext uri="{FF2B5EF4-FFF2-40B4-BE49-F238E27FC236}">
                <a16:creationId xmlns:a16="http://schemas.microsoft.com/office/drawing/2014/main" id="{71E8F54D-1705-43D9-B3E9-DA93946C28C8}"/>
              </a:ext>
            </a:extLst>
          </p:cNvPr>
          <p:cNvSpPr/>
          <p:nvPr/>
        </p:nvSpPr>
        <p:spPr>
          <a:xfrm>
            <a:off x="9914487" y="4292273"/>
            <a:ext cx="1835852" cy="575910"/>
          </a:xfrm>
          <a:prstGeom prst="wedgeRectCallout">
            <a:avLst>
              <a:gd name="adj1" fmla="val 6433"/>
              <a:gd name="adj2" fmla="val 9082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Human-body pose estimation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3" name="Speech Bubble: Rectangle 102">
            <a:extLst>
              <a:ext uri="{FF2B5EF4-FFF2-40B4-BE49-F238E27FC236}">
                <a16:creationId xmlns:a16="http://schemas.microsoft.com/office/drawing/2014/main" id="{999E57CE-A7F3-4CBD-B1C6-400B8D41B42A}"/>
              </a:ext>
            </a:extLst>
          </p:cNvPr>
          <p:cNvSpPr/>
          <p:nvPr/>
        </p:nvSpPr>
        <p:spPr>
          <a:xfrm>
            <a:off x="4516246" y="895537"/>
            <a:ext cx="4208233" cy="575910"/>
          </a:xfrm>
          <a:prstGeom prst="wedgeRectCallout">
            <a:avLst>
              <a:gd name="adj1" fmla="val -49276"/>
              <a:gd name="adj2" fmla="val 1316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.. thus helping us learn complex rule as a combination of several simpler rules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780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96"/>
    </mc:Choice>
    <mc:Fallback xmlns="">
      <p:transition spd="slow" advTm="1996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Basic idea: Represent each class by a “prototype” vector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Class Prototype: The “mean” or “average” of inputs from that class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 label of each test input based on its distances from the class prototypes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Predicted label will be the class that is the closest to the test input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 How we compute distances can have an effect on the accuracy of this model (may need to try Euclidean, weight Euclidean, </a:t>
            </a:r>
            <a:r>
              <a:rPr lang="en-GB" dirty="0" err="1">
                <a:latin typeface="Abadi Extra Light" panose="020B0204020104020204" pitchFamily="34" charset="0"/>
              </a:rPr>
              <a:t>Mahalanobis</a:t>
            </a:r>
            <a:r>
              <a:rPr lang="en-GB" dirty="0">
                <a:latin typeface="Abadi Extra Light" panose="020B0204020104020204" pitchFamily="34" charset="0"/>
              </a:rPr>
              <a:t>, or something else)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CF9A4-04D7-4DCC-8F78-38D2D2CC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5" y="2882818"/>
            <a:ext cx="2552700" cy="81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CE3C09-1F67-44F9-BE79-DEF1923F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84" y="2898505"/>
            <a:ext cx="2621696" cy="83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F9CF9D-5DCF-4C35-82CD-D747D8D4E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80" y="2915033"/>
            <a:ext cx="2552701" cy="7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02A32-F8C2-4A9C-BD4E-C77E4E7233C8}"/>
              </a:ext>
            </a:extLst>
          </p:cNvPr>
          <p:cNvSpPr txBox="1"/>
          <p:nvPr/>
        </p:nvSpPr>
        <p:spPr>
          <a:xfrm>
            <a:off x="2955747" y="3685832"/>
            <a:ext cx="573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Averages (prototypes) of each of the handwritten digits 1-9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FF435-B493-4768-9A92-F2EDF48B6084}"/>
              </a:ext>
            </a:extLst>
          </p:cNvPr>
          <p:cNvSpPr txBox="1"/>
          <p:nvPr/>
        </p:nvSpPr>
        <p:spPr>
          <a:xfrm>
            <a:off x="67520" y="6549818"/>
            <a:ext cx="6694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Pic from: https://www.reddit.com/r/dataisbeautiful/comments/3wgbv9/average_handwritten_digit_oc/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38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624"/>
    </mc:Choice>
    <mc:Fallback xmlns="">
      <p:transition spd="slow" advTm="11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Learning with Prototypes (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): An Illustration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Suppose the task is binary classification (two classes assumed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pos</a:t>
                </a:r>
                <a:r>
                  <a:rPr lang="en-GB" dirty="0">
                    <a:latin typeface="Abadi Extra Light" panose="020B0204020104020204" pitchFamily="34" charset="0"/>
                  </a:rPr>
                  <a:t> and neg)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labelled examples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b="0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 from 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examples from negative class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Assume green is positive and red is negative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16661A94-83CC-4D43-B547-A721293DD2C8}"/>
              </a:ext>
            </a:extLst>
          </p:cNvPr>
          <p:cNvSpPr/>
          <p:nvPr/>
        </p:nvSpPr>
        <p:spPr>
          <a:xfrm>
            <a:off x="3560896" y="33299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E6F4BAA2-7249-48A4-8D48-861AC6A63B51}"/>
              </a:ext>
            </a:extLst>
          </p:cNvPr>
          <p:cNvSpPr/>
          <p:nvPr/>
        </p:nvSpPr>
        <p:spPr>
          <a:xfrm>
            <a:off x="4236062" y="32598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0157D6F5-3A67-4984-AF4F-F1350C02AB3F}"/>
              </a:ext>
            </a:extLst>
          </p:cNvPr>
          <p:cNvSpPr/>
          <p:nvPr/>
        </p:nvSpPr>
        <p:spPr>
          <a:xfrm>
            <a:off x="2905125" y="42348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3625DEA-EAE0-4FA9-958F-53406C6FA076}"/>
              </a:ext>
            </a:extLst>
          </p:cNvPr>
          <p:cNvSpPr/>
          <p:nvPr/>
        </p:nvSpPr>
        <p:spPr>
          <a:xfrm>
            <a:off x="4586651" y="45777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5D3EC759-FE01-4440-AAA7-AD68D1346791}"/>
              </a:ext>
            </a:extLst>
          </p:cNvPr>
          <p:cNvSpPr/>
          <p:nvPr/>
        </p:nvSpPr>
        <p:spPr>
          <a:xfrm>
            <a:off x="4977176" y="348234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E154AD0A-03F4-4AEE-A7A7-C016CF3817E2}"/>
              </a:ext>
            </a:extLst>
          </p:cNvPr>
          <p:cNvSpPr/>
          <p:nvPr/>
        </p:nvSpPr>
        <p:spPr>
          <a:xfrm>
            <a:off x="3215051" y="4812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A8355CEC-9911-41AE-9690-DB353C3F151D}"/>
              </a:ext>
            </a:extLst>
          </p:cNvPr>
          <p:cNvSpPr/>
          <p:nvPr/>
        </p:nvSpPr>
        <p:spPr>
          <a:xfrm>
            <a:off x="4843826" y="401262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6C6EDA2E-1981-43C8-9A6F-ECD636031C1A}"/>
              </a:ext>
            </a:extLst>
          </p:cNvPr>
          <p:cNvSpPr/>
          <p:nvPr/>
        </p:nvSpPr>
        <p:spPr>
          <a:xfrm>
            <a:off x="4500926" y="379013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017E1B27-973E-498A-9B45-07D7E20E9873}"/>
              </a:ext>
            </a:extLst>
          </p:cNvPr>
          <p:cNvSpPr/>
          <p:nvPr/>
        </p:nvSpPr>
        <p:spPr>
          <a:xfrm>
            <a:off x="3053126" y="37456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EB17A92E-FC62-4A28-A64E-28A1DCC04709}"/>
              </a:ext>
            </a:extLst>
          </p:cNvPr>
          <p:cNvSpPr/>
          <p:nvPr/>
        </p:nvSpPr>
        <p:spPr>
          <a:xfrm>
            <a:off x="3912212" y="49362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A9C626A0-8356-41EE-AB8F-BD4001A92703}"/>
              </a:ext>
            </a:extLst>
          </p:cNvPr>
          <p:cNvSpPr/>
          <p:nvPr/>
        </p:nvSpPr>
        <p:spPr>
          <a:xfrm>
            <a:off x="3424588" y="387632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596EE2DF-7FB9-4380-AB54-A2CFB6C4A710}"/>
              </a:ext>
            </a:extLst>
          </p:cNvPr>
          <p:cNvSpPr/>
          <p:nvPr/>
        </p:nvSpPr>
        <p:spPr>
          <a:xfrm>
            <a:off x="4198326" y="464425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CA0E490A-48CC-4A15-A04D-32ED365E74E0}"/>
              </a:ext>
            </a:extLst>
          </p:cNvPr>
          <p:cNvSpPr/>
          <p:nvPr/>
        </p:nvSpPr>
        <p:spPr>
          <a:xfrm>
            <a:off x="7315911" y="3434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57C45B1C-097E-4EA7-9B57-BDC42C7EF3B6}"/>
              </a:ext>
            </a:extLst>
          </p:cNvPr>
          <p:cNvSpPr/>
          <p:nvPr/>
        </p:nvSpPr>
        <p:spPr>
          <a:xfrm>
            <a:off x="7844951" y="35866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9CAA1BD6-7513-49D8-B8F8-56EC52DC6B1B}"/>
              </a:ext>
            </a:extLst>
          </p:cNvPr>
          <p:cNvSpPr/>
          <p:nvPr/>
        </p:nvSpPr>
        <p:spPr>
          <a:xfrm>
            <a:off x="6699005" y="38152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2B4249F-5A68-4631-A7C9-61D2148C060F}"/>
              </a:ext>
            </a:extLst>
          </p:cNvPr>
          <p:cNvSpPr/>
          <p:nvPr/>
        </p:nvSpPr>
        <p:spPr>
          <a:xfrm>
            <a:off x="8439098" y="467297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B4A9D564-5ABF-4C54-8C0B-6705C509ABF0}"/>
              </a:ext>
            </a:extLst>
          </p:cNvPr>
          <p:cNvSpPr/>
          <p:nvPr/>
        </p:nvSpPr>
        <p:spPr>
          <a:xfrm>
            <a:off x="8436916" y="361214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710BF30F-8031-40C1-B555-A06450149FE6}"/>
              </a:ext>
            </a:extLst>
          </p:cNvPr>
          <p:cNvSpPr/>
          <p:nvPr/>
        </p:nvSpPr>
        <p:spPr>
          <a:xfrm>
            <a:off x="7123939" y="44982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AFFADE1B-0ED7-428A-8427-033FC6801335}"/>
              </a:ext>
            </a:extLst>
          </p:cNvPr>
          <p:cNvSpPr/>
          <p:nvPr/>
        </p:nvSpPr>
        <p:spPr>
          <a:xfrm>
            <a:off x="8732172" y="414710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Star: 5 Points 44">
            <a:extLst>
              <a:ext uri="{FF2B5EF4-FFF2-40B4-BE49-F238E27FC236}">
                <a16:creationId xmlns:a16="http://schemas.microsoft.com/office/drawing/2014/main" id="{72EDAA31-D6A1-4C4D-82BF-89C8D4BF213E}"/>
              </a:ext>
            </a:extLst>
          </p:cNvPr>
          <p:cNvSpPr/>
          <p:nvPr/>
        </p:nvSpPr>
        <p:spPr>
          <a:xfrm>
            <a:off x="8109776" y="423482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C4D3B56B-6D04-4E46-A9E2-1503CED9FFDE}"/>
              </a:ext>
            </a:extLst>
          </p:cNvPr>
          <p:cNvSpPr/>
          <p:nvPr/>
        </p:nvSpPr>
        <p:spPr>
          <a:xfrm>
            <a:off x="7131991" y="382837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tar: 5 Points 46">
            <a:extLst>
              <a:ext uri="{FF2B5EF4-FFF2-40B4-BE49-F238E27FC236}">
                <a16:creationId xmlns:a16="http://schemas.microsoft.com/office/drawing/2014/main" id="{76C111E2-7750-4B30-B19D-4812690F9CD8}"/>
              </a:ext>
            </a:extLst>
          </p:cNvPr>
          <p:cNvSpPr/>
          <p:nvPr/>
        </p:nvSpPr>
        <p:spPr>
          <a:xfrm>
            <a:off x="7219552" y="506046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E76E4485-E37B-447F-AD04-733B4774B237}"/>
              </a:ext>
            </a:extLst>
          </p:cNvPr>
          <p:cNvSpPr/>
          <p:nvPr/>
        </p:nvSpPr>
        <p:spPr>
          <a:xfrm>
            <a:off x="6675900" y="450763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tar: 5 Points 48">
            <a:extLst>
              <a:ext uri="{FF2B5EF4-FFF2-40B4-BE49-F238E27FC236}">
                <a16:creationId xmlns:a16="http://schemas.microsoft.com/office/drawing/2014/main" id="{4FD7CC3F-C813-4D49-8CEE-F5CA71FA93E0}"/>
              </a:ext>
            </a:extLst>
          </p:cNvPr>
          <p:cNvSpPr/>
          <p:nvPr/>
        </p:nvSpPr>
        <p:spPr>
          <a:xfrm>
            <a:off x="7893991" y="492360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6727821D-AE03-45E9-8614-52A7B62A18B0}"/>
              </a:ext>
            </a:extLst>
          </p:cNvPr>
          <p:cNvSpPr/>
          <p:nvPr/>
        </p:nvSpPr>
        <p:spPr>
          <a:xfrm>
            <a:off x="8055916" y="321536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/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DE113-30CC-460D-8047-5A0E04F0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702" y="3665363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/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D43AE5-9EBC-4319-AE50-968A84D35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457" y="3777572"/>
                <a:ext cx="55245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A805B741-C327-40C7-B867-AF8A82B88E5D}"/>
              </a:ext>
            </a:extLst>
          </p:cNvPr>
          <p:cNvSpPr/>
          <p:nvPr/>
        </p:nvSpPr>
        <p:spPr>
          <a:xfrm>
            <a:off x="7676006" y="4272924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EA4C04C6-0051-4E64-9B86-49B50BCC02F4}"/>
              </a:ext>
            </a:extLst>
          </p:cNvPr>
          <p:cNvSpPr/>
          <p:nvPr/>
        </p:nvSpPr>
        <p:spPr>
          <a:xfrm>
            <a:off x="3935346" y="4147103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32EC0D9-34ED-464A-86D8-B6E79417A108}"/>
              </a:ext>
            </a:extLst>
          </p:cNvPr>
          <p:cNvSpPr/>
          <p:nvPr/>
        </p:nvSpPr>
        <p:spPr>
          <a:xfrm>
            <a:off x="5023444" y="5566823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44EF25-F5B8-42B4-B4AE-F4BD7DEF7DE5}"/>
              </a:ext>
            </a:extLst>
          </p:cNvPr>
          <p:cNvCxnSpPr>
            <a:cxnSpLocks/>
          </p:cNvCxnSpPr>
          <p:nvPr/>
        </p:nvCxnSpPr>
        <p:spPr>
          <a:xfrm flipH="1" flipV="1">
            <a:off x="4097272" y="4355234"/>
            <a:ext cx="1088097" cy="135268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D3022E-381C-4CB8-AE95-D26A0AE1E185}"/>
              </a:ext>
            </a:extLst>
          </p:cNvPr>
          <p:cNvCxnSpPr>
            <a:cxnSpLocks/>
          </p:cNvCxnSpPr>
          <p:nvPr/>
        </p:nvCxnSpPr>
        <p:spPr>
          <a:xfrm flipV="1">
            <a:off x="5162235" y="4425324"/>
            <a:ext cx="2682716" cy="128259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B24AB21-9A0A-471F-BE72-BF4B68C8D2AE}"/>
              </a:ext>
            </a:extLst>
          </p:cNvPr>
          <p:cNvSpPr/>
          <p:nvPr/>
        </p:nvSpPr>
        <p:spPr>
          <a:xfrm>
            <a:off x="5018028" y="55668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09D9603D-C51B-439A-89E9-F947525BB1DD}"/>
              </a:ext>
            </a:extLst>
          </p:cNvPr>
          <p:cNvSpPr/>
          <p:nvPr/>
        </p:nvSpPr>
        <p:spPr>
          <a:xfrm>
            <a:off x="6575143" y="5496594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6360B1EA-447A-4A2B-851B-99587FC7A911}"/>
              </a:ext>
            </a:extLst>
          </p:cNvPr>
          <p:cNvSpPr/>
          <p:nvPr/>
        </p:nvSpPr>
        <p:spPr>
          <a:xfrm>
            <a:off x="6575143" y="5493053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757AC3-9EED-417E-BD9C-34CAE596BC64}"/>
              </a:ext>
            </a:extLst>
          </p:cNvPr>
          <p:cNvCxnSpPr>
            <a:cxnSpLocks/>
          </p:cNvCxnSpPr>
          <p:nvPr/>
        </p:nvCxnSpPr>
        <p:spPr>
          <a:xfrm flipV="1">
            <a:off x="6743700" y="4447390"/>
            <a:ext cx="1106667" cy="1195154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85EA867-0DB6-4A75-805C-B86AC9C0544B}"/>
              </a:ext>
            </a:extLst>
          </p:cNvPr>
          <p:cNvCxnSpPr>
            <a:cxnSpLocks/>
          </p:cNvCxnSpPr>
          <p:nvPr/>
        </p:nvCxnSpPr>
        <p:spPr>
          <a:xfrm flipH="1" flipV="1">
            <a:off x="4098479" y="4366534"/>
            <a:ext cx="2627115" cy="127601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FE0DA3-FEE6-4FF2-8746-0DDA9A785E84}"/>
              </a:ext>
            </a:extLst>
          </p:cNvPr>
          <p:cNvSpPr txBox="1"/>
          <p:nvPr/>
        </p:nvSpPr>
        <p:spPr>
          <a:xfrm>
            <a:off x="4522176" y="581678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Test example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BA5917-537B-4717-9480-39CB3C4A14E8}"/>
              </a:ext>
            </a:extLst>
          </p:cNvPr>
          <p:cNvSpPr txBox="1"/>
          <p:nvPr/>
        </p:nvSpPr>
        <p:spPr>
          <a:xfrm>
            <a:off x="6102368" y="5766713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Test example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92C21C7-4153-4A4C-BB1E-8152C4D8D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07" y="5722946"/>
            <a:ext cx="1010687" cy="965223"/>
          </a:xfrm>
          <a:prstGeom prst="rect">
            <a:avLst/>
          </a:prstGeom>
        </p:spPr>
      </p:pic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7B5D74AD-488E-4A83-B19D-DF0B0EDC98AB}"/>
              </a:ext>
            </a:extLst>
          </p:cNvPr>
          <p:cNvSpPr/>
          <p:nvPr/>
        </p:nvSpPr>
        <p:spPr>
          <a:xfrm>
            <a:off x="1130602" y="5369641"/>
            <a:ext cx="3105824" cy="1123823"/>
          </a:xfrm>
          <a:prstGeom prst="wedgeRectCallout">
            <a:avLst>
              <a:gd name="adj1" fmla="val -62464"/>
              <a:gd name="adj2" fmla="val 1292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LwP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straightforwardly generalizes to more than 2 classes as well (multi-class classification) – K prototypes for K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/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D9FEEE-C473-41FA-8191-A7221CCB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1" y="3449801"/>
                <a:ext cx="2077620" cy="7850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/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pt-BR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8132704-EC52-434D-B72E-46CDDE27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57" y="3372028"/>
                <a:ext cx="2077620" cy="785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70">
            <a:extLst>
              <a:ext uri="{FF2B5EF4-FFF2-40B4-BE49-F238E27FC236}">
                <a16:creationId xmlns:a16="http://schemas.microsoft.com/office/drawing/2014/main" id="{124366FF-7C1E-4BD0-B8BC-4C33EE78D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538" y="5241059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/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For </a:t>
                </a:r>
                <a:r>
                  <a:rPr kumimoji="0" lang="en-IN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LwP</a:t>
                </a:r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, the prototype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</m:sub>
                    </m:sSub>
                    <m:r>
                      <a:rPr kumimoji="0" lang="en-I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IN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kumimoji="0" lang="en-I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I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here) define the “model”</a:t>
                </a:r>
              </a:p>
            </p:txBody>
          </p:sp>
        </mc:Choice>
        <mc:Fallback xmlns="">
          <p:sp>
            <p:nvSpPr>
              <p:cNvPr id="72" name="Speech Bubble: Rectangle 71">
                <a:extLst>
                  <a:ext uri="{FF2B5EF4-FFF2-40B4-BE49-F238E27FC236}">
                    <a16:creationId xmlns:a16="http://schemas.microsoft.com/office/drawing/2014/main" id="{99C26967-831E-4946-9901-F6B1B37F8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10" y="5330206"/>
                <a:ext cx="2426949" cy="738929"/>
              </a:xfrm>
              <a:prstGeom prst="wedgeRectCallout">
                <a:avLst>
                  <a:gd name="adj1" fmla="val 65253"/>
                  <a:gd name="adj2" fmla="val -3958"/>
                </a:avLst>
              </a:prstGeom>
              <a:blipFill>
                <a:blip r:embed="rId9"/>
                <a:stretch>
                  <a:fillRect l="-1071" t="-7200" b="-136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38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169"/>
    </mc:Choice>
    <mc:Fallback xmlns="">
      <p:transition spd="slow" advTm="2001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0" grpId="0" animBg="1"/>
      <p:bldP spid="3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" grpId="0"/>
      <p:bldP spid="51" grpId="0"/>
      <p:bldP spid="52" grpId="0" animBg="1"/>
      <p:bldP spid="53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61" grpId="0"/>
      <p:bldP spid="65" grpId="0"/>
      <p:bldP spid="67" grpId="0" animBg="1"/>
      <p:bldP spid="63" grpId="0"/>
      <p:bldP spid="70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does the prediction rule for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look like mathematically?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we are using Euclidean distances here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2C168A34-FDE5-49A5-9CF6-312EB7BD3C5D}"/>
              </a:ext>
            </a:extLst>
          </p:cNvPr>
          <p:cNvSpPr/>
          <p:nvPr/>
        </p:nvSpPr>
        <p:spPr>
          <a:xfrm>
            <a:off x="6200675" y="26640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0C284521-EF2B-4D2B-A3F4-93FEE106C275}"/>
              </a:ext>
            </a:extLst>
          </p:cNvPr>
          <p:cNvSpPr/>
          <p:nvPr/>
        </p:nvSpPr>
        <p:spPr>
          <a:xfrm>
            <a:off x="6875841" y="25939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7A12B44A-2AA5-4EDC-ABC2-62CCC86D76C2}"/>
              </a:ext>
            </a:extLst>
          </p:cNvPr>
          <p:cNvSpPr/>
          <p:nvPr/>
        </p:nvSpPr>
        <p:spPr>
          <a:xfrm>
            <a:off x="5544904" y="35688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9EF2BA7E-2F81-44E9-AFF1-84AC0BF080B3}"/>
              </a:ext>
            </a:extLst>
          </p:cNvPr>
          <p:cNvSpPr/>
          <p:nvPr/>
        </p:nvSpPr>
        <p:spPr>
          <a:xfrm>
            <a:off x="7226430" y="39117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E7DB8CDE-3386-43D1-B81E-78586B28176D}"/>
              </a:ext>
            </a:extLst>
          </p:cNvPr>
          <p:cNvSpPr/>
          <p:nvPr/>
        </p:nvSpPr>
        <p:spPr>
          <a:xfrm>
            <a:off x="7616955" y="281641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E9647A91-6136-4601-8C6D-49A2BDAB9FC3}"/>
              </a:ext>
            </a:extLst>
          </p:cNvPr>
          <p:cNvSpPr/>
          <p:nvPr/>
        </p:nvSpPr>
        <p:spPr>
          <a:xfrm>
            <a:off x="5854830" y="41465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25E9025E-2FF9-4A89-ADDD-1220A836AB1F}"/>
              </a:ext>
            </a:extLst>
          </p:cNvPr>
          <p:cNvSpPr/>
          <p:nvPr/>
        </p:nvSpPr>
        <p:spPr>
          <a:xfrm>
            <a:off x="7483605" y="334669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96B20791-E427-411B-B157-4370389C6393}"/>
              </a:ext>
            </a:extLst>
          </p:cNvPr>
          <p:cNvSpPr/>
          <p:nvPr/>
        </p:nvSpPr>
        <p:spPr>
          <a:xfrm>
            <a:off x="7140705" y="312420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F16067EE-665A-4F9E-9102-8D1E6E379D93}"/>
              </a:ext>
            </a:extLst>
          </p:cNvPr>
          <p:cNvSpPr/>
          <p:nvPr/>
        </p:nvSpPr>
        <p:spPr>
          <a:xfrm>
            <a:off x="5692905" y="307970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EDA1B2A8-C770-45D4-B323-5C6EFBEEBA00}"/>
              </a:ext>
            </a:extLst>
          </p:cNvPr>
          <p:cNvSpPr/>
          <p:nvPr/>
        </p:nvSpPr>
        <p:spPr>
          <a:xfrm>
            <a:off x="6551991" y="427032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BDD49921-43F7-416C-8E82-3BF55FD8A6A2}"/>
              </a:ext>
            </a:extLst>
          </p:cNvPr>
          <p:cNvSpPr/>
          <p:nvPr/>
        </p:nvSpPr>
        <p:spPr>
          <a:xfrm>
            <a:off x="6064367" y="3210392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1A43A891-0337-4EF5-9A8E-45E834698EF1}"/>
              </a:ext>
            </a:extLst>
          </p:cNvPr>
          <p:cNvSpPr/>
          <p:nvPr/>
        </p:nvSpPr>
        <p:spPr>
          <a:xfrm>
            <a:off x="6838105" y="397832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1A2A3058-CC25-434F-B3C8-1698F7D9F29B}"/>
              </a:ext>
            </a:extLst>
          </p:cNvPr>
          <p:cNvSpPr/>
          <p:nvPr/>
        </p:nvSpPr>
        <p:spPr>
          <a:xfrm>
            <a:off x="9955690" y="2768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Star: 5 Points 79">
            <a:extLst>
              <a:ext uri="{FF2B5EF4-FFF2-40B4-BE49-F238E27FC236}">
                <a16:creationId xmlns:a16="http://schemas.microsoft.com/office/drawing/2014/main" id="{4F5D4E7F-9288-438A-80F1-593304D24690}"/>
              </a:ext>
            </a:extLst>
          </p:cNvPr>
          <p:cNvSpPr/>
          <p:nvPr/>
        </p:nvSpPr>
        <p:spPr>
          <a:xfrm>
            <a:off x="10484730" y="29207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47F9DA02-AA46-486E-8284-6DB725841125}"/>
              </a:ext>
            </a:extLst>
          </p:cNvPr>
          <p:cNvSpPr/>
          <p:nvPr/>
        </p:nvSpPr>
        <p:spPr>
          <a:xfrm>
            <a:off x="9338784" y="3149360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Star: 5 Points 81">
            <a:extLst>
              <a:ext uri="{FF2B5EF4-FFF2-40B4-BE49-F238E27FC236}">
                <a16:creationId xmlns:a16="http://schemas.microsoft.com/office/drawing/2014/main" id="{90327C48-82CD-4DFE-B748-9B902F20D7B2}"/>
              </a:ext>
            </a:extLst>
          </p:cNvPr>
          <p:cNvSpPr/>
          <p:nvPr/>
        </p:nvSpPr>
        <p:spPr>
          <a:xfrm>
            <a:off x="11078877" y="400704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F5A7F363-026F-4488-B890-1B0EE7B7257C}"/>
              </a:ext>
            </a:extLst>
          </p:cNvPr>
          <p:cNvSpPr/>
          <p:nvPr/>
        </p:nvSpPr>
        <p:spPr>
          <a:xfrm>
            <a:off x="11076695" y="294620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Star: 5 Points 83">
            <a:extLst>
              <a:ext uri="{FF2B5EF4-FFF2-40B4-BE49-F238E27FC236}">
                <a16:creationId xmlns:a16="http://schemas.microsoft.com/office/drawing/2014/main" id="{DD976337-19E0-4C94-AF20-5C89E1590CB8}"/>
              </a:ext>
            </a:extLst>
          </p:cNvPr>
          <p:cNvSpPr/>
          <p:nvPr/>
        </p:nvSpPr>
        <p:spPr>
          <a:xfrm>
            <a:off x="9763718" y="383232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06EFEF3-9C6A-496C-A202-B512ADAD93BE}"/>
              </a:ext>
            </a:extLst>
          </p:cNvPr>
          <p:cNvSpPr/>
          <p:nvPr/>
        </p:nvSpPr>
        <p:spPr>
          <a:xfrm>
            <a:off x="11371951" y="34811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Star: 5 Points 85">
            <a:extLst>
              <a:ext uri="{FF2B5EF4-FFF2-40B4-BE49-F238E27FC236}">
                <a16:creationId xmlns:a16="http://schemas.microsoft.com/office/drawing/2014/main" id="{3E815095-3178-4095-86FC-AFFBDEFB9380}"/>
              </a:ext>
            </a:extLst>
          </p:cNvPr>
          <p:cNvSpPr/>
          <p:nvPr/>
        </p:nvSpPr>
        <p:spPr>
          <a:xfrm>
            <a:off x="10749555" y="356889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D8908C7B-C532-46B9-9283-DEDEC49F9AD8}"/>
              </a:ext>
            </a:extLst>
          </p:cNvPr>
          <p:cNvSpPr/>
          <p:nvPr/>
        </p:nvSpPr>
        <p:spPr>
          <a:xfrm>
            <a:off x="9771770" y="31624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Star: 5 Points 87">
            <a:extLst>
              <a:ext uri="{FF2B5EF4-FFF2-40B4-BE49-F238E27FC236}">
                <a16:creationId xmlns:a16="http://schemas.microsoft.com/office/drawing/2014/main" id="{E583079C-2F44-446A-B19B-BA99F9165BF5}"/>
              </a:ext>
            </a:extLst>
          </p:cNvPr>
          <p:cNvSpPr/>
          <p:nvPr/>
        </p:nvSpPr>
        <p:spPr>
          <a:xfrm>
            <a:off x="9859331" y="439453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Star: 5 Points 88">
            <a:extLst>
              <a:ext uri="{FF2B5EF4-FFF2-40B4-BE49-F238E27FC236}">
                <a16:creationId xmlns:a16="http://schemas.microsoft.com/office/drawing/2014/main" id="{6C952031-4821-49E1-8549-8D7C38CEB8FF}"/>
              </a:ext>
            </a:extLst>
          </p:cNvPr>
          <p:cNvSpPr/>
          <p:nvPr/>
        </p:nvSpPr>
        <p:spPr>
          <a:xfrm>
            <a:off x="9315679" y="3841702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Star: 5 Points 89">
            <a:extLst>
              <a:ext uri="{FF2B5EF4-FFF2-40B4-BE49-F238E27FC236}">
                <a16:creationId xmlns:a16="http://schemas.microsoft.com/office/drawing/2014/main" id="{B0D758B9-AD31-4C54-8B44-6A496B9EECE8}"/>
              </a:ext>
            </a:extLst>
          </p:cNvPr>
          <p:cNvSpPr/>
          <p:nvPr/>
        </p:nvSpPr>
        <p:spPr>
          <a:xfrm>
            <a:off x="10533770" y="4257675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Star: 5 Points 90">
            <a:extLst>
              <a:ext uri="{FF2B5EF4-FFF2-40B4-BE49-F238E27FC236}">
                <a16:creationId xmlns:a16="http://schemas.microsoft.com/office/drawing/2014/main" id="{36016635-3FE6-43AF-BB5C-4B7D4795F8B3}"/>
              </a:ext>
            </a:extLst>
          </p:cNvPr>
          <p:cNvSpPr/>
          <p:nvPr/>
        </p:nvSpPr>
        <p:spPr>
          <a:xfrm>
            <a:off x="10695695" y="2549429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/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8C0E394-4674-4B72-88A4-0DC697A6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81" y="2999431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/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060B867-4D24-4CEE-AA44-0DF32A395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236" y="3111640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32047657-8375-4862-9D4A-037133370714}"/>
              </a:ext>
            </a:extLst>
          </p:cNvPr>
          <p:cNvSpPr/>
          <p:nvPr/>
        </p:nvSpPr>
        <p:spPr>
          <a:xfrm>
            <a:off x="10315785" y="3606992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87682F8-0644-4BB9-B5A2-036198522734}"/>
              </a:ext>
            </a:extLst>
          </p:cNvPr>
          <p:cNvSpPr/>
          <p:nvPr/>
        </p:nvSpPr>
        <p:spPr>
          <a:xfrm>
            <a:off x="6575125" y="3481171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C541D032-C4BC-428E-BC58-5EAEC2ED80E4}"/>
              </a:ext>
            </a:extLst>
          </p:cNvPr>
          <p:cNvSpPr/>
          <p:nvPr/>
        </p:nvSpPr>
        <p:spPr>
          <a:xfrm>
            <a:off x="7544592" y="4555578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/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Test example </a:t>
                </a:r>
                <a14:m>
                  <m:oMath xmlns:m="http://schemas.openxmlformats.org/officeDocument/2006/math"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0BAC74-B081-460C-B94E-AC474BB07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70" y="4846715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/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</m:sub>
                                  </m:sSub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IN" sz="20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0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</m:sub>
                          </m:s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I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6080F-8C06-4A02-BB60-7F2E50B40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4" y="3085595"/>
                <a:ext cx="4402615" cy="408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/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IN" sz="20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IN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kumimoji="0" lang="en-I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I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20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𝝁</m:t>
                              </m:r>
                            </m:e>
                            <m:sub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I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C293D5C-DDDE-4F3A-9382-44A82FF7A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41" y="3643518"/>
                <a:ext cx="4402615" cy="408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/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Prediction Rule: </a:t>
                </a: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Predict label as +1 if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&gt;0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otherwise -1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D59649-A496-4B60-93A1-2B88C7F1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5" y="5342140"/>
                <a:ext cx="11154079" cy="582147"/>
              </a:xfrm>
              <a:prstGeom prst="rect">
                <a:avLst/>
              </a:prstGeom>
              <a:blipFill>
                <a:blip r:embed="rId8"/>
                <a:stretch>
                  <a:fillRect l="-875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9936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273"/>
    </mc:Choice>
    <mc:Fallback xmlns="">
      <p:transition spd="slow" advTm="1052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2" grpId="0" animBg="1"/>
      <p:bldP spid="64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104" grpId="0"/>
      <p:bldP spid="8" grpId="0"/>
      <p:bldP spid="10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The Prediction Rule, Mathematically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Let’s expand the prediction rule expression a bit more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LwP</a:t>
                </a:r>
                <a:r>
                  <a:rPr lang="en-GB" dirty="0">
                    <a:latin typeface="Abadi Extra Light" panose="020B0204020104020204" pitchFamily="34" charset="0"/>
                  </a:rPr>
                  <a:t> with Euclidean distance is equivalent to a linear model with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Weight vector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Bias term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>
                                        <a:latin typeface="Cambria Math" panose="02040503050406030204" pitchFamily="18" charset="0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Prediction rule therefore is: Predict +1 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&gt; 0</a:t>
                </a:r>
                <a:r>
                  <a:rPr lang="en-IN" dirty="0">
                    <a:latin typeface="Abadi Extra Light" panose="020B0204020104020204" pitchFamily="34" charset="0"/>
                  </a:rPr>
                  <a:t>, else predict -1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/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−2</m:t>
                    </m:r>
                    <m:d>
                      <m:dPr>
                        <m:begChr m:val="⟨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b>
                        </m:sSub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I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b>
                        </m:sSub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d>
                      <m:dPr>
                        <m:begChr m:val="⟨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</m:sub>
                        </m:sSub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I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𝝁</m:t>
                            </m:r>
                          </m:e>
                          <m:sub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</m:sub>
                        </m:sSub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−</m:t>
                    </m:r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𝝁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I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𝐰</m:t>
                        </m:r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IN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</m:d>
                    <m:r>
                      <a:rPr kumimoji="0" lang="en-I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79274E-33C8-4E00-B94C-3E9467FB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43075"/>
                <a:ext cx="8427243" cy="19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E99BFFB2-ED24-4984-BDD3-FBD94C08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5838" y="4698638"/>
            <a:ext cx="1010687" cy="965223"/>
          </a:xfrm>
          <a:prstGeom prst="rect">
            <a:avLst/>
          </a:prstGeom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46C839C-60E5-4123-BBE7-698B8EE8B97B}"/>
              </a:ext>
            </a:extLst>
          </p:cNvPr>
          <p:cNvSpPr/>
          <p:nvPr/>
        </p:nvSpPr>
        <p:spPr>
          <a:xfrm>
            <a:off x="8218310" y="4787785"/>
            <a:ext cx="2426949" cy="738929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Will look at linear models more formally and in more detail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314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009"/>
    </mc:Choice>
    <mc:Fallback xmlns="">
      <p:transition spd="slow" advTm="163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LwP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Some Failure Cases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FED9D3-AF84-488D-8A6A-726D5349CDAB}" type="slidenum">
              <a:rPr kumimoji="0" lang="en-IN" sz="2800" b="0" i="0" u="none" strike="noStrike" kern="1200" cap="none" spc="0" normalizeH="0" baseline="0" noProof="0" smtClean="0">
                <a:ln>
                  <a:noFill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63529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Here is a case where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may not work well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In general, if classes are not equisized and spherical,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with Euclidean distance will usually not work well (but improvements possible; will discuss later)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9F2C15FE-ADED-4459-99BE-E6383BEDD8A3}"/>
              </a:ext>
            </a:extLst>
          </p:cNvPr>
          <p:cNvSpPr/>
          <p:nvPr/>
        </p:nvSpPr>
        <p:spPr>
          <a:xfrm>
            <a:off x="3246732" y="211943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92ABA5ED-E367-4DAC-83CE-BFA66BFCF763}"/>
              </a:ext>
            </a:extLst>
          </p:cNvPr>
          <p:cNvSpPr/>
          <p:nvPr/>
        </p:nvSpPr>
        <p:spPr>
          <a:xfrm>
            <a:off x="3864906" y="2572870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72F732FC-1BB3-417E-AC41-C15CE62BD737}"/>
              </a:ext>
            </a:extLst>
          </p:cNvPr>
          <p:cNvSpPr/>
          <p:nvPr/>
        </p:nvSpPr>
        <p:spPr>
          <a:xfrm>
            <a:off x="2468329" y="1730567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B5DDA83-7369-4736-B6D6-A5FE751BD8C2}"/>
              </a:ext>
            </a:extLst>
          </p:cNvPr>
          <p:cNvSpPr/>
          <p:nvPr/>
        </p:nvSpPr>
        <p:spPr>
          <a:xfrm>
            <a:off x="5417026" y="42390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80134D01-EB05-4278-86E8-F05789F37D1D}"/>
              </a:ext>
            </a:extLst>
          </p:cNvPr>
          <p:cNvSpPr/>
          <p:nvPr/>
        </p:nvSpPr>
        <p:spPr>
          <a:xfrm>
            <a:off x="3606848" y="339359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72B6BE53-6F7E-45BF-9495-CD3006DCF822}"/>
              </a:ext>
            </a:extLst>
          </p:cNvPr>
          <p:cNvSpPr/>
          <p:nvPr/>
        </p:nvSpPr>
        <p:spPr>
          <a:xfrm>
            <a:off x="4913733" y="4391405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06EBBF1-1392-47E8-8304-95AF630587C5}"/>
              </a:ext>
            </a:extLst>
          </p:cNvPr>
          <p:cNvSpPr/>
          <p:nvPr/>
        </p:nvSpPr>
        <p:spPr>
          <a:xfrm>
            <a:off x="4589883" y="3045396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238CE2E1-E935-461A-A301-1BBC2C3136AF}"/>
              </a:ext>
            </a:extLst>
          </p:cNvPr>
          <p:cNvSpPr/>
          <p:nvPr/>
        </p:nvSpPr>
        <p:spPr>
          <a:xfrm>
            <a:off x="5099288" y="3596059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A530AE3A-6860-4807-91C0-A9A0F7E669D8}"/>
              </a:ext>
            </a:extLst>
          </p:cNvPr>
          <p:cNvSpPr/>
          <p:nvPr/>
        </p:nvSpPr>
        <p:spPr>
          <a:xfrm>
            <a:off x="2822659" y="243977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0FA762FD-7B6F-439C-8B18-FC2557C25034}"/>
              </a:ext>
            </a:extLst>
          </p:cNvPr>
          <p:cNvSpPr/>
          <p:nvPr/>
        </p:nvSpPr>
        <p:spPr>
          <a:xfrm>
            <a:off x="4242593" y="39031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A5038E9-3085-496A-9834-83E9A2091EBE}"/>
              </a:ext>
            </a:extLst>
          </p:cNvPr>
          <p:cNvSpPr/>
          <p:nvPr/>
        </p:nvSpPr>
        <p:spPr>
          <a:xfrm>
            <a:off x="3245701" y="2943554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004F295-B85E-4183-8C93-5A01518693F8}"/>
              </a:ext>
            </a:extLst>
          </p:cNvPr>
          <p:cNvSpPr/>
          <p:nvPr/>
        </p:nvSpPr>
        <p:spPr>
          <a:xfrm>
            <a:off x="4777364" y="3812473"/>
            <a:ext cx="323850" cy="304800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78C0A920-A56C-453B-BC1D-D69EFC84AA51}"/>
              </a:ext>
            </a:extLst>
          </p:cNvPr>
          <p:cNvSpPr/>
          <p:nvPr/>
        </p:nvSpPr>
        <p:spPr>
          <a:xfrm>
            <a:off x="6627073" y="28162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FE4BD1E6-75CD-43B9-B756-699107A87DCA}"/>
              </a:ext>
            </a:extLst>
          </p:cNvPr>
          <p:cNvSpPr/>
          <p:nvPr/>
        </p:nvSpPr>
        <p:spPr>
          <a:xfrm>
            <a:off x="5966744" y="326513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B0AE66F6-DE3D-4A8F-842B-9D2D029F84DD}"/>
              </a:ext>
            </a:extLst>
          </p:cNvPr>
          <p:cNvSpPr/>
          <p:nvPr/>
        </p:nvSpPr>
        <p:spPr>
          <a:xfrm>
            <a:off x="7219744" y="365671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8C6661E-AA90-441A-823D-317DDE6AB306}"/>
              </a:ext>
            </a:extLst>
          </p:cNvPr>
          <p:cNvSpPr/>
          <p:nvPr/>
        </p:nvSpPr>
        <p:spPr>
          <a:xfrm>
            <a:off x="7107819" y="2884644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5D805239-1AC9-4D09-81AD-ADEA98368745}"/>
              </a:ext>
            </a:extLst>
          </p:cNvPr>
          <p:cNvSpPr/>
          <p:nvPr/>
        </p:nvSpPr>
        <p:spPr>
          <a:xfrm>
            <a:off x="6219656" y="3665948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127CD0AF-9447-4045-969A-4E0FDD715CB7}"/>
              </a:ext>
            </a:extLst>
          </p:cNvPr>
          <p:cNvSpPr/>
          <p:nvPr/>
        </p:nvSpPr>
        <p:spPr>
          <a:xfrm>
            <a:off x="6998654" y="390583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18C7F78-BA18-4744-B3C7-7824D191EF8C}"/>
              </a:ext>
            </a:extLst>
          </p:cNvPr>
          <p:cNvSpPr/>
          <p:nvPr/>
        </p:nvSpPr>
        <p:spPr>
          <a:xfrm>
            <a:off x="7161865" y="317889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B20224EC-FEF8-4AA0-AD4E-8194FD60B20C}"/>
              </a:ext>
            </a:extLst>
          </p:cNvPr>
          <p:cNvSpPr/>
          <p:nvPr/>
        </p:nvSpPr>
        <p:spPr>
          <a:xfrm>
            <a:off x="6227708" y="2996071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C4DF4DC-82A7-4E7F-8070-87170B17F025}"/>
              </a:ext>
            </a:extLst>
          </p:cNvPr>
          <p:cNvSpPr/>
          <p:nvPr/>
        </p:nvSpPr>
        <p:spPr>
          <a:xfrm>
            <a:off x="6543506" y="4030896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/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8194DC-EF77-4A2B-A441-2A5749D1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09" y="2715415"/>
                <a:ext cx="5524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/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CE2576-BDF3-4460-9026-EC23E2B8F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482" y="3038497"/>
                <a:ext cx="552459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40067887-8619-4439-9E80-5A25D3083F91}"/>
              </a:ext>
            </a:extLst>
          </p:cNvPr>
          <p:cNvSpPr/>
          <p:nvPr/>
        </p:nvSpPr>
        <p:spPr>
          <a:xfrm>
            <a:off x="6639639" y="3537039"/>
            <a:ext cx="323850" cy="304800"/>
          </a:xfrm>
          <a:prstGeom prst="star5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A56ACDFE-67AD-484A-AEC4-D8CB67C612BB}"/>
              </a:ext>
            </a:extLst>
          </p:cNvPr>
          <p:cNvSpPr/>
          <p:nvPr/>
        </p:nvSpPr>
        <p:spPr>
          <a:xfrm>
            <a:off x="4063799" y="3173242"/>
            <a:ext cx="323850" cy="304800"/>
          </a:xfrm>
          <a:prstGeom prst="star5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CD2A2D0A-44B2-45C2-A203-D8546F6924FA}"/>
              </a:ext>
            </a:extLst>
          </p:cNvPr>
          <p:cNvSpPr/>
          <p:nvPr/>
        </p:nvSpPr>
        <p:spPr>
          <a:xfrm>
            <a:off x="5717660" y="4506165"/>
            <a:ext cx="323850" cy="304800"/>
          </a:xfrm>
          <a:prstGeom prst="star5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/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badi Extra Light" panose="020B0204020104020204" pitchFamily="34" charset="0"/>
                    <a:ea typeface="+mn-ea"/>
                    <a:cs typeface="+mn-cs"/>
                  </a:rPr>
                  <a:t>Test example </a:t>
                </a:r>
                <a14:m>
                  <m:oMath xmlns:m="http://schemas.openxmlformats.org/officeDocument/2006/math">
                    <m:r>
                      <a:rPr kumimoji="0" lang="en-IN" sz="1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badi Extra Light" panose="020B0204020104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0EB6023-8E18-47E4-9884-4EA49F2E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59" y="4807347"/>
                <a:ext cx="1562094" cy="369332"/>
              </a:xfrm>
              <a:prstGeom prst="rect">
                <a:avLst/>
              </a:prstGeom>
              <a:blipFill>
                <a:blip r:embed="rId5"/>
                <a:stretch>
                  <a:fillRect l="-312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4C094-3093-4474-9C0D-059BE8F875A5}"/>
              </a:ext>
            </a:extLst>
          </p:cNvPr>
          <p:cNvCxnSpPr>
            <a:cxnSpLocks/>
          </p:cNvCxnSpPr>
          <p:nvPr/>
        </p:nvCxnSpPr>
        <p:spPr>
          <a:xfrm flipH="1" flipV="1">
            <a:off x="4242593" y="3350196"/>
            <a:ext cx="1634332" cy="1346009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C144B4-9FD2-4B05-8872-6441113E3129}"/>
              </a:ext>
            </a:extLst>
          </p:cNvPr>
          <p:cNvCxnSpPr>
            <a:cxnSpLocks/>
          </p:cNvCxnSpPr>
          <p:nvPr/>
        </p:nvCxnSpPr>
        <p:spPr>
          <a:xfrm flipV="1">
            <a:off x="5870854" y="3707894"/>
            <a:ext cx="898010" cy="100835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tar: 5 Points 47">
            <a:extLst>
              <a:ext uri="{FF2B5EF4-FFF2-40B4-BE49-F238E27FC236}">
                <a16:creationId xmlns:a16="http://schemas.microsoft.com/office/drawing/2014/main" id="{FAEB4118-3017-4CA3-AB14-8E554CD21BF5}"/>
              </a:ext>
            </a:extLst>
          </p:cNvPr>
          <p:cNvSpPr/>
          <p:nvPr/>
        </p:nvSpPr>
        <p:spPr>
          <a:xfrm>
            <a:off x="5715000" y="4502547"/>
            <a:ext cx="323850" cy="304800"/>
          </a:xfrm>
          <a:prstGeom prst="star5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BC4B2D-65E7-4303-8793-6035D0A62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6607" y="2179476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1D42E504-7CAA-4890-9BFF-B7C062C6C911}"/>
              </a:ext>
            </a:extLst>
          </p:cNvPr>
          <p:cNvSpPr/>
          <p:nvPr/>
        </p:nvSpPr>
        <p:spPr>
          <a:xfrm>
            <a:off x="8067585" y="2138507"/>
            <a:ext cx="2781229" cy="965223"/>
          </a:xfrm>
          <a:prstGeom prst="wedgeRectCallout">
            <a:avLst>
              <a:gd name="adj1" fmla="val 65253"/>
              <a:gd name="adj2" fmla="val -395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Can use feature scaling or use 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Mahalanobis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 distance to handle such cases (will discuss this in the next lecture)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1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394"/>
    </mc:Choice>
    <mc:Fallback xmlns="">
      <p:transition spd="slow" advTm="178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  <p:bldP spid="38" grpId="1" animBg="1"/>
      <p:bldP spid="39" grpId="0"/>
      <p:bldP spid="48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0.5|6.5|10.2|26.1|38.3|18.7|22|51|6.6|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.1|1.8|2.6|0.8|1.2|0.7|0.8|1|7.2|3.1|11.5|20.1|28.2|38.2|7.1|0.3|41.9|57.7|54.6|12.2|19.5|60.4|6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7|6.5|10.8|3.3|5.3|6.6|1.4|48.2|4.7|17.1|26|7.9|14.3|27.6|29.9|1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3.7|20.5|5.1|16.2|43.1|49.5|13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9.5|30.3|9.9|18.1|13.9|22.1|20.2|3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1|10|9.7|14.3|9.6|24.4|29.9|13.8|33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1|16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5|11.7|15.5|12.9|3|7.4|7|3.3|26.3|65.5|0.8|23.5|3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36.5|12.7|9.8|11.8|5|0.8|3.8|26.5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1.2|12.8|9.3|9.2|38.7|16.9|32|73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3|9.5|27.1|49.6|51.3|60.6|7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.6|5.2|5.9|36.9|30.3|7.5|23.9|15.6|27.9|31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7.9|8.6|19.8|55.1|59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5.6|14.4|9.6|18.5|120.8|8.9|15.5|37.2|3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4.9|12.5|4.2|18|6.6|9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.2|14.4|0.3|0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2|16.5|19|15.9|16.3|13.6|43.1|30.1|20.2|57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3.9|8.5|34.8|21.4|54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26.4|20.9|19.3|21.6|45.2|52.5|53|47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1.9|19.9|20.7|8.1|29.8|20.9|19|11.7|13|2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9|9.1|33.2|7.8|33.7|10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2|9.5|31|37.8|53.5|25.6|61.4|20.9|1.7|31.1|74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2|9.7|54.2|14.6|36.2|23.5|14.4|6.9|10.7|4.1|26.8|45.9|1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|15.7|19.6|21.3|41.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6.3|68.7|9.1|53.6|10.4|30.4|18.1|14.2|12.5|32.1|34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5|19.7|6.8|28.7|14.8|22.3|5.6|6|3.1|40.3|1|2.7|9.6|0.9|22.4|2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.6|6.2|16.1|15|26|21.5|14.1|24.5|1.1|12.4|12.6|3.2|1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1.1|16.8|7.2|9|18.5|10.2|4.4|3.6|9|2.8|1.6|9.3|17.5|0.1|3.7|5.6|8.5|3.7|1.2|5.7|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.4|8.4|11.7|19.3|1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1.2|15.5|5.6|25.8|37.3|14.8|6.2|5.5|1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1.6|24|9|1.1|13.6|0.6|40.1|6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59|1.5|12.4|14.8|44.4|10|92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33586</TotalTime>
  <Words>5302</Words>
  <Application>Microsoft Office PowerPoint</Application>
  <PresentationFormat>Widescreen</PresentationFormat>
  <Paragraphs>891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Abadi Extra Light</vt:lpstr>
      <vt:lpstr>Arial</vt:lpstr>
      <vt:lpstr>Calibri</vt:lpstr>
      <vt:lpstr>Calibri Light</vt:lpstr>
      <vt:lpstr>Cambria Math</vt:lpstr>
      <vt:lpstr>Century Gothic</vt:lpstr>
      <vt:lpstr>MinionPro-Regular</vt:lpstr>
      <vt:lpstr>Wingdings</vt:lpstr>
      <vt:lpstr>Wingdings 2</vt:lpstr>
      <vt:lpstr>Quotable</vt:lpstr>
      <vt:lpstr>Office Theme</vt:lpstr>
      <vt:lpstr>Lecture 7: Classification</vt:lpstr>
      <vt:lpstr>Multiple Supervised Learning Formulations …</vt:lpstr>
      <vt:lpstr>Learning by Examples</vt:lpstr>
      <vt:lpstr>Capturing Variations by using more Training Data</vt:lpstr>
      <vt:lpstr>Learning with Prototypes (LwP)</vt:lpstr>
      <vt:lpstr>Learning with Prototypes (LwP): An Illustration</vt:lpstr>
      <vt:lpstr>LwP: The Prediction Rule, Mathematically</vt:lpstr>
      <vt:lpstr>LwP: The Prediction Rule, Mathematically</vt:lpstr>
      <vt:lpstr>LwP: Some Failure Cases</vt:lpstr>
      <vt:lpstr>LwP: Some Key Aspects</vt:lpstr>
      <vt:lpstr>Confusion Matrix</vt:lpstr>
      <vt:lpstr>Precision/Recall Tradeoff</vt:lpstr>
      <vt:lpstr>Precision vs Recall Curve</vt:lpstr>
      <vt:lpstr>ROC Curve</vt:lpstr>
      <vt:lpstr>Which classifier is better?</vt:lpstr>
      <vt:lpstr>Multiclass Classification (MNIST digits)</vt:lpstr>
      <vt:lpstr>Learning with Prototypes (LwP)</vt:lpstr>
      <vt:lpstr>Improving LwP when classes are complex-shaped</vt:lpstr>
      <vt:lpstr>Improving LwP when classes are complex-shaped</vt:lpstr>
      <vt:lpstr>LwP as a subroutine in other ML models</vt:lpstr>
      <vt:lpstr>Supervised Learning using        Nearest Neighbors</vt:lpstr>
      <vt:lpstr>Nearest Neighbors</vt:lpstr>
      <vt:lpstr>Nearest Neighbors for Classification</vt:lpstr>
      <vt:lpstr>Nearest Neighbor (or “One” Nearest Neighbor)</vt:lpstr>
      <vt:lpstr>K Nearest Neighbors (KNN)</vt:lpstr>
      <vt:lpstr>ϵ-Ball Nearest Neighbors (ϵ-NN)</vt:lpstr>
      <vt:lpstr>Distance-weighted KNN and ϵ-NN</vt:lpstr>
      <vt:lpstr>KNN/ϵ-NN for Other Supervised Learning Problems</vt:lpstr>
      <vt:lpstr>KNN Prediction Rule: The Mathematical Form</vt:lpstr>
      <vt:lpstr>Nearest Neighbors: Some Comments</vt:lpstr>
      <vt:lpstr>Decision Trees</vt:lpstr>
      <vt:lpstr>Decision Trees for Supervised Learning</vt:lpstr>
      <vt:lpstr>Decision Trees for Classification</vt:lpstr>
      <vt:lpstr>Decision Trees for Classification: Another Example</vt:lpstr>
      <vt:lpstr>Decision Trees for Regression</vt:lpstr>
      <vt:lpstr>Decision Trees: Some Considerations</vt:lpstr>
      <vt:lpstr>How to Split at Internal Nodes?</vt:lpstr>
      <vt:lpstr>Techniques to Split at Internal Nodes?</vt:lpstr>
      <vt:lpstr>Decision Tree Construction: An Example</vt:lpstr>
      <vt:lpstr>Constructing Decision Trees</vt:lpstr>
      <vt:lpstr>Decision Tree Construction: An Example</vt:lpstr>
      <vt:lpstr>Entropy and Information Gain</vt:lpstr>
      <vt:lpstr>Entropy and Information Gain</vt:lpstr>
      <vt:lpstr>Growing the tree</vt:lpstr>
      <vt:lpstr>When to stop growing the tree?</vt:lpstr>
      <vt:lpstr>Avoiding Overfitting in DTs</vt:lpstr>
      <vt:lpstr>Decision Trees: Some Comments</vt:lpstr>
      <vt:lpstr>An Illustration: DT with Real-Valued Features</vt:lpstr>
      <vt:lpstr>Decision Trees: A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GUPTA, GAGAN R</dc:creator>
  <cp:keywords>Medtronic Controlled</cp:keywords>
  <cp:lastModifiedBy>Gagan Gupta</cp:lastModifiedBy>
  <cp:revision>623</cp:revision>
  <cp:lastPrinted>2018-05-24T14:43:44Z</cp:lastPrinted>
  <dcterms:created xsi:type="dcterms:W3CDTF">2017-12-01T00:19:15Z</dcterms:created>
  <dcterms:modified xsi:type="dcterms:W3CDTF">2022-08-17T10:16:00Z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83bc0edf-4bed-4342-b625-a341467d6611</vt:lpwstr>
  </property>
  <property fmtid="{D5CDD505-2E9C-101B-9397-08002B2CF9AE}" pid="3" name="Classification">
    <vt:lpwstr>MedtronicControlled</vt:lpwstr>
  </property>
</Properties>
</file>