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6" r:id="rId18"/>
    <p:sldId id="273" r:id="rId19"/>
    <p:sldId id="274" r:id="rId20"/>
    <p:sldId id="275" r:id="rId21"/>
  </p:sldIdLst>
  <p:sldSz cx="18288000" cy="10287000"/>
  <p:notesSz cx="6858000" cy="9144000"/>
  <p:embeddedFontLst>
    <p:embeddedFont>
      <p:font typeface="Cormorant Garamond Bold Italics" panose="020B0604020202020204" charset="0"/>
      <p:regular r:id="rId22"/>
    </p:embeddedFont>
    <p:embeddedFont>
      <p:font typeface="Quicksand" panose="020B0604020202020204" charset="0"/>
      <p:regular r:id="rId23"/>
    </p:embeddedFont>
    <p:embeddedFont>
      <p:font typeface="Quicksand Bold" panose="020B0604020202020204" charset="0"/>
      <p:regular r:id="rId2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0" d="100"/>
          <a:sy n="50" d="100"/>
        </p:scale>
        <p:origin x="946" y="3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43764" y="2478342"/>
            <a:ext cx="16229942" cy="3185722"/>
          </a:xfrm>
          <a:prstGeom prst="rect">
            <a:avLst/>
          </a:prstGeom>
        </p:spPr>
        <p:txBody>
          <a:bodyPr lIns="0" tIns="0" rIns="0" bIns="0" rtlCol="0" anchor="t">
            <a:spAutoFit/>
          </a:bodyPr>
          <a:lstStyle/>
          <a:p>
            <a:pPr marL="0" lvl="0" indent="0" algn="ctr">
              <a:lnSpc>
                <a:spcPts val="26009"/>
              </a:lnSpc>
              <a:spcBef>
                <a:spcPct val="0"/>
              </a:spcBef>
            </a:pPr>
            <a:r>
              <a:rPr lang="en-US" sz="18577" b="1" i="1" dirty="0">
                <a:solidFill>
                  <a:srgbClr val="0F4662"/>
                </a:solidFill>
                <a:latin typeface="Cormorant Garamond Bold Italics" panose="020B0604020202020204" charset="0"/>
                <a:ea typeface="Cormorant Garamond Bold Italics"/>
                <a:cs typeface="Cormorant Garamond Bold Italics"/>
                <a:sym typeface="Cormorant Garamond Bold Italics"/>
              </a:rPr>
              <a:t>CO2</a:t>
            </a:r>
            <a:r>
              <a:rPr lang="en-US" sz="18577" b="1" i="1" dirty="0">
                <a:solidFill>
                  <a:srgbClr val="0F4662"/>
                </a:solidFill>
                <a:latin typeface="Cormorant Garamond Bold Italics"/>
                <a:ea typeface="Cormorant Garamond Bold Italics"/>
                <a:cs typeface="Cormorant Garamond Bold Italics"/>
                <a:sym typeface="Cormorant Garamond Bold Italics"/>
              </a:rPr>
              <a:t> Emissions</a:t>
            </a:r>
          </a:p>
        </p:txBody>
      </p:sp>
      <p:sp>
        <p:nvSpPr>
          <p:cNvPr id="3" name="AutoShape 3"/>
          <p:cNvSpPr/>
          <p:nvPr/>
        </p:nvSpPr>
        <p:spPr>
          <a:xfrm>
            <a:off x="9158735" y="9906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1043764" y="9296400"/>
            <a:ext cx="8114971"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9618706" y="90374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Freeform 6"/>
          <p:cNvSpPr/>
          <p:nvPr/>
        </p:nvSpPr>
        <p:spPr>
          <a:xfrm>
            <a:off x="5646742" y="807892"/>
            <a:ext cx="2968854" cy="441617"/>
          </a:xfrm>
          <a:custGeom>
            <a:avLst/>
            <a:gdLst/>
            <a:ahLst/>
            <a:cxnLst/>
            <a:rect l="l" t="t" r="r" b="b"/>
            <a:pathLst>
              <a:path w="2968854" h="441617">
                <a:moveTo>
                  <a:pt x="0" y="0"/>
                </a:moveTo>
                <a:lnTo>
                  <a:pt x="2968854" y="0"/>
                </a:lnTo>
                <a:lnTo>
                  <a:pt x="2968854" y="441616"/>
                </a:lnTo>
                <a:lnTo>
                  <a:pt x="0" y="44161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0" y="599125"/>
            <a:ext cx="9144000" cy="9088749"/>
          </a:xfrm>
          <a:custGeom>
            <a:avLst/>
            <a:gdLst/>
            <a:ahLst/>
            <a:cxnLst/>
            <a:rect l="l" t="t" r="r" b="b"/>
            <a:pathLst>
              <a:path w="9144000" h="9088749">
                <a:moveTo>
                  <a:pt x="0" y="0"/>
                </a:moveTo>
                <a:lnTo>
                  <a:pt x="9144000" y="0"/>
                </a:lnTo>
                <a:lnTo>
                  <a:pt x="9144000" y="9088750"/>
                </a:lnTo>
                <a:lnTo>
                  <a:pt x="0" y="9088750"/>
                </a:lnTo>
                <a:lnTo>
                  <a:pt x="0" y="0"/>
                </a:lnTo>
                <a:close/>
              </a:path>
            </a:pathLst>
          </a:custGeom>
          <a:blipFill>
            <a:blip r:embed="rId2"/>
            <a:stretch>
              <a:fillRect/>
            </a:stretch>
          </a:blipFill>
        </p:spPr>
        <p:txBody>
          <a:bodyPr/>
          <a:lstStyle/>
          <a:p>
            <a:endParaRPr lang="en-US"/>
          </a:p>
        </p:txBody>
      </p:sp>
      <p:sp>
        <p:nvSpPr>
          <p:cNvPr id="3" name="Freeform 3"/>
          <p:cNvSpPr/>
          <p:nvPr/>
        </p:nvSpPr>
        <p:spPr>
          <a:xfrm>
            <a:off x="9268922" y="1684924"/>
            <a:ext cx="9019078" cy="7186831"/>
          </a:xfrm>
          <a:custGeom>
            <a:avLst/>
            <a:gdLst/>
            <a:ahLst/>
            <a:cxnLst/>
            <a:rect l="l" t="t" r="r" b="b"/>
            <a:pathLst>
              <a:path w="9019078" h="7186831">
                <a:moveTo>
                  <a:pt x="0" y="0"/>
                </a:moveTo>
                <a:lnTo>
                  <a:pt x="9019078" y="0"/>
                </a:lnTo>
                <a:lnTo>
                  <a:pt x="9019078" y="7186831"/>
                </a:lnTo>
                <a:lnTo>
                  <a:pt x="0" y="7186831"/>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3121996" y="0"/>
            <a:ext cx="12044008" cy="10287000"/>
          </a:xfrm>
          <a:custGeom>
            <a:avLst/>
            <a:gdLst/>
            <a:ahLst/>
            <a:cxnLst/>
            <a:rect l="l" t="t" r="r" b="b"/>
            <a:pathLst>
              <a:path w="12044008" h="10287000">
                <a:moveTo>
                  <a:pt x="0" y="0"/>
                </a:moveTo>
                <a:lnTo>
                  <a:pt x="12044008" y="0"/>
                </a:lnTo>
                <a:lnTo>
                  <a:pt x="12044008" y="10287000"/>
                </a:lnTo>
                <a:lnTo>
                  <a:pt x="0" y="102870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1898393" y="0"/>
            <a:ext cx="14742285" cy="6366814"/>
          </a:xfrm>
          <a:custGeom>
            <a:avLst/>
            <a:gdLst/>
            <a:ahLst/>
            <a:cxnLst/>
            <a:rect l="l" t="t" r="r" b="b"/>
            <a:pathLst>
              <a:path w="14742285" h="6366814">
                <a:moveTo>
                  <a:pt x="0" y="0"/>
                </a:moveTo>
                <a:lnTo>
                  <a:pt x="14742284" y="0"/>
                </a:lnTo>
                <a:lnTo>
                  <a:pt x="14742284" y="6366814"/>
                </a:lnTo>
                <a:lnTo>
                  <a:pt x="0" y="6366814"/>
                </a:lnTo>
                <a:lnTo>
                  <a:pt x="0" y="0"/>
                </a:lnTo>
                <a:close/>
              </a:path>
            </a:pathLst>
          </a:custGeom>
          <a:blipFill>
            <a:blip r:embed="rId2"/>
            <a:stretch>
              <a:fillRect l="-3500" t="-12485" r="-3121" b="-12704"/>
            </a:stretch>
          </a:blipFill>
        </p:spPr>
        <p:txBody>
          <a:bodyPr/>
          <a:lstStyle/>
          <a:p>
            <a:endParaRPr lang="en-US"/>
          </a:p>
        </p:txBody>
      </p:sp>
      <p:sp>
        <p:nvSpPr>
          <p:cNvPr id="3" name="TextBox 3"/>
          <p:cNvSpPr txBox="1"/>
          <p:nvPr/>
        </p:nvSpPr>
        <p:spPr>
          <a:xfrm>
            <a:off x="3038983" y="6252514"/>
            <a:ext cx="7212556" cy="3929904"/>
          </a:xfrm>
          <a:prstGeom prst="rect">
            <a:avLst/>
          </a:prstGeom>
        </p:spPr>
        <p:txBody>
          <a:bodyPr lIns="0" tIns="0" rIns="0" bIns="0" rtlCol="0" anchor="t">
            <a:spAutoFit/>
          </a:bodyPr>
          <a:lstStyle/>
          <a:p>
            <a:pPr algn="just">
              <a:lnSpc>
                <a:spcPts val="3929"/>
              </a:lnSpc>
              <a:spcBef>
                <a:spcPct val="0"/>
              </a:spcBef>
            </a:pPr>
            <a:r>
              <a:rPr lang="en-US" sz="2311">
                <a:solidFill>
                  <a:srgbClr val="000000"/>
                </a:solidFill>
                <a:latin typeface="Quicksand"/>
                <a:ea typeface="Quicksand"/>
                <a:cs typeface="Quicksand"/>
                <a:sym typeface="Quicksand"/>
              </a:rPr>
              <a:t>                             precision    recall  f1-score   support</a:t>
            </a:r>
          </a:p>
          <a:p>
            <a:pPr algn="just">
              <a:lnSpc>
                <a:spcPts val="3929"/>
              </a:lnSpc>
              <a:spcBef>
                <a:spcPct val="0"/>
              </a:spcBef>
            </a:pPr>
            <a:endParaRPr lang="en-US" sz="2311">
              <a:solidFill>
                <a:srgbClr val="000000"/>
              </a:solidFill>
              <a:latin typeface="Quicksand"/>
              <a:ea typeface="Quicksand"/>
              <a:cs typeface="Quicksand"/>
              <a:sym typeface="Quicksand"/>
            </a:endParaRPr>
          </a:p>
          <a:p>
            <a:pPr algn="just">
              <a:lnSpc>
                <a:spcPts val="3929"/>
              </a:lnSpc>
              <a:spcBef>
                <a:spcPct val="0"/>
              </a:spcBef>
            </a:pPr>
            <a:r>
              <a:rPr lang="en-US" sz="2311">
                <a:solidFill>
                  <a:srgbClr val="000000"/>
                </a:solidFill>
                <a:latin typeface="Quicksand"/>
                <a:ea typeface="Quicksand"/>
                <a:cs typeface="Quicksand"/>
                <a:sym typeface="Quicksand"/>
              </a:rPr>
              <a:t>                 0            0.91            0.97      0.94       686</a:t>
            </a:r>
          </a:p>
          <a:p>
            <a:pPr algn="just">
              <a:lnSpc>
                <a:spcPts val="3929"/>
              </a:lnSpc>
              <a:spcBef>
                <a:spcPct val="0"/>
              </a:spcBef>
            </a:pPr>
            <a:r>
              <a:rPr lang="en-US" sz="2311">
                <a:solidFill>
                  <a:srgbClr val="000000"/>
                </a:solidFill>
                <a:latin typeface="Quicksand"/>
                <a:ea typeface="Quicksand"/>
                <a:cs typeface="Quicksand"/>
                <a:sym typeface="Quicksand"/>
              </a:rPr>
              <a:t>                 1             0.96           0.89      0.93       569 </a:t>
            </a:r>
          </a:p>
          <a:p>
            <a:pPr algn="just">
              <a:lnSpc>
                <a:spcPts val="3929"/>
              </a:lnSpc>
              <a:spcBef>
                <a:spcPct val="0"/>
              </a:spcBef>
            </a:pPr>
            <a:endParaRPr lang="en-US" sz="2311">
              <a:solidFill>
                <a:srgbClr val="000000"/>
              </a:solidFill>
              <a:latin typeface="Quicksand"/>
              <a:ea typeface="Quicksand"/>
              <a:cs typeface="Quicksand"/>
              <a:sym typeface="Quicksand"/>
            </a:endParaRPr>
          </a:p>
          <a:p>
            <a:pPr algn="just">
              <a:lnSpc>
                <a:spcPts val="3929"/>
              </a:lnSpc>
              <a:spcBef>
                <a:spcPct val="0"/>
              </a:spcBef>
            </a:pPr>
            <a:r>
              <a:rPr lang="en-US" sz="2311">
                <a:solidFill>
                  <a:srgbClr val="000000"/>
                </a:solidFill>
                <a:latin typeface="Quicksand"/>
                <a:ea typeface="Quicksand"/>
                <a:cs typeface="Quicksand"/>
                <a:sym typeface="Quicksand"/>
              </a:rPr>
              <a:t>    accuracy                                            0.93      1255</a:t>
            </a:r>
          </a:p>
          <a:p>
            <a:pPr algn="just">
              <a:lnSpc>
                <a:spcPts val="3929"/>
              </a:lnSpc>
              <a:spcBef>
                <a:spcPct val="0"/>
              </a:spcBef>
            </a:pPr>
            <a:r>
              <a:rPr lang="en-US" sz="2311">
                <a:solidFill>
                  <a:srgbClr val="000000"/>
                </a:solidFill>
                <a:latin typeface="Quicksand"/>
                <a:ea typeface="Quicksand"/>
                <a:cs typeface="Quicksand"/>
                <a:sym typeface="Quicksand"/>
              </a:rPr>
              <a:t>   macro avg          0.94            0.93       0.93      1255</a:t>
            </a:r>
          </a:p>
          <a:p>
            <a:pPr algn="just">
              <a:lnSpc>
                <a:spcPts val="3929"/>
              </a:lnSpc>
              <a:spcBef>
                <a:spcPct val="0"/>
              </a:spcBef>
            </a:pPr>
            <a:r>
              <a:rPr lang="en-US" sz="2311">
                <a:solidFill>
                  <a:srgbClr val="000000"/>
                </a:solidFill>
                <a:latin typeface="Quicksand"/>
                <a:ea typeface="Quicksand"/>
                <a:cs typeface="Quicksand"/>
                <a:sym typeface="Quicksand"/>
              </a:rPr>
              <a:t>weighted avg         0.94            0.93       0.93      1255</a:t>
            </a:r>
          </a:p>
        </p:txBody>
      </p:sp>
      <p:sp>
        <p:nvSpPr>
          <p:cNvPr id="4" name="AutoShape 4"/>
          <p:cNvSpPr/>
          <p:nvPr/>
        </p:nvSpPr>
        <p:spPr>
          <a:xfrm flipH="1">
            <a:off x="6645261" y="6366814"/>
            <a:ext cx="0" cy="3920186"/>
          </a:xfrm>
          <a:prstGeom prst="line">
            <a:avLst/>
          </a:prstGeom>
          <a:ln w="38100" cap="flat">
            <a:solidFill>
              <a:srgbClr val="000000"/>
            </a:solidFill>
            <a:prstDash val="solid"/>
            <a:headEnd type="none" w="sm" len="sm"/>
            <a:tailEnd type="none" w="sm" len="sm"/>
          </a:ln>
        </p:spPr>
        <p:txBody>
          <a:bodyPr/>
          <a:lstStyle/>
          <a:p>
            <a:endParaRPr lang="en-US"/>
          </a:p>
        </p:txBody>
      </p:sp>
      <p:sp>
        <p:nvSpPr>
          <p:cNvPr id="5" name="AutoShape 5"/>
          <p:cNvSpPr/>
          <p:nvPr/>
        </p:nvSpPr>
        <p:spPr>
          <a:xfrm>
            <a:off x="7774020" y="6406520"/>
            <a:ext cx="0" cy="3880480"/>
          </a:xfrm>
          <a:prstGeom prst="line">
            <a:avLst/>
          </a:prstGeom>
          <a:ln w="38100" cap="flat">
            <a:solidFill>
              <a:srgbClr val="000000"/>
            </a:solidFill>
            <a:prstDash val="solid"/>
            <a:headEnd type="none" w="sm" len="sm"/>
            <a:tailEnd type="none" w="sm" len="sm"/>
          </a:ln>
        </p:spPr>
        <p:txBody>
          <a:bodyPr/>
          <a:lstStyle/>
          <a:p>
            <a:endParaRPr lang="en-US"/>
          </a:p>
        </p:txBody>
      </p:sp>
      <p:sp>
        <p:nvSpPr>
          <p:cNvPr id="6" name="AutoShape 6"/>
          <p:cNvSpPr/>
          <p:nvPr/>
        </p:nvSpPr>
        <p:spPr>
          <a:xfrm>
            <a:off x="9002016" y="6301939"/>
            <a:ext cx="0" cy="3880480"/>
          </a:xfrm>
          <a:prstGeom prst="line">
            <a:avLst/>
          </a:prstGeom>
          <a:ln w="38100" cap="flat">
            <a:solidFill>
              <a:srgbClr val="000000"/>
            </a:solidFill>
            <a:prstDash val="solid"/>
            <a:headEnd type="none" w="sm" len="sm"/>
            <a:tailEnd type="none" w="sm" len="sm"/>
          </a:ln>
        </p:spPr>
        <p:txBody>
          <a:bodyPr/>
          <a:lstStyle/>
          <a:p>
            <a:endParaRPr lang="en-US"/>
          </a:p>
        </p:txBody>
      </p:sp>
      <p:sp>
        <p:nvSpPr>
          <p:cNvPr id="7" name="AutoShape 7"/>
          <p:cNvSpPr/>
          <p:nvPr/>
        </p:nvSpPr>
        <p:spPr>
          <a:xfrm>
            <a:off x="10230012" y="6407078"/>
            <a:ext cx="21527" cy="3879922"/>
          </a:xfrm>
          <a:prstGeom prst="line">
            <a:avLst/>
          </a:prstGeom>
          <a:ln w="38100" cap="flat">
            <a:solidFill>
              <a:srgbClr val="000000"/>
            </a:solidFill>
            <a:prstDash val="solid"/>
            <a:headEnd type="none" w="sm" len="sm"/>
            <a:tailEnd type="none" w="sm" len="sm"/>
          </a:ln>
        </p:spPr>
        <p:txBody>
          <a:bodyPr/>
          <a:lstStyle/>
          <a:p>
            <a:endParaRPr lang="en-US"/>
          </a:p>
        </p:txBody>
      </p:sp>
      <p:sp>
        <p:nvSpPr>
          <p:cNvPr id="8" name="AutoShape 8"/>
          <p:cNvSpPr/>
          <p:nvPr/>
        </p:nvSpPr>
        <p:spPr>
          <a:xfrm>
            <a:off x="5194153" y="6367371"/>
            <a:ext cx="0" cy="3919629"/>
          </a:xfrm>
          <a:prstGeom prst="line">
            <a:avLst/>
          </a:prstGeom>
          <a:ln w="38100" cap="flat">
            <a:solidFill>
              <a:srgbClr val="000000"/>
            </a:solidFill>
            <a:prstDash val="solid"/>
            <a:headEnd type="none" w="sm" len="sm"/>
            <a:tailEnd type="none" w="sm" len="sm"/>
          </a:ln>
        </p:spPr>
        <p:txBody>
          <a:bodyPr/>
          <a:lstStyle/>
          <a:p>
            <a:endParaRPr lang="en-US"/>
          </a:p>
        </p:txBody>
      </p:sp>
      <p:sp>
        <p:nvSpPr>
          <p:cNvPr id="9" name="AutoShape 9"/>
          <p:cNvSpPr/>
          <p:nvPr/>
        </p:nvSpPr>
        <p:spPr>
          <a:xfrm flipH="1">
            <a:off x="3038983" y="8274616"/>
            <a:ext cx="7212556" cy="0"/>
          </a:xfrm>
          <a:prstGeom prst="line">
            <a:avLst/>
          </a:prstGeom>
          <a:ln w="38100" cap="flat">
            <a:solidFill>
              <a:srgbClr val="000000"/>
            </a:solidFill>
            <a:prstDash val="solid"/>
            <a:headEnd type="none" w="sm" len="sm"/>
            <a:tailEnd type="none" w="sm" len="sm"/>
          </a:ln>
        </p:spPr>
        <p:txBody>
          <a:bodyPr/>
          <a:lstStyle/>
          <a:p>
            <a:endParaRPr lang="en-US"/>
          </a:p>
        </p:txBody>
      </p:sp>
      <p:sp>
        <p:nvSpPr>
          <p:cNvPr id="10" name="AutoShape 10"/>
          <p:cNvSpPr/>
          <p:nvPr/>
        </p:nvSpPr>
        <p:spPr>
          <a:xfrm flipH="1">
            <a:off x="2982193" y="6407078"/>
            <a:ext cx="56790" cy="4073770"/>
          </a:xfrm>
          <a:prstGeom prst="line">
            <a:avLst/>
          </a:prstGeom>
          <a:ln w="38100" cap="flat">
            <a:solidFill>
              <a:srgbClr val="000000"/>
            </a:solidFill>
            <a:prstDash val="solid"/>
            <a:headEnd type="none" w="sm" len="sm"/>
            <a:tailEnd type="none" w="sm" len="sm"/>
          </a:ln>
        </p:spPr>
        <p:txBody>
          <a:bodyPr/>
          <a:lstStyle/>
          <a:p>
            <a:endParaRPr lang="en-US"/>
          </a:p>
        </p:txBody>
      </p:sp>
      <p:sp>
        <p:nvSpPr>
          <p:cNvPr id="11" name="AutoShape 11"/>
          <p:cNvSpPr/>
          <p:nvPr/>
        </p:nvSpPr>
        <p:spPr>
          <a:xfrm>
            <a:off x="3038983" y="6407078"/>
            <a:ext cx="7191029" cy="0"/>
          </a:xfrm>
          <a:prstGeom prst="line">
            <a:avLst/>
          </a:prstGeom>
          <a:ln w="38100" cap="flat">
            <a:solidFill>
              <a:srgbClr val="000000"/>
            </a:solidFill>
            <a:prstDash val="solid"/>
            <a:headEnd type="none" w="sm" len="sm"/>
            <a:tailEnd type="none" w="sm" len="sm"/>
          </a:ln>
        </p:spPr>
        <p:txBody>
          <a:bodyPr/>
          <a:lstStyle/>
          <a:p>
            <a:endParaRPr lang="en-US"/>
          </a:p>
        </p:txBody>
      </p:sp>
      <p:sp>
        <p:nvSpPr>
          <p:cNvPr id="12" name="AutoShape 12"/>
          <p:cNvSpPr/>
          <p:nvPr/>
        </p:nvSpPr>
        <p:spPr>
          <a:xfrm flipH="1" flipV="1">
            <a:off x="3038983" y="7161670"/>
            <a:ext cx="7191029" cy="0"/>
          </a:xfrm>
          <a:prstGeom prst="line">
            <a:avLst/>
          </a:prstGeom>
          <a:ln w="38100" cap="flat">
            <a:solidFill>
              <a:srgbClr val="000000"/>
            </a:solidFill>
            <a:prstDash val="solid"/>
            <a:headEnd type="none" w="sm" len="sm"/>
            <a:tailEnd type="none" w="sm" len="sm"/>
          </a:ln>
        </p:spPr>
        <p:txBody>
          <a:bodyPr/>
          <a:lstStyle/>
          <a:p>
            <a:endParaRPr lang="en-US"/>
          </a:p>
        </p:txBody>
      </p:sp>
      <p:sp>
        <p:nvSpPr>
          <p:cNvPr id="13" name="AutoShape 13"/>
          <p:cNvSpPr/>
          <p:nvPr/>
        </p:nvSpPr>
        <p:spPr>
          <a:xfrm>
            <a:off x="2982193" y="10239663"/>
            <a:ext cx="7212556" cy="0"/>
          </a:xfrm>
          <a:prstGeom prst="line">
            <a:avLst/>
          </a:prstGeom>
          <a:ln w="38100" cap="flat">
            <a:solidFill>
              <a:srgbClr val="000000"/>
            </a:solidFill>
            <a:prstDash val="solid"/>
            <a:headEnd type="none" w="sm" len="sm"/>
            <a:tailEnd type="none" w="sm" len="sm"/>
          </a:ln>
        </p:spPr>
        <p:txBody>
          <a:bodyPr/>
          <a:lstStyle/>
          <a:p>
            <a:endParaRPr lang="en-US"/>
          </a:p>
        </p:txBody>
      </p:sp>
      <p:sp>
        <p:nvSpPr>
          <p:cNvPr id="14" name="Freeform 14"/>
          <p:cNvSpPr/>
          <p:nvPr/>
        </p:nvSpPr>
        <p:spPr>
          <a:xfrm>
            <a:off x="10367609" y="6577747"/>
            <a:ext cx="7877475" cy="2142113"/>
          </a:xfrm>
          <a:custGeom>
            <a:avLst/>
            <a:gdLst/>
            <a:ahLst/>
            <a:cxnLst/>
            <a:rect l="l" t="t" r="r" b="b"/>
            <a:pathLst>
              <a:path w="7877475" h="2142113">
                <a:moveTo>
                  <a:pt x="0" y="0"/>
                </a:moveTo>
                <a:lnTo>
                  <a:pt x="7877475" y="0"/>
                </a:lnTo>
                <a:lnTo>
                  <a:pt x="7877475" y="2142113"/>
                </a:lnTo>
                <a:lnTo>
                  <a:pt x="0" y="2142113"/>
                </a:lnTo>
                <a:lnTo>
                  <a:pt x="0" y="0"/>
                </a:lnTo>
                <a:close/>
              </a:path>
            </a:pathLst>
          </a:custGeom>
          <a:blipFill>
            <a:blip r:embed="rId3"/>
            <a:stretch>
              <a:fillRect t="-37" b="-37"/>
            </a:stretch>
          </a:blipFill>
        </p:spPr>
        <p:txBody>
          <a:bodyPr/>
          <a:lstStyle/>
          <a:p>
            <a:endParaRPr lang="en-US"/>
          </a:p>
        </p:txBody>
      </p:sp>
      <p:sp>
        <p:nvSpPr>
          <p:cNvPr id="15" name="TextBox 15"/>
          <p:cNvSpPr txBox="1"/>
          <p:nvPr/>
        </p:nvSpPr>
        <p:spPr>
          <a:xfrm>
            <a:off x="10901715" y="9655798"/>
            <a:ext cx="6763941" cy="485775"/>
          </a:xfrm>
          <a:prstGeom prst="rect">
            <a:avLst/>
          </a:prstGeom>
        </p:spPr>
        <p:txBody>
          <a:bodyPr lIns="0" tIns="0" rIns="0" bIns="0" rtlCol="0" anchor="t">
            <a:spAutoFit/>
          </a:bodyPr>
          <a:lstStyle/>
          <a:p>
            <a:pPr algn="ctr">
              <a:lnSpc>
                <a:spcPts val="4079"/>
              </a:lnSpc>
              <a:spcBef>
                <a:spcPct val="0"/>
              </a:spcBef>
            </a:pPr>
            <a:r>
              <a:rPr lang="en-US" sz="2400" b="1">
                <a:solidFill>
                  <a:srgbClr val="000000"/>
                </a:solidFill>
                <a:latin typeface="Quicksand Bold"/>
                <a:ea typeface="Quicksand Bold"/>
                <a:cs typeface="Quicksand Bold"/>
                <a:sym typeface="Quicksand Bold"/>
              </a:rPr>
              <a:t>Accuracy (Decision Tree Regression): 0.934661</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50710" y="1028700"/>
            <a:ext cx="9347930" cy="7878764"/>
          </a:xfrm>
          <a:custGeom>
            <a:avLst/>
            <a:gdLst/>
            <a:ahLst/>
            <a:cxnLst/>
            <a:rect l="l" t="t" r="r" b="b"/>
            <a:pathLst>
              <a:path w="9347930" h="7878764">
                <a:moveTo>
                  <a:pt x="0" y="0"/>
                </a:moveTo>
                <a:lnTo>
                  <a:pt x="9347930" y="0"/>
                </a:lnTo>
                <a:lnTo>
                  <a:pt x="9347930" y="7878764"/>
                </a:lnTo>
                <a:lnTo>
                  <a:pt x="0" y="7878764"/>
                </a:lnTo>
                <a:lnTo>
                  <a:pt x="0" y="0"/>
                </a:lnTo>
                <a:close/>
              </a:path>
            </a:pathLst>
          </a:custGeom>
          <a:blipFill>
            <a:blip r:embed="rId2"/>
            <a:stretch>
              <a:fillRect/>
            </a:stretch>
          </a:blipFill>
        </p:spPr>
        <p:txBody>
          <a:bodyPr/>
          <a:lstStyle/>
          <a:p>
            <a:endParaRPr lang="en-US"/>
          </a:p>
        </p:txBody>
      </p:sp>
      <p:sp>
        <p:nvSpPr>
          <p:cNvPr id="3" name="Freeform 3"/>
          <p:cNvSpPr/>
          <p:nvPr/>
        </p:nvSpPr>
        <p:spPr>
          <a:xfrm>
            <a:off x="9779924" y="3706906"/>
            <a:ext cx="8239469" cy="2859359"/>
          </a:xfrm>
          <a:custGeom>
            <a:avLst/>
            <a:gdLst/>
            <a:ahLst/>
            <a:cxnLst/>
            <a:rect l="l" t="t" r="r" b="b"/>
            <a:pathLst>
              <a:path w="8239469" h="2859359">
                <a:moveTo>
                  <a:pt x="0" y="0"/>
                </a:moveTo>
                <a:lnTo>
                  <a:pt x="8239469" y="0"/>
                </a:lnTo>
                <a:lnTo>
                  <a:pt x="8239469" y="2859359"/>
                </a:lnTo>
                <a:lnTo>
                  <a:pt x="0" y="2859359"/>
                </a:lnTo>
                <a:lnTo>
                  <a:pt x="0" y="0"/>
                </a:lnTo>
                <a:close/>
              </a:path>
            </a:pathLst>
          </a:custGeom>
          <a:blipFill>
            <a:blip r:embed="rId3"/>
            <a:stretch>
              <a:fillRect/>
            </a:stretch>
          </a:blipFill>
        </p:spPr>
        <p:txBody>
          <a:bodyPr/>
          <a:lstStyle/>
          <a:p>
            <a:endParaRPr lang="en-US"/>
          </a:p>
        </p:txBody>
      </p:sp>
      <p:sp>
        <p:nvSpPr>
          <p:cNvPr id="4" name="Freeform 4"/>
          <p:cNvSpPr/>
          <p:nvPr/>
        </p:nvSpPr>
        <p:spPr>
          <a:xfrm>
            <a:off x="9779924" y="6566265"/>
            <a:ext cx="8260251" cy="2045642"/>
          </a:xfrm>
          <a:custGeom>
            <a:avLst/>
            <a:gdLst/>
            <a:ahLst/>
            <a:cxnLst/>
            <a:rect l="l" t="t" r="r" b="b"/>
            <a:pathLst>
              <a:path w="8260251" h="2045642">
                <a:moveTo>
                  <a:pt x="0" y="0"/>
                </a:moveTo>
                <a:lnTo>
                  <a:pt x="8260251" y="0"/>
                </a:lnTo>
                <a:lnTo>
                  <a:pt x="8260251" y="2045642"/>
                </a:lnTo>
                <a:lnTo>
                  <a:pt x="0" y="2045642"/>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11511220" y="1510176"/>
            <a:ext cx="5232350" cy="1180463"/>
          </a:xfrm>
          <a:prstGeom prst="rect">
            <a:avLst/>
          </a:prstGeom>
        </p:spPr>
        <p:txBody>
          <a:bodyPr lIns="0" tIns="0" rIns="0" bIns="0" rtlCol="0" anchor="t">
            <a:spAutoFit/>
          </a:bodyPr>
          <a:lstStyle/>
          <a:p>
            <a:pPr algn="ctr">
              <a:lnSpc>
                <a:spcPts val="4760"/>
              </a:lnSpc>
            </a:pPr>
            <a:r>
              <a:rPr lang="en-US" sz="3400" b="1">
                <a:solidFill>
                  <a:srgbClr val="000000"/>
                </a:solidFill>
                <a:latin typeface="Quicksand Bold"/>
                <a:ea typeface="Quicksand Bold"/>
                <a:cs typeface="Quicksand Bold"/>
                <a:sym typeface="Quicksand Bold"/>
              </a:rPr>
              <a:t>Classification Report for </a:t>
            </a:r>
          </a:p>
          <a:p>
            <a:pPr algn="ctr">
              <a:lnSpc>
                <a:spcPts val="4760"/>
              </a:lnSpc>
              <a:spcBef>
                <a:spcPct val="0"/>
              </a:spcBef>
            </a:pPr>
            <a:r>
              <a:rPr lang="en-US" sz="3400" b="1">
                <a:solidFill>
                  <a:srgbClr val="000000"/>
                </a:solidFill>
                <a:latin typeface="Quicksand Bold"/>
                <a:ea typeface="Quicksand Bold"/>
                <a:cs typeface="Quicksand Bold"/>
                <a:sym typeface="Quicksand Bold"/>
              </a:rPr>
              <a:t>Linear Regression</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0" y="0"/>
            <a:ext cx="10927468" cy="7032147"/>
          </a:xfrm>
          <a:custGeom>
            <a:avLst/>
            <a:gdLst/>
            <a:ahLst/>
            <a:cxnLst/>
            <a:rect l="l" t="t" r="r" b="b"/>
            <a:pathLst>
              <a:path w="10927468" h="7032147">
                <a:moveTo>
                  <a:pt x="0" y="0"/>
                </a:moveTo>
                <a:lnTo>
                  <a:pt x="10927468" y="0"/>
                </a:lnTo>
                <a:lnTo>
                  <a:pt x="10927468" y="7032147"/>
                </a:lnTo>
                <a:lnTo>
                  <a:pt x="0" y="7032147"/>
                </a:lnTo>
                <a:lnTo>
                  <a:pt x="0" y="0"/>
                </a:lnTo>
                <a:close/>
              </a:path>
            </a:pathLst>
          </a:custGeom>
          <a:blipFill>
            <a:blip r:embed="rId2"/>
            <a:stretch>
              <a:fillRect/>
            </a:stretch>
          </a:blipFill>
        </p:spPr>
        <p:txBody>
          <a:bodyPr/>
          <a:lstStyle/>
          <a:p>
            <a:endParaRPr lang="en-US"/>
          </a:p>
        </p:txBody>
      </p:sp>
      <p:sp>
        <p:nvSpPr>
          <p:cNvPr id="3" name="Freeform 3"/>
          <p:cNvSpPr/>
          <p:nvPr/>
        </p:nvSpPr>
        <p:spPr>
          <a:xfrm>
            <a:off x="10138291" y="6703228"/>
            <a:ext cx="8149709" cy="3396696"/>
          </a:xfrm>
          <a:custGeom>
            <a:avLst/>
            <a:gdLst/>
            <a:ahLst/>
            <a:cxnLst/>
            <a:rect l="l" t="t" r="r" b="b"/>
            <a:pathLst>
              <a:path w="8149709" h="3396696">
                <a:moveTo>
                  <a:pt x="0" y="0"/>
                </a:moveTo>
                <a:lnTo>
                  <a:pt x="8149709" y="0"/>
                </a:lnTo>
                <a:lnTo>
                  <a:pt x="8149709" y="3396696"/>
                </a:lnTo>
                <a:lnTo>
                  <a:pt x="0" y="3396696"/>
                </a:lnTo>
                <a:lnTo>
                  <a:pt x="0" y="0"/>
                </a:lnTo>
                <a:close/>
              </a:path>
            </a:pathLst>
          </a:custGeom>
          <a:blipFill>
            <a:blip r:embed="rId3"/>
            <a:stretch>
              <a:fillRect l="-593" r="-593"/>
            </a:stretch>
          </a:blipFill>
        </p:spPr>
        <p:txBody>
          <a:bodyPr/>
          <a:lstStyle/>
          <a:p>
            <a:endParaRPr lang="en-US"/>
          </a:p>
        </p:txBody>
      </p:sp>
      <p:sp>
        <p:nvSpPr>
          <p:cNvPr id="4" name="Freeform 4"/>
          <p:cNvSpPr/>
          <p:nvPr/>
        </p:nvSpPr>
        <p:spPr>
          <a:xfrm>
            <a:off x="1576725" y="7439857"/>
            <a:ext cx="6443521" cy="1923439"/>
          </a:xfrm>
          <a:custGeom>
            <a:avLst/>
            <a:gdLst/>
            <a:ahLst/>
            <a:cxnLst/>
            <a:rect l="l" t="t" r="r" b="b"/>
            <a:pathLst>
              <a:path w="6443521" h="1923439">
                <a:moveTo>
                  <a:pt x="0" y="0"/>
                </a:moveTo>
                <a:lnTo>
                  <a:pt x="6443521" y="0"/>
                </a:lnTo>
                <a:lnTo>
                  <a:pt x="6443521" y="1923439"/>
                </a:lnTo>
                <a:lnTo>
                  <a:pt x="0" y="1923439"/>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11596970" y="3963037"/>
            <a:ext cx="5232350" cy="1180463"/>
          </a:xfrm>
          <a:prstGeom prst="rect">
            <a:avLst/>
          </a:prstGeom>
        </p:spPr>
        <p:txBody>
          <a:bodyPr lIns="0" tIns="0" rIns="0" bIns="0" rtlCol="0" anchor="t">
            <a:spAutoFit/>
          </a:bodyPr>
          <a:lstStyle/>
          <a:p>
            <a:pPr algn="ctr">
              <a:lnSpc>
                <a:spcPts val="4760"/>
              </a:lnSpc>
            </a:pPr>
            <a:r>
              <a:rPr lang="en-US" sz="3400" b="1">
                <a:solidFill>
                  <a:srgbClr val="000000"/>
                </a:solidFill>
                <a:latin typeface="Quicksand Bold"/>
                <a:ea typeface="Quicksand Bold"/>
                <a:cs typeface="Quicksand Bold"/>
                <a:sym typeface="Quicksand Bold"/>
              </a:rPr>
              <a:t>Classification Report for </a:t>
            </a:r>
          </a:p>
          <a:p>
            <a:pPr algn="ctr">
              <a:lnSpc>
                <a:spcPts val="4760"/>
              </a:lnSpc>
              <a:spcBef>
                <a:spcPct val="0"/>
              </a:spcBef>
            </a:pPr>
            <a:r>
              <a:rPr lang="en-US" sz="3400" b="1">
                <a:solidFill>
                  <a:srgbClr val="000000"/>
                </a:solidFill>
                <a:latin typeface="Quicksand Bold"/>
                <a:ea typeface="Quicksand Bold"/>
                <a:cs typeface="Quicksand Bold"/>
                <a:sym typeface="Quicksand Bold"/>
              </a:rPr>
              <a:t>LGBM Model</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0" y="0"/>
            <a:ext cx="10996096" cy="7076311"/>
          </a:xfrm>
          <a:custGeom>
            <a:avLst/>
            <a:gdLst/>
            <a:ahLst/>
            <a:cxnLst/>
            <a:rect l="l" t="t" r="r" b="b"/>
            <a:pathLst>
              <a:path w="10996096" h="7076311">
                <a:moveTo>
                  <a:pt x="0" y="0"/>
                </a:moveTo>
                <a:lnTo>
                  <a:pt x="10996096" y="0"/>
                </a:lnTo>
                <a:lnTo>
                  <a:pt x="10996096" y="7076311"/>
                </a:lnTo>
                <a:lnTo>
                  <a:pt x="0" y="7076311"/>
                </a:lnTo>
                <a:lnTo>
                  <a:pt x="0" y="0"/>
                </a:lnTo>
                <a:close/>
              </a:path>
            </a:pathLst>
          </a:custGeom>
          <a:blipFill>
            <a:blip r:embed="rId2"/>
            <a:stretch>
              <a:fillRect/>
            </a:stretch>
          </a:blipFill>
        </p:spPr>
        <p:txBody>
          <a:bodyPr/>
          <a:lstStyle/>
          <a:p>
            <a:endParaRPr lang="en-US"/>
          </a:p>
        </p:txBody>
      </p:sp>
      <p:sp>
        <p:nvSpPr>
          <p:cNvPr id="3" name="Freeform 3"/>
          <p:cNvSpPr/>
          <p:nvPr/>
        </p:nvSpPr>
        <p:spPr>
          <a:xfrm>
            <a:off x="9919850" y="6763568"/>
            <a:ext cx="8368150" cy="3523432"/>
          </a:xfrm>
          <a:custGeom>
            <a:avLst/>
            <a:gdLst/>
            <a:ahLst/>
            <a:cxnLst/>
            <a:rect l="l" t="t" r="r" b="b"/>
            <a:pathLst>
              <a:path w="8368150" h="3523432">
                <a:moveTo>
                  <a:pt x="0" y="0"/>
                </a:moveTo>
                <a:lnTo>
                  <a:pt x="8368150" y="0"/>
                </a:lnTo>
                <a:lnTo>
                  <a:pt x="8368150" y="3523432"/>
                </a:lnTo>
                <a:lnTo>
                  <a:pt x="0" y="3523432"/>
                </a:lnTo>
                <a:lnTo>
                  <a:pt x="0" y="0"/>
                </a:lnTo>
                <a:close/>
              </a:path>
            </a:pathLst>
          </a:custGeom>
          <a:blipFill>
            <a:blip r:embed="rId3"/>
            <a:stretch>
              <a:fillRect/>
            </a:stretch>
          </a:blipFill>
        </p:spPr>
        <p:txBody>
          <a:bodyPr/>
          <a:lstStyle/>
          <a:p>
            <a:endParaRPr lang="en-US"/>
          </a:p>
        </p:txBody>
      </p:sp>
      <p:sp>
        <p:nvSpPr>
          <p:cNvPr id="4" name="Freeform 4"/>
          <p:cNvSpPr/>
          <p:nvPr/>
        </p:nvSpPr>
        <p:spPr>
          <a:xfrm>
            <a:off x="1894904" y="7541737"/>
            <a:ext cx="6347156" cy="1967094"/>
          </a:xfrm>
          <a:custGeom>
            <a:avLst/>
            <a:gdLst/>
            <a:ahLst/>
            <a:cxnLst/>
            <a:rect l="l" t="t" r="r" b="b"/>
            <a:pathLst>
              <a:path w="6347156" h="1967094">
                <a:moveTo>
                  <a:pt x="0" y="0"/>
                </a:moveTo>
                <a:lnTo>
                  <a:pt x="6347155" y="0"/>
                </a:lnTo>
                <a:lnTo>
                  <a:pt x="6347155" y="1967094"/>
                </a:lnTo>
                <a:lnTo>
                  <a:pt x="0" y="1967094"/>
                </a:lnTo>
                <a:lnTo>
                  <a:pt x="0" y="0"/>
                </a:lnTo>
                <a:close/>
              </a:path>
            </a:pathLst>
          </a:custGeom>
          <a:blipFill>
            <a:blip r:embed="rId4"/>
            <a:stretch>
              <a:fillRect/>
            </a:stretch>
          </a:blipFill>
        </p:spPr>
        <p:txBody>
          <a:bodyPr/>
          <a:lstStyle/>
          <a:p>
            <a:endParaRPr lang="en-US"/>
          </a:p>
        </p:txBody>
      </p:sp>
      <p:sp>
        <p:nvSpPr>
          <p:cNvPr id="5" name="TextBox 5"/>
          <p:cNvSpPr txBox="1"/>
          <p:nvPr/>
        </p:nvSpPr>
        <p:spPr>
          <a:xfrm>
            <a:off x="11596970" y="3963037"/>
            <a:ext cx="5232350" cy="1180463"/>
          </a:xfrm>
          <a:prstGeom prst="rect">
            <a:avLst/>
          </a:prstGeom>
        </p:spPr>
        <p:txBody>
          <a:bodyPr lIns="0" tIns="0" rIns="0" bIns="0" rtlCol="0" anchor="t">
            <a:spAutoFit/>
          </a:bodyPr>
          <a:lstStyle/>
          <a:p>
            <a:pPr algn="ctr">
              <a:lnSpc>
                <a:spcPts val="4760"/>
              </a:lnSpc>
            </a:pPr>
            <a:r>
              <a:rPr lang="en-US" sz="3400" b="1">
                <a:solidFill>
                  <a:srgbClr val="000000"/>
                </a:solidFill>
                <a:latin typeface="Quicksand Bold"/>
                <a:ea typeface="Quicksand Bold"/>
                <a:cs typeface="Quicksand Bold"/>
                <a:sym typeface="Quicksand Bold"/>
              </a:rPr>
              <a:t>Classification Report for </a:t>
            </a:r>
          </a:p>
          <a:p>
            <a:pPr algn="ctr">
              <a:lnSpc>
                <a:spcPts val="4760"/>
              </a:lnSpc>
              <a:spcBef>
                <a:spcPct val="0"/>
              </a:spcBef>
            </a:pPr>
            <a:r>
              <a:rPr lang="en-US" sz="3400" b="1">
                <a:solidFill>
                  <a:srgbClr val="000000"/>
                </a:solidFill>
                <a:latin typeface="Quicksand Bold"/>
                <a:ea typeface="Quicksand Bold"/>
                <a:cs typeface="Quicksand Bold"/>
                <a:sym typeface="Quicksand Bold"/>
              </a:rPr>
              <a:t>XGBoost Model</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416802" y="5996881"/>
            <a:ext cx="9958180" cy="3782741"/>
          </a:xfrm>
          <a:custGeom>
            <a:avLst/>
            <a:gdLst/>
            <a:ahLst/>
            <a:cxnLst/>
            <a:rect l="l" t="t" r="r" b="b"/>
            <a:pathLst>
              <a:path w="9958180" h="3782741">
                <a:moveTo>
                  <a:pt x="0" y="0"/>
                </a:moveTo>
                <a:lnTo>
                  <a:pt x="9958180" y="0"/>
                </a:lnTo>
                <a:lnTo>
                  <a:pt x="9958180" y="3782742"/>
                </a:lnTo>
                <a:lnTo>
                  <a:pt x="0" y="3782742"/>
                </a:lnTo>
                <a:lnTo>
                  <a:pt x="0" y="0"/>
                </a:lnTo>
                <a:close/>
              </a:path>
            </a:pathLst>
          </a:custGeom>
          <a:blipFill>
            <a:blip r:embed="rId2"/>
            <a:stretch>
              <a:fillRect/>
            </a:stretch>
          </a:blipFill>
        </p:spPr>
        <p:txBody>
          <a:bodyPr/>
          <a:lstStyle/>
          <a:p>
            <a:endParaRPr lang="en-US"/>
          </a:p>
        </p:txBody>
      </p:sp>
      <p:sp>
        <p:nvSpPr>
          <p:cNvPr id="3" name="TextBox 3"/>
          <p:cNvSpPr txBox="1"/>
          <p:nvPr/>
        </p:nvSpPr>
        <p:spPr>
          <a:xfrm>
            <a:off x="0" y="390478"/>
            <a:ext cx="8255811" cy="1780538"/>
          </a:xfrm>
          <a:prstGeom prst="rect">
            <a:avLst/>
          </a:prstGeom>
        </p:spPr>
        <p:txBody>
          <a:bodyPr lIns="0" tIns="0" rIns="0" bIns="0" rtlCol="0" anchor="t">
            <a:spAutoFit/>
          </a:bodyPr>
          <a:lstStyle/>
          <a:p>
            <a:pPr algn="ctr">
              <a:lnSpc>
                <a:spcPts val="4760"/>
              </a:lnSpc>
              <a:spcBef>
                <a:spcPct val="0"/>
              </a:spcBef>
            </a:pPr>
            <a:r>
              <a:rPr lang="en-US" sz="3400" b="1">
                <a:solidFill>
                  <a:srgbClr val="000000"/>
                </a:solidFill>
                <a:latin typeface="Quicksand Bold"/>
                <a:ea typeface="Quicksand Bold"/>
                <a:cs typeface="Quicksand Bold"/>
                <a:sym typeface="Quicksand Bold"/>
              </a:rPr>
              <a:t>Give Pros and Cons for each model. tell why we chose XGBoost as our final Model.</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2F9CD8-E0BA-451E-9679-1EA013D77824}"/>
              </a:ext>
            </a:extLst>
          </p:cNvPr>
          <p:cNvSpPr txBox="1"/>
          <p:nvPr/>
        </p:nvSpPr>
        <p:spPr>
          <a:xfrm>
            <a:off x="4572000" y="4958834"/>
            <a:ext cx="9144000" cy="646331"/>
          </a:xfrm>
          <a:prstGeom prst="rect">
            <a:avLst/>
          </a:prstGeom>
          <a:noFill/>
        </p:spPr>
        <p:txBody>
          <a:bodyPr wrap="square">
            <a:spAutoFit/>
          </a:bodyPr>
          <a:lstStyle/>
          <a:p>
            <a:r>
              <a:rPr lang="en-US" sz="3600" b="0" i="0" dirty="0">
                <a:solidFill>
                  <a:srgbClr val="222222"/>
                </a:solidFill>
                <a:effectLst/>
                <a:latin typeface="Quicksand" panose="020B0604020202020204" charset="0"/>
              </a:rPr>
              <a:t>Screenshot of the APP Page.</a:t>
            </a:r>
            <a:endParaRPr lang="en-US" sz="3600" dirty="0">
              <a:latin typeface="Quicksand" panose="020B0604020202020204" charset="0"/>
            </a:endParaRPr>
          </a:p>
        </p:txBody>
      </p:sp>
    </p:spTree>
    <p:extLst>
      <p:ext uri="{BB962C8B-B14F-4D97-AF65-F5344CB8AC3E}">
        <p14:creationId xmlns:p14="http://schemas.microsoft.com/office/powerpoint/2010/main" val="19539505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Challenges</a:t>
            </a:r>
          </a:p>
        </p:txBody>
      </p:sp>
      <p:sp>
        <p:nvSpPr>
          <p:cNvPr id="3" name="TextBox 3"/>
          <p:cNvSpPr txBox="1"/>
          <p:nvPr/>
        </p:nvSpPr>
        <p:spPr>
          <a:xfrm>
            <a:off x="3816256" y="4231184"/>
            <a:ext cx="10655487" cy="485775"/>
          </a:xfrm>
          <a:prstGeom prst="rect">
            <a:avLst/>
          </a:prstGeom>
        </p:spPr>
        <p:txBody>
          <a:bodyPr lIns="0" tIns="0" rIns="0" bIns="0" rtlCol="0" anchor="t">
            <a:spAutoFit/>
          </a:bodyPr>
          <a:lstStyle/>
          <a:p>
            <a:pPr marL="0" lvl="0" indent="0" algn="ctr">
              <a:lnSpc>
                <a:spcPts val="4079"/>
              </a:lnSpc>
            </a:pPr>
            <a:r>
              <a:rPr lang="en-US" sz="2400">
                <a:solidFill>
                  <a:srgbClr val="0F4662"/>
                </a:solidFill>
                <a:latin typeface="Quicksand"/>
                <a:ea typeface="Quicksand"/>
                <a:cs typeface="Quicksand"/>
                <a:sym typeface="Quicksand"/>
              </a:rPr>
              <a:t>By implementing a</a:t>
            </a:r>
          </a:p>
        </p:txBody>
      </p:sp>
      <p:sp>
        <p:nvSpPr>
          <p:cNvPr id="4" name="AutoShape 4"/>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AutoShape 5"/>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1028700" y="599709"/>
            <a:ext cx="11534821"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Conclusion</a:t>
            </a:r>
          </a:p>
        </p:txBody>
      </p:sp>
      <p:sp>
        <p:nvSpPr>
          <p:cNvPr id="3" name="TextBox 3"/>
          <p:cNvSpPr txBox="1"/>
          <p:nvPr/>
        </p:nvSpPr>
        <p:spPr>
          <a:xfrm>
            <a:off x="3816256" y="4231184"/>
            <a:ext cx="10655487" cy="485775"/>
          </a:xfrm>
          <a:prstGeom prst="rect">
            <a:avLst/>
          </a:prstGeom>
        </p:spPr>
        <p:txBody>
          <a:bodyPr lIns="0" tIns="0" rIns="0" bIns="0" rtlCol="0" anchor="t">
            <a:spAutoFit/>
          </a:bodyPr>
          <a:lstStyle/>
          <a:p>
            <a:pPr marL="0" lvl="0" indent="0" algn="ctr">
              <a:lnSpc>
                <a:spcPts val="4079"/>
              </a:lnSpc>
            </a:pPr>
            <a:r>
              <a:rPr lang="en-US" sz="2400">
                <a:solidFill>
                  <a:srgbClr val="0F4662"/>
                </a:solidFill>
                <a:latin typeface="Quicksand"/>
                <a:ea typeface="Quicksand"/>
                <a:cs typeface="Quicksand"/>
                <a:sym typeface="Quicksand"/>
              </a:rPr>
              <a:t>By implementing a </a:t>
            </a:r>
          </a:p>
        </p:txBody>
      </p:sp>
      <p:sp>
        <p:nvSpPr>
          <p:cNvPr id="4" name="AutoShape 4"/>
          <p:cNvSpPr/>
          <p:nvPr/>
        </p:nvSpPr>
        <p:spPr>
          <a:xfrm>
            <a:off x="5897880" y="3568974"/>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AutoShape 5"/>
          <p:cNvSpPr/>
          <p:nvPr/>
        </p:nvSpPr>
        <p:spPr>
          <a:xfrm>
            <a:off x="5897880" y="7171009"/>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2470557"/>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Freeform 7"/>
          <p:cNvSpPr/>
          <p:nvPr/>
        </p:nvSpPr>
        <p:spPr>
          <a:xfrm>
            <a:off x="8304001" y="8019527"/>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847356" y="3306940"/>
            <a:ext cx="10593289" cy="4073526"/>
          </a:xfrm>
          <a:prstGeom prst="rect">
            <a:avLst/>
          </a:prstGeom>
        </p:spPr>
        <p:txBody>
          <a:bodyPr lIns="0" tIns="0" rIns="0" bIns="0" rtlCol="0" anchor="t">
            <a:spAutoFit/>
          </a:bodyPr>
          <a:lstStyle/>
          <a:p>
            <a:pPr marL="0" lvl="0" indent="0" algn="ctr">
              <a:lnSpc>
                <a:spcPts val="5439"/>
              </a:lnSpc>
            </a:pPr>
            <a:r>
              <a:rPr lang="en-US" sz="3199">
                <a:solidFill>
                  <a:srgbClr val="0F4662"/>
                </a:solidFill>
                <a:latin typeface="Quicksand"/>
                <a:ea typeface="Quicksand"/>
                <a:cs typeface="Quicksand"/>
                <a:sym typeface="Quicksand"/>
              </a:rPr>
              <a:t>The goal is to model CO2 emissions as a function of car engine features using machine learning in Python to predict emissions accurately. We'll leverage visualization tools like Matplotlib and Seaborn to create plots, heatmaps, and charts, revealing key patterns and insights for sustainable vehicle design and policy.</a:t>
            </a:r>
          </a:p>
        </p:txBody>
      </p:sp>
      <p:sp>
        <p:nvSpPr>
          <p:cNvPr id="3" name="AutoShape 3"/>
          <p:cNvSpPr/>
          <p:nvPr/>
        </p:nvSpPr>
        <p:spPr>
          <a:xfrm>
            <a:off x="5897880" y="2849740"/>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AutoShape 4"/>
          <p:cNvSpPr/>
          <p:nvPr/>
        </p:nvSpPr>
        <p:spPr>
          <a:xfrm>
            <a:off x="5897880" y="7999591"/>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5" name="Freeform 5"/>
          <p:cNvSpPr/>
          <p:nvPr/>
        </p:nvSpPr>
        <p:spPr>
          <a:xfrm>
            <a:off x="8304001" y="2123591"/>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6" name="TextBox 6"/>
          <p:cNvSpPr txBox="1"/>
          <p:nvPr/>
        </p:nvSpPr>
        <p:spPr>
          <a:xfrm>
            <a:off x="1028700" y="590184"/>
            <a:ext cx="8048163" cy="1184275"/>
          </a:xfrm>
          <a:prstGeom prst="rect">
            <a:avLst/>
          </a:prstGeom>
        </p:spPr>
        <p:txBody>
          <a:bodyPr lIns="0" tIns="0" rIns="0" bIns="0" rtlCol="0" anchor="t">
            <a:spAutoFit/>
          </a:bodyPr>
          <a:lstStyle/>
          <a:p>
            <a:pPr marL="0" lvl="0" indent="0" algn="l">
              <a:lnSpc>
                <a:spcPts val="9799"/>
              </a:lnSpc>
              <a:spcBef>
                <a:spcPct val="0"/>
              </a:spcBef>
            </a:pPr>
            <a:r>
              <a:rPr lang="en-US" sz="6999" b="1" i="1">
                <a:solidFill>
                  <a:srgbClr val="0F4662"/>
                </a:solidFill>
                <a:latin typeface="Cormorant Garamond Bold Italics"/>
                <a:ea typeface="Cormorant Garamond Bold Italics"/>
                <a:cs typeface="Cormorant Garamond Bold Italics"/>
                <a:sym typeface="Cormorant Garamond Bold Italics"/>
              </a:rPr>
              <a:t>Objective</a:t>
            </a:r>
          </a:p>
        </p:txBody>
      </p:sp>
      <p:sp>
        <p:nvSpPr>
          <p:cNvPr id="7" name="Freeform 7"/>
          <p:cNvSpPr/>
          <p:nvPr/>
        </p:nvSpPr>
        <p:spPr>
          <a:xfrm>
            <a:off x="8304001" y="8474359"/>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TextBox 2"/>
          <p:cNvSpPr txBox="1"/>
          <p:nvPr/>
        </p:nvSpPr>
        <p:spPr>
          <a:xfrm>
            <a:off x="3442710" y="3369664"/>
            <a:ext cx="11402580" cy="3185722"/>
          </a:xfrm>
          <a:prstGeom prst="rect">
            <a:avLst/>
          </a:prstGeom>
        </p:spPr>
        <p:txBody>
          <a:bodyPr lIns="0" tIns="0" rIns="0" bIns="0" rtlCol="0" anchor="t">
            <a:spAutoFit/>
          </a:bodyPr>
          <a:lstStyle/>
          <a:p>
            <a:pPr marL="0" lvl="0" indent="0" algn="ctr">
              <a:lnSpc>
                <a:spcPts val="26009"/>
              </a:lnSpc>
              <a:spcBef>
                <a:spcPct val="0"/>
              </a:spcBef>
            </a:pPr>
            <a:r>
              <a:rPr lang="en-US" sz="18577" b="1" i="1">
                <a:solidFill>
                  <a:srgbClr val="0F4662"/>
                </a:solidFill>
                <a:latin typeface="Cormorant Garamond Bold Italics"/>
                <a:ea typeface="Cormorant Garamond Bold Italics"/>
                <a:cs typeface="Cormorant Garamond Bold Italics"/>
                <a:sym typeface="Cormorant Garamond Bold Italics"/>
              </a:rPr>
              <a:t>Thank you</a:t>
            </a:r>
          </a:p>
        </p:txBody>
      </p:sp>
      <p:sp>
        <p:nvSpPr>
          <p:cNvPr id="3" name="AutoShape 3"/>
          <p:cNvSpPr/>
          <p:nvPr/>
        </p:nvSpPr>
        <p:spPr>
          <a:xfrm>
            <a:off x="5897880" y="22150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4" name="Freeform 4"/>
          <p:cNvSpPr/>
          <p:nvPr/>
        </p:nvSpPr>
        <p:spPr>
          <a:xfrm>
            <a:off x="8304001" y="1116666"/>
            <a:ext cx="1679997" cy="249900"/>
          </a:xfrm>
          <a:custGeom>
            <a:avLst/>
            <a:gdLst/>
            <a:ahLst/>
            <a:cxnLst/>
            <a:rect l="l" t="t" r="r" b="b"/>
            <a:pathLst>
              <a:path w="1679997" h="249900">
                <a:moveTo>
                  <a:pt x="0" y="0"/>
                </a:moveTo>
                <a:lnTo>
                  <a:pt x="1679998" y="0"/>
                </a:lnTo>
                <a:lnTo>
                  <a:pt x="1679998" y="249899"/>
                </a:lnTo>
                <a:lnTo>
                  <a:pt x="0" y="24989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AutoShape 5"/>
          <p:cNvSpPr/>
          <p:nvPr/>
        </p:nvSpPr>
        <p:spPr>
          <a:xfrm>
            <a:off x="5897880" y="8159883"/>
            <a:ext cx="6492240" cy="0"/>
          </a:xfrm>
          <a:prstGeom prst="line">
            <a:avLst/>
          </a:prstGeom>
          <a:ln w="76200" cap="flat">
            <a:solidFill>
              <a:srgbClr val="0F4662"/>
            </a:solidFill>
            <a:prstDash val="solid"/>
            <a:headEnd type="none" w="sm" len="sm"/>
            <a:tailEnd type="none" w="sm" len="sm"/>
          </a:ln>
        </p:spPr>
        <p:txBody>
          <a:bodyPr/>
          <a:lstStyle/>
          <a:p>
            <a:endParaRPr lang="en-US"/>
          </a:p>
        </p:txBody>
      </p:sp>
      <p:sp>
        <p:nvSpPr>
          <p:cNvPr id="6" name="Freeform 6"/>
          <p:cNvSpPr/>
          <p:nvPr/>
        </p:nvSpPr>
        <p:spPr>
          <a:xfrm>
            <a:off x="8304001" y="9008400"/>
            <a:ext cx="1679997" cy="249900"/>
          </a:xfrm>
          <a:custGeom>
            <a:avLst/>
            <a:gdLst/>
            <a:ahLst/>
            <a:cxnLst/>
            <a:rect l="l" t="t" r="r" b="b"/>
            <a:pathLst>
              <a:path w="1679997" h="249900">
                <a:moveTo>
                  <a:pt x="0" y="0"/>
                </a:moveTo>
                <a:lnTo>
                  <a:pt x="1679998" y="0"/>
                </a:lnTo>
                <a:lnTo>
                  <a:pt x="1679998" y="249900"/>
                </a:lnTo>
                <a:lnTo>
                  <a:pt x="0" y="2499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49872" y="9496254"/>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TextBox 3"/>
          <p:cNvSpPr txBox="1"/>
          <p:nvPr/>
        </p:nvSpPr>
        <p:spPr>
          <a:xfrm>
            <a:off x="249872" y="114252"/>
            <a:ext cx="9390243"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Dataset Details</a:t>
            </a:r>
          </a:p>
        </p:txBody>
      </p:sp>
      <p:sp>
        <p:nvSpPr>
          <p:cNvPr id="4" name="TextBox 4"/>
          <p:cNvSpPr txBox="1"/>
          <p:nvPr/>
        </p:nvSpPr>
        <p:spPr>
          <a:xfrm>
            <a:off x="249872" y="1495425"/>
            <a:ext cx="17890331" cy="7172325"/>
          </a:xfrm>
          <a:prstGeom prst="rect">
            <a:avLst/>
          </a:prstGeom>
        </p:spPr>
        <p:txBody>
          <a:bodyPr lIns="0" tIns="0" rIns="0" bIns="0" rtlCol="0" anchor="t">
            <a:spAutoFit/>
          </a:bodyPr>
          <a:lstStyle/>
          <a:p>
            <a:pPr algn="l">
              <a:lnSpc>
                <a:spcPts val="4079"/>
              </a:lnSpc>
            </a:pPr>
            <a:r>
              <a:rPr lang="en-US" sz="2400" b="1">
                <a:solidFill>
                  <a:srgbClr val="0F4662"/>
                </a:solidFill>
                <a:latin typeface="Quicksand Bold"/>
                <a:ea typeface="Quicksand Bold"/>
                <a:cs typeface="Quicksand Bold"/>
                <a:sym typeface="Quicksand Bold"/>
              </a:rPr>
              <a:t>This dataset has the 12 following variables(with their description):</a:t>
            </a:r>
          </a:p>
          <a:p>
            <a:pPr algn="l">
              <a:lnSpc>
                <a:spcPts val="4079"/>
              </a:lnSpc>
            </a:pPr>
            <a:r>
              <a:rPr lang="en-US" sz="2400" b="1">
                <a:solidFill>
                  <a:srgbClr val="0F4662"/>
                </a:solidFill>
                <a:latin typeface="Quicksand Bold"/>
                <a:ea typeface="Quicksand Bold"/>
                <a:cs typeface="Quicksand Bold"/>
                <a:sym typeface="Quicksand Bold"/>
              </a:rPr>
              <a:t>make</a:t>
            </a:r>
            <a:r>
              <a:rPr lang="en-US" sz="2400">
                <a:solidFill>
                  <a:srgbClr val="0F4662"/>
                </a:solidFill>
                <a:latin typeface="Quicksand"/>
                <a:ea typeface="Quicksand"/>
                <a:cs typeface="Quicksand"/>
                <a:sym typeface="Quicksand"/>
              </a:rPr>
              <a:t>, car brand under study.</a:t>
            </a:r>
          </a:p>
          <a:p>
            <a:pPr algn="l">
              <a:lnSpc>
                <a:spcPts val="4079"/>
              </a:lnSpc>
            </a:pPr>
            <a:r>
              <a:rPr lang="en-US" sz="2400" b="1">
                <a:solidFill>
                  <a:srgbClr val="0F4662"/>
                </a:solidFill>
                <a:latin typeface="Quicksand Bold"/>
                <a:ea typeface="Quicksand Bold"/>
                <a:cs typeface="Quicksand Bold"/>
                <a:sym typeface="Quicksand Bold"/>
              </a:rPr>
              <a:t>model -</a:t>
            </a:r>
            <a:r>
              <a:rPr lang="en-US" sz="2400">
                <a:solidFill>
                  <a:srgbClr val="0F4662"/>
                </a:solidFill>
                <a:latin typeface="Quicksand"/>
                <a:ea typeface="Quicksand"/>
                <a:cs typeface="Quicksand"/>
                <a:sym typeface="Quicksand"/>
              </a:rPr>
              <a:t> the specific model of the car.</a:t>
            </a:r>
          </a:p>
          <a:p>
            <a:pPr algn="l">
              <a:lnSpc>
                <a:spcPts val="4079"/>
              </a:lnSpc>
            </a:pPr>
            <a:r>
              <a:rPr lang="en-US" sz="2400" b="1">
                <a:solidFill>
                  <a:srgbClr val="0F4662"/>
                </a:solidFill>
                <a:latin typeface="Quicksand Bold"/>
                <a:ea typeface="Quicksand Bold"/>
                <a:cs typeface="Quicksand Bold"/>
                <a:sym typeface="Quicksand Bold"/>
              </a:rPr>
              <a:t>vehicle_class -</a:t>
            </a:r>
            <a:r>
              <a:rPr lang="en-US" sz="2400">
                <a:solidFill>
                  <a:srgbClr val="0F4662"/>
                </a:solidFill>
                <a:latin typeface="Quicksand"/>
                <a:ea typeface="Quicksand"/>
                <a:cs typeface="Quicksand"/>
                <a:sym typeface="Quicksand"/>
              </a:rPr>
              <a:t> car body type of the car.</a:t>
            </a:r>
          </a:p>
          <a:p>
            <a:pPr algn="l">
              <a:lnSpc>
                <a:spcPts val="4079"/>
              </a:lnSpc>
            </a:pPr>
            <a:r>
              <a:rPr lang="en-US" sz="2400" b="1">
                <a:solidFill>
                  <a:srgbClr val="0F4662"/>
                </a:solidFill>
                <a:latin typeface="Quicksand Bold"/>
                <a:ea typeface="Quicksand Bold"/>
                <a:cs typeface="Quicksand Bold"/>
                <a:sym typeface="Quicksand Bold"/>
              </a:rPr>
              <a:t>engine_size -</a:t>
            </a:r>
            <a:r>
              <a:rPr lang="en-US" sz="2400">
                <a:solidFill>
                  <a:srgbClr val="0F4662"/>
                </a:solidFill>
                <a:latin typeface="Quicksand"/>
                <a:ea typeface="Quicksand"/>
                <a:cs typeface="Quicksand"/>
                <a:sym typeface="Quicksand"/>
              </a:rPr>
              <a:t> size of the car engine, in Liters.</a:t>
            </a:r>
          </a:p>
          <a:p>
            <a:pPr algn="l">
              <a:lnSpc>
                <a:spcPts val="4079"/>
              </a:lnSpc>
            </a:pPr>
            <a:r>
              <a:rPr lang="en-US" sz="2400" b="1">
                <a:solidFill>
                  <a:srgbClr val="0F4662"/>
                </a:solidFill>
                <a:latin typeface="Quicksand Bold"/>
                <a:ea typeface="Quicksand Bold"/>
                <a:cs typeface="Quicksand Bold"/>
                <a:sym typeface="Quicksand Bold"/>
              </a:rPr>
              <a:t>cylinders -</a:t>
            </a:r>
            <a:r>
              <a:rPr lang="en-US" sz="2400">
                <a:solidFill>
                  <a:srgbClr val="0F4662"/>
                </a:solidFill>
                <a:latin typeface="Quicksand"/>
                <a:ea typeface="Quicksand"/>
                <a:cs typeface="Quicksand"/>
                <a:sym typeface="Quicksand"/>
              </a:rPr>
              <a:t> number of cylinders.</a:t>
            </a:r>
          </a:p>
          <a:p>
            <a:pPr algn="l">
              <a:lnSpc>
                <a:spcPts val="4079"/>
              </a:lnSpc>
            </a:pPr>
            <a:r>
              <a:rPr lang="en-US" sz="2400" b="1">
                <a:solidFill>
                  <a:srgbClr val="0F4662"/>
                </a:solidFill>
                <a:latin typeface="Quicksand Bold"/>
                <a:ea typeface="Quicksand Bold"/>
                <a:cs typeface="Quicksand Bold"/>
                <a:sym typeface="Quicksand Bold"/>
              </a:rPr>
              <a:t>transmission - </a:t>
            </a:r>
            <a:r>
              <a:rPr lang="en-US" sz="2400">
                <a:solidFill>
                  <a:srgbClr val="0F4662"/>
                </a:solidFill>
                <a:latin typeface="Quicksand"/>
                <a:ea typeface="Quicksand"/>
                <a:cs typeface="Quicksand"/>
                <a:sym typeface="Quicksand"/>
              </a:rPr>
              <a:t>"A" for`Automatic', "AM" for ``Automated manual', "AS" for 'Automatic with select shift', "AV" for 'Continuously                                           variable', "M" for 'Manual'.</a:t>
            </a:r>
          </a:p>
          <a:p>
            <a:pPr algn="l">
              <a:lnSpc>
                <a:spcPts val="4079"/>
              </a:lnSpc>
            </a:pPr>
            <a:r>
              <a:rPr lang="en-US" sz="2400" b="1">
                <a:solidFill>
                  <a:srgbClr val="0F4662"/>
                </a:solidFill>
                <a:latin typeface="Quicksand Bold"/>
                <a:ea typeface="Quicksand Bold"/>
                <a:cs typeface="Quicksand Bold"/>
                <a:sym typeface="Quicksand Bold"/>
              </a:rPr>
              <a:t>fuel_type -</a:t>
            </a:r>
            <a:r>
              <a:rPr lang="en-US" sz="2400">
                <a:solidFill>
                  <a:srgbClr val="0F4662"/>
                </a:solidFill>
                <a:latin typeface="Quicksand"/>
                <a:ea typeface="Quicksand"/>
                <a:cs typeface="Quicksand"/>
                <a:sym typeface="Quicksand"/>
              </a:rPr>
              <a:t> "X" for 'Regular gasoline', "Z" for 'Premium gasoline', "D" for 'Diesel', "E" for 'Ethanol (E85)', "N" for 'Natural gas'.</a:t>
            </a:r>
          </a:p>
          <a:p>
            <a:pPr algn="l">
              <a:lnSpc>
                <a:spcPts val="4079"/>
              </a:lnSpc>
            </a:pPr>
            <a:r>
              <a:rPr lang="en-US" sz="2400" b="1">
                <a:solidFill>
                  <a:srgbClr val="0F4662"/>
                </a:solidFill>
                <a:latin typeface="Quicksand Bold"/>
                <a:ea typeface="Quicksand Bold"/>
                <a:cs typeface="Quicksand Bold"/>
                <a:sym typeface="Quicksand Bold"/>
              </a:rPr>
              <a:t>fuel_consumption_city -</a:t>
            </a:r>
            <a:r>
              <a:rPr lang="en-US" sz="2400">
                <a:solidFill>
                  <a:srgbClr val="0F4662"/>
                </a:solidFill>
                <a:latin typeface="Quicksand"/>
                <a:ea typeface="Quicksand"/>
                <a:cs typeface="Quicksand"/>
                <a:sym typeface="Quicksand"/>
              </a:rPr>
              <a:t> City fuel consumption ratings, in liters per 100 kilometers.</a:t>
            </a:r>
          </a:p>
          <a:p>
            <a:pPr algn="l">
              <a:lnSpc>
                <a:spcPts val="4079"/>
              </a:lnSpc>
            </a:pPr>
            <a:r>
              <a:rPr lang="en-US" sz="2400" b="1">
                <a:solidFill>
                  <a:srgbClr val="0F4662"/>
                </a:solidFill>
                <a:latin typeface="Quicksand Bold"/>
                <a:ea typeface="Quicksand Bold"/>
                <a:cs typeface="Quicksand Bold"/>
                <a:sym typeface="Quicksand Bold"/>
              </a:rPr>
              <a:t>fuel_consumption_hwy -</a:t>
            </a:r>
            <a:r>
              <a:rPr lang="en-US" sz="2400">
                <a:solidFill>
                  <a:srgbClr val="0F4662"/>
                </a:solidFill>
                <a:latin typeface="Quicksand"/>
                <a:ea typeface="Quicksand"/>
                <a:cs typeface="Quicksand"/>
                <a:sym typeface="Quicksand"/>
              </a:rPr>
              <a:t> Highway fuel consumption ratings, in liters per 100 kilometers.</a:t>
            </a:r>
          </a:p>
          <a:p>
            <a:pPr algn="l">
              <a:lnSpc>
                <a:spcPts val="4079"/>
              </a:lnSpc>
            </a:pPr>
            <a:r>
              <a:rPr lang="en-US" sz="2400" b="1">
                <a:solidFill>
                  <a:srgbClr val="0F4662"/>
                </a:solidFill>
                <a:latin typeface="Quicksand Bold"/>
                <a:ea typeface="Quicksand Bold"/>
                <a:cs typeface="Quicksand Bold"/>
                <a:sym typeface="Quicksand Bold"/>
              </a:rPr>
              <a:t>fuel_consumption_comb(l/100km) -</a:t>
            </a:r>
            <a:r>
              <a:rPr lang="en-US" sz="2400">
                <a:solidFill>
                  <a:srgbClr val="0F4662"/>
                </a:solidFill>
                <a:latin typeface="Quicksand"/>
                <a:ea typeface="Quicksand"/>
                <a:cs typeface="Quicksand"/>
                <a:sym typeface="Quicksand"/>
              </a:rPr>
              <a:t> the combined fuel consumption rating (55% city, 45% highway), in L/100 km.</a:t>
            </a:r>
          </a:p>
          <a:p>
            <a:pPr algn="l">
              <a:lnSpc>
                <a:spcPts val="4079"/>
              </a:lnSpc>
            </a:pPr>
            <a:r>
              <a:rPr lang="en-US" sz="2400" b="1">
                <a:solidFill>
                  <a:srgbClr val="0F4662"/>
                </a:solidFill>
                <a:latin typeface="Quicksand Bold"/>
                <a:ea typeface="Quicksand Bold"/>
                <a:cs typeface="Quicksand Bold"/>
                <a:sym typeface="Quicksand Bold"/>
              </a:rPr>
              <a:t>fuel_consumption_comb(mpg) -</a:t>
            </a:r>
            <a:r>
              <a:rPr lang="en-US" sz="2400">
                <a:solidFill>
                  <a:srgbClr val="0F4662"/>
                </a:solidFill>
                <a:latin typeface="Quicksand"/>
                <a:ea typeface="Quicksand"/>
                <a:cs typeface="Quicksand"/>
                <a:sym typeface="Quicksand"/>
              </a:rPr>
              <a:t> the combined fuel consumption rating (55% city, 45% highway), in miles per gallon (mpg).</a:t>
            </a:r>
          </a:p>
          <a:p>
            <a:pPr marL="0" lvl="0" indent="0" algn="l">
              <a:lnSpc>
                <a:spcPts val="4079"/>
              </a:lnSpc>
            </a:pPr>
            <a:r>
              <a:rPr lang="en-US" sz="2400" b="1">
                <a:solidFill>
                  <a:srgbClr val="0F4662"/>
                </a:solidFill>
                <a:latin typeface="Quicksand Bold"/>
                <a:ea typeface="Quicksand Bold"/>
                <a:cs typeface="Quicksand Bold"/>
                <a:sym typeface="Quicksand Bold"/>
              </a:rPr>
              <a:t>co2_emissions -</a:t>
            </a:r>
            <a:r>
              <a:rPr lang="en-US" sz="2400">
                <a:solidFill>
                  <a:srgbClr val="0F4662"/>
                </a:solidFill>
                <a:latin typeface="Quicksand"/>
                <a:ea typeface="Quicksand"/>
                <a:cs typeface="Quicksand"/>
                <a:sym typeface="Quicksand"/>
              </a:rPr>
              <a:t> the tailpipe emissions of carbon dioxide for combined city and highway driving, in grams per kilometer.</a:t>
            </a:r>
          </a:p>
        </p:txBody>
      </p:sp>
      <p:sp>
        <p:nvSpPr>
          <p:cNvPr id="5" name="Freeform 5"/>
          <p:cNvSpPr/>
          <p:nvPr/>
        </p:nvSpPr>
        <p:spPr>
          <a:xfrm>
            <a:off x="15978826" y="430640"/>
            <a:ext cx="1905000" cy="283369"/>
          </a:xfrm>
          <a:custGeom>
            <a:avLst/>
            <a:gdLst/>
            <a:ahLst/>
            <a:cxnLst/>
            <a:rect l="l" t="t" r="r" b="b"/>
            <a:pathLst>
              <a:path w="1905000" h="283369">
                <a:moveTo>
                  <a:pt x="0" y="0"/>
                </a:moveTo>
                <a:lnTo>
                  <a:pt x="1905000" y="0"/>
                </a:lnTo>
                <a:lnTo>
                  <a:pt x="1905000" y="283369"/>
                </a:lnTo>
                <a:lnTo>
                  <a:pt x="0" y="283369"/>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grpSp>
        <p:nvGrpSpPr>
          <p:cNvPr id="2" name="Group 2"/>
          <p:cNvGrpSpPr/>
          <p:nvPr/>
        </p:nvGrpSpPr>
        <p:grpSpPr>
          <a:xfrm>
            <a:off x="13912969" y="0"/>
            <a:ext cx="4375031" cy="10287000"/>
            <a:chOff x="0" y="0"/>
            <a:chExt cx="1152272" cy="2709333"/>
          </a:xfrm>
        </p:grpSpPr>
        <p:sp>
          <p:nvSpPr>
            <p:cNvPr id="3" name="Freeform 3"/>
            <p:cNvSpPr/>
            <p:nvPr/>
          </p:nvSpPr>
          <p:spPr>
            <a:xfrm>
              <a:off x="0" y="0"/>
              <a:ext cx="1152272" cy="2709333"/>
            </a:xfrm>
            <a:custGeom>
              <a:avLst/>
              <a:gdLst/>
              <a:ahLst/>
              <a:cxnLst/>
              <a:rect l="l" t="t" r="r" b="b"/>
              <a:pathLst>
                <a:path w="1152272" h="2709333">
                  <a:moveTo>
                    <a:pt x="0" y="0"/>
                  </a:moveTo>
                  <a:lnTo>
                    <a:pt x="1152272" y="0"/>
                  </a:lnTo>
                  <a:lnTo>
                    <a:pt x="1152272" y="2709333"/>
                  </a:lnTo>
                  <a:lnTo>
                    <a:pt x="0" y="2709333"/>
                  </a:lnTo>
                  <a:close/>
                </a:path>
              </a:pathLst>
            </a:custGeom>
            <a:solidFill>
              <a:srgbClr val="A9BECB"/>
            </a:solidFill>
          </p:spPr>
          <p:txBody>
            <a:bodyPr/>
            <a:lstStyle/>
            <a:p>
              <a:endParaRPr lang="en-US"/>
            </a:p>
          </p:txBody>
        </p:sp>
        <p:sp>
          <p:nvSpPr>
            <p:cNvPr id="4" name="TextBox 4"/>
            <p:cNvSpPr txBox="1"/>
            <p:nvPr/>
          </p:nvSpPr>
          <p:spPr>
            <a:xfrm>
              <a:off x="0" y="-123825"/>
              <a:ext cx="1152272" cy="2833158"/>
            </a:xfrm>
            <a:prstGeom prst="rect">
              <a:avLst/>
            </a:prstGeom>
          </p:spPr>
          <p:txBody>
            <a:bodyPr lIns="50800" tIns="50800" rIns="50800" bIns="50800" rtlCol="0" anchor="ctr"/>
            <a:lstStyle/>
            <a:p>
              <a:pPr algn="ctr">
                <a:lnSpc>
                  <a:spcPts val="4079"/>
                </a:lnSpc>
              </a:pPr>
              <a:endParaRPr/>
            </a:p>
          </p:txBody>
        </p:sp>
      </p:grpSp>
      <p:graphicFrame>
        <p:nvGraphicFramePr>
          <p:cNvPr id="5" name="Table 5"/>
          <p:cNvGraphicFramePr>
            <a:graphicFrameLocks noGrp="1"/>
          </p:cNvGraphicFramePr>
          <p:nvPr/>
        </p:nvGraphicFramePr>
        <p:xfrm>
          <a:off x="704188" y="1684924"/>
          <a:ext cx="12884270" cy="8454681"/>
        </p:xfrm>
        <a:graphic>
          <a:graphicData uri="http://schemas.openxmlformats.org/drawingml/2006/table">
            <a:tbl>
              <a:tblPr/>
              <a:tblGrid>
                <a:gridCol w="5003723">
                  <a:extLst>
                    <a:ext uri="{9D8B030D-6E8A-4147-A177-3AD203B41FA5}">
                      <a16:colId xmlns:a16="http://schemas.microsoft.com/office/drawing/2014/main" val="20000"/>
                    </a:ext>
                  </a:extLst>
                </a:gridCol>
                <a:gridCol w="1813748">
                  <a:extLst>
                    <a:ext uri="{9D8B030D-6E8A-4147-A177-3AD203B41FA5}">
                      <a16:colId xmlns:a16="http://schemas.microsoft.com/office/drawing/2014/main" val="20001"/>
                    </a:ext>
                  </a:extLst>
                </a:gridCol>
                <a:gridCol w="2111951">
                  <a:extLst>
                    <a:ext uri="{9D8B030D-6E8A-4147-A177-3AD203B41FA5}">
                      <a16:colId xmlns:a16="http://schemas.microsoft.com/office/drawing/2014/main" val="20002"/>
                    </a:ext>
                  </a:extLst>
                </a:gridCol>
                <a:gridCol w="1867152">
                  <a:extLst>
                    <a:ext uri="{9D8B030D-6E8A-4147-A177-3AD203B41FA5}">
                      <a16:colId xmlns:a16="http://schemas.microsoft.com/office/drawing/2014/main" val="20003"/>
                    </a:ext>
                  </a:extLst>
                </a:gridCol>
                <a:gridCol w="2087696">
                  <a:extLst>
                    <a:ext uri="{9D8B030D-6E8A-4147-A177-3AD203B41FA5}">
                      <a16:colId xmlns:a16="http://schemas.microsoft.com/office/drawing/2014/main" val="20004"/>
                    </a:ext>
                  </a:extLst>
                </a:gridCol>
              </a:tblGrid>
              <a:tr h="1521331">
                <a:tc>
                  <a:txBody>
                    <a:bodyPr/>
                    <a:lstStyle/>
                    <a:p>
                      <a:pPr algn="ctr">
                        <a:lnSpc>
                          <a:spcPts val="3919"/>
                        </a:lnSpc>
                        <a:defRPr/>
                      </a:pPr>
                      <a:r>
                        <a:rPr lang="en-US" sz="2799" b="1">
                          <a:solidFill>
                            <a:srgbClr val="FFFFFF"/>
                          </a:solidFill>
                          <a:latin typeface="Quicksand Bold"/>
                          <a:ea typeface="Quicksand Bold"/>
                          <a:cs typeface="Quicksand Bold"/>
                          <a:sym typeface="Quicksand Bold"/>
                        </a:rPr>
                        <a:t>Variables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919"/>
                        </a:lnSpc>
                        <a:defRPr/>
                      </a:pPr>
                      <a:r>
                        <a:rPr lang="en-US" sz="2799" b="1">
                          <a:solidFill>
                            <a:srgbClr val="FFFFFF"/>
                          </a:solidFill>
                          <a:latin typeface="Quicksand Bold"/>
                          <a:ea typeface="Quicksand Bold"/>
                          <a:cs typeface="Quicksand Bold"/>
                          <a:sym typeface="Quicksand Bold"/>
                        </a:rPr>
                        <a:t>Mean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919"/>
                        </a:lnSpc>
                        <a:defRPr/>
                      </a:pPr>
                      <a:r>
                        <a:rPr lang="en-US" sz="2799" b="1">
                          <a:solidFill>
                            <a:srgbClr val="FFFFFF"/>
                          </a:solidFill>
                          <a:latin typeface="Quicksand Bold"/>
                          <a:ea typeface="Quicksand Bold"/>
                          <a:cs typeface="Quicksand Bold"/>
                          <a:sym typeface="Quicksand Bold"/>
                        </a:rPr>
                        <a:t>Standard Deviation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919"/>
                        </a:lnSpc>
                        <a:defRPr/>
                      </a:pPr>
                      <a:r>
                        <a:rPr lang="en-US" sz="2799" b="1">
                          <a:solidFill>
                            <a:srgbClr val="FFFFFF"/>
                          </a:solidFill>
                          <a:latin typeface="Quicksand Bold"/>
                          <a:ea typeface="Quicksand Bold"/>
                          <a:cs typeface="Quicksand Bold"/>
                          <a:sym typeface="Quicksand Bold"/>
                        </a:rPr>
                        <a:t>Median</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tc>
                  <a:txBody>
                    <a:bodyPr/>
                    <a:lstStyle/>
                    <a:p>
                      <a:pPr algn="ctr">
                        <a:lnSpc>
                          <a:spcPts val="3919"/>
                        </a:lnSpc>
                        <a:defRPr/>
                      </a:pPr>
                      <a:r>
                        <a:rPr lang="en-US" sz="2799" b="1">
                          <a:solidFill>
                            <a:srgbClr val="FFFFFF"/>
                          </a:solidFill>
                          <a:latin typeface="Quicksand Bold"/>
                          <a:ea typeface="Quicksand Bold"/>
                          <a:cs typeface="Quicksand Bold"/>
                          <a:sym typeface="Quicksand Bold"/>
                        </a:rPr>
                        <a:t>Mode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191919"/>
                    </a:solidFill>
                  </a:tcPr>
                </a:tc>
                <a:extLst>
                  <a:ext uri="{0D108BD9-81ED-4DB2-BD59-A6C34878D82A}">
                    <a16:rowId xmlns:a16="http://schemas.microsoft.com/office/drawing/2014/main" val="10000"/>
                  </a:ext>
                </a:extLst>
              </a:tr>
              <a:tr h="1039230">
                <a:tc>
                  <a:txBody>
                    <a:bodyPr/>
                    <a:lstStyle/>
                    <a:p>
                      <a:pPr algn="ctr">
                        <a:lnSpc>
                          <a:spcPts val="3219"/>
                        </a:lnSpc>
                        <a:defRPr/>
                      </a:pPr>
                      <a:r>
                        <a:rPr lang="en-US" sz="2299" b="1">
                          <a:solidFill>
                            <a:srgbClr val="000000"/>
                          </a:solidFill>
                          <a:latin typeface="Quicksand Bold"/>
                          <a:ea typeface="Quicksand Bold"/>
                          <a:cs typeface="Quicksand Bold"/>
                          <a:sym typeface="Quicksand Bold"/>
                        </a:rPr>
                        <a:t>engine_size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3.16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1.35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3.0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2.0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020700">
                <a:tc>
                  <a:txBody>
                    <a:bodyPr/>
                    <a:lstStyle/>
                    <a:p>
                      <a:pPr algn="ctr">
                        <a:lnSpc>
                          <a:spcPts val="3219"/>
                        </a:lnSpc>
                        <a:defRPr/>
                      </a:pPr>
                      <a:r>
                        <a:rPr lang="en-US" sz="2299" b="1">
                          <a:solidFill>
                            <a:srgbClr val="000000"/>
                          </a:solidFill>
                          <a:latin typeface="Quicksand Bold"/>
                          <a:ea typeface="Quicksand Bold"/>
                          <a:cs typeface="Quicksand Bold"/>
                          <a:sym typeface="Quicksand Bold"/>
                        </a:rPr>
                        <a:t>cylinders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5.62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1.83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4.0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053298">
                <a:tc>
                  <a:txBody>
                    <a:bodyPr/>
                    <a:lstStyle/>
                    <a:p>
                      <a:pPr algn="ctr">
                        <a:lnSpc>
                          <a:spcPts val="3219"/>
                        </a:lnSpc>
                        <a:defRPr/>
                      </a:pPr>
                      <a:r>
                        <a:rPr lang="en-US" sz="2299" b="1">
                          <a:solidFill>
                            <a:srgbClr val="000000"/>
                          </a:solidFill>
                          <a:latin typeface="Quicksand Bold"/>
                          <a:ea typeface="Quicksand Bold"/>
                          <a:cs typeface="Quicksand Bold"/>
                          <a:sym typeface="Quicksand Bold"/>
                        </a:rPr>
                        <a:t>fuel_consumption_city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12.56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3.50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12.1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11.9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r h="973286">
                <a:tc>
                  <a:txBody>
                    <a:bodyPr/>
                    <a:lstStyle/>
                    <a:p>
                      <a:pPr algn="ctr">
                        <a:lnSpc>
                          <a:spcPts val="3219"/>
                        </a:lnSpc>
                        <a:defRPr/>
                      </a:pPr>
                      <a:r>
                        <a:rPr lang="en-US" sz="2299" b="1">
                          <a:solidFill>
                            <a:srgbClr val="000000"/>
                          </a:solidFill>
                          <a:latin typeface="Quicksand Bold"/>
                          <a:ea typeface="Quicksand Bold"/>
                          <a:cs typeface="Quicksand Bold"/>
                          <a:sym typeface="Quicksand Bold"/>
                        </a:rPr>
                        <a:t>fuel_consumption_hwy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9.04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2.22</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8.7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7.8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4"/>
                  </a:ext>
                </a:extLst>
              </a:tr>
              <a:tr h="1005884">
                <a:tc>
                  <a:txBody>
                    <a:bodyPr/>
                    <a:lstStyle/>
                    <a:p>
                      <a:pPr algn="ctr">
                        <a:lnSpc>
                          <a:spcPts val="2939"/>
                        </a:lnSpc>
                        <a:defRPr/>
                      </a:pPr>
                      <a:r>
                        <a:rPr lang="en-US" sz="2099" b="1">
                          <a:solidFill>
                            <a:srgbClr val="000000"/>
                          </a:solidFill>
                          <a:latin typeface="Quicksand Bold"/>
                          <a:ea typeface="Quicksand Bold"/>
                          <a:cs typeface="Quicksand Bold"/>
                          <a:sym typeface="Quicksand Bold"/>
                        </a:rPr>
                        <a:t>fuel_consumption_comb(l/100km)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10.98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2.89</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10.6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9.4</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5"/>
                  </a:ext>
                </a:extLst>
              </a:tr>
              <a:tr h="880267">
                <a:tc>
                  <a:txBody>
                    <a:bodyPr/>
                    <a:lstStyle/>
                    <a:p>
                      <a:pPr algn="ctr">
                        <a:lnSpc>
                          <a:spcPts val="2939"/>
                        </a:lnSpc>
                        <a:defRPr/>
                      </a:pPr>
                      <a:r>
                        <a:rPr lang="en-US" sz="2099" b="1">
                          <a:solidFill>
                            <a:srgbClr val="000000"/>
                          </a:solidFill>
                          <a:latin typeface="Quicksand Bold"/>
                          <a:ea typeface="Quicksand Bold"/>
                          <a:cs typeface="Quicksand Bold"/>
                          <a:sym typeface="Quicksand Bold"/>
                        </a:rPr>
                        <a:t>fuel_consumption_comb(mpg)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27.48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7.23</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27.0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25.0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6"/>
                  </a:ext>
                </a:extLst>
              </a:tr>
              <a:tr h="960685">
                <a:tc>
                  <a:txBody>
                    <a:bodyPr/>
                    <a:lstStyle/>
                    <a:p>
                      <a:pPr algn="ctr">
                        <a:lnSpc>
                          <a:spcPts val="2939"/>
                        </a:lnSpc>
                        <a:defRPr/>
                      </a:pPr>
                      <a:r>
                        <a:rPr lang="en-US" sz="2099" b="1">
                          <a:solidFill>
                            <a:srgbClr val="000000"/>
                          </a:solidFill>
                          <a:latin typeface="Quicksand Bold"/>
                          <a:ea typeface="Quicksand Bold"/>
                          <a:cs typeface="Quicksand Bold"/>
                          <a:sym typeface="Quicksand Bold"/>
                        </a:rPr>
                        <a:t>co2_emissions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250.58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58.51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246.0</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39"/>
                        </a:lnSpc>
                        <a:defRPr/>
                      </a:pPr>
                      <a:r>
                        <a:rPr lang="en-US" sz="2099">
                          <a:solidFill>
                            <a:srgbClr val="000000"/>
                          </a:solidFill>
                          <a:latin typeface="Quicksand"/>
                          <a:ea typeface="Quicksand"/>
                          <a:cs typeface="Quicksand"/>
                          <a:sym typeface="Quicksand"/>
                        </a:rPr>
                        <a:t>221 / 246</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7"/>
                  </a:ext>
                </a:extLst>
              </a:tr>
            </a:tbl>
          </a:graphicData>
        </a:graphic>
      </p:graphicFrame>
      <p:sp>
        <p:nvSpPr>
          <p:cNvPr id="6" name="Freeform 6"/>
          <p:cNvSpPr/>
          <p:nvPr/>
        </p:nvSpPr>
        <p:spPr>
          <a:xfrm rot="-5400000">
            <a:off x="12646815" y="4136334"/>
            <a:ext cx="6763701" cy="3480232"/>
          </a:xfrm>
          <a:custGeom>
            <a:avLst/>
            <a:gdLst/>
            <a:ahLst/>
            <a:cxnLst/>
            <a:rect l="l" t="t" r="r" b="b"/>
            <a:pathLst>
              <a:path w="6763701" h="3480232">
                <a:moveTo>
                  <a:pt x="0" y="0"/>
                </a:moveTo>
                <a:lnTo>
                  <a:pt x="6763701" y="0"/>
                </a:lnTo>
                <a:lnTo>
                  <a:pt x="6763701" y="3480231"/>
                </a:lnTo>
                <a:lnTo>
                  <a:pt x="0" y="348023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7" name="TextBox 7"/>
          <p:cNvSpPr txBox="1"/>
          <p:nvPr/>
        </p:nvSpPr>
        <p:spPr>
          <a:xfrm>
            <a:off x="434803" y="-56515"/>
            <a:ext cx="14072064" cy="1085215"/>
          </a:xfrm>
          <a:prstGeom prst="rect">
            <a:avLst/>
          </a:prstGeom>
        </p:spPr>
        <p:txBody>
          <a:bodyPr lIns="0" tIns="0" rIns="0" bIns="0" rtlCol="0" anchor="t">
            <a:spAutoFit/>
          </a:bodyPr>
          <a:lstStyle/>
          <a:p>
            <a:pPr marL="0" lvl="0" indent="0" algn="l">
              <a:lnSpc>
                <a:spcPts val="8959"/>
              </a:lnSpc>
              <a:spcBef>
                <a:spcPct val="0"/>
              </a:spcBef>
            </a:pPr>
            <a:r>
              <a:rPr lang="en-US" sz="6399" b="1" i="1">
                <a:solidFill>
                  <a:srgbClr val="0F4662"/>
                </a:solidFill>
                <a:latin typeface="Cormorant Garamond Bold Italics"/>
                <a:ea typeface="Cormorant Garamond Bold Italics"/>
                <a:cs typeface="Cormorant Garamond Bold Italics"/>
                <a:sym typeface="Cormorant Garamond Bold Italics"/>
              </a:rPr>
              <a:t>Exploratory Data Analysis</a:t>
            </a:r>
          </a:p>
        </p:txBody>
      </p:sp>
      <p:sp>
        <p:nvSpPr>
          <p:cNvPr id="8" name="TextBox 8"/>
          <p:cNvSpPr txBox="1"/>
          <p:nvPr/>
        </p:nvSpPr>
        <p:spPr>
          <a:xfrm>
            <a:off x="434803" y="1043208"/>
            <a:ext cx="13921296" cy="520700"/>
          </a:xfrm>
          <a:prstGeom prst="rect">
            <a:avLst/>
          </a:prstGeom>
        </p:spPr>
        <p:txBody>
          <a:bodyPr lIns="0" tIns="0" rIns="0" bIns="0" rtlCol="0" anchor="t">
            <a:spAutoFit/>
          </a:bodyPr>
          <a:lstStyle/>
          <a:p>
            <a:pPr algn="l">
              <a:lnSpc>
                <a:spcPts val="4419"/>
              </a:lnSpc>
              <a:spcBef>
                <a:spcPct val="0"/>
              </a:spcBef>
            </a:pPr>
            <a:r>
              <a:rPr lang="en-US" sz="2599" b="1">
                <a:solidFill>
                  <a:srgbClr val="0F4662"/>
                </a:solidFill>
                <a:latin typeface="Quicksand Bold"/>
                <a:ea typeface="Quicksand Bold"/>
                <a:cs typeface="Quicksand Bold"/>
                <a:sym typeface="Quicksand Bold"/>
              </a:rPr>
              <a:t>The number of variables (columns) is 12, and the number of instances (rows) is 7385.</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2050035" y="0"/>
            <a:ext cx="14178870" cy="10287000"/>
          </a:xfrm>
          <a:custGeom>
            <a:avLst/>
            <a:gdLst/>
            <a:ahLst/>
            <a:cxnLst/>
            <a:rect l="l" t="t" r="r" b="b"/>
            <a:pathLst>
              <a:path w="14178870" h="10287000">
                <a:moveTo>
                  <a:pt x="0" y="0"/>
                </a:moveTo>
                <a:lnTo>
                  <a:pt x="14178870" y="0"/>
                </a:lnTo>
                <a:lnTo>
                  <a:pt x="14178870" y="10287000"/>
                </a:lnTo>
                <a:lnTo>
                  <a:pt x="0" y="10287000"/>
                </a:lnTo>
                <a:lnTo>
                  <a:pt x="0" y="0"/>
                </a:lnTo>
                <a:close/>
              </a:path>
            </a:pathLst>
          </a:custGeom>
          <a:blipFill>
            <a:blip r:embed="rId2"/>
            <a:stretch>
              <a:fillRect l="-407" r="-343"/>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4000500" y="0"/>
            <a:ext cx="10287000" cy="10287000"/>
          </a:xfrm>
          <a:custGeom>
            <a:avLst/>
            <a:gdLst/>
            <a:ahLst/>
            <a:cxnLst/>
            <a:rect l="l" t="t" r="r" b="b"/>
            <a:pathLst>
              <a:path w="10287000" h="10287000">
                <a:moveTo>
                  <a:pt x="0" y="0"/>
                </a:moveTo>
                <a:lnTo>
                  <a:pt x="10287000" y="0"/>
                </a:lnTo>
                <a:lnTo>
                  <a:pt x="10287000" y="10287000"/>
                </a:lnTo>
                <a:lnTo>
                  <a:pt x="0" y="102870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0" y="597042"/>
            <a:ext cx="18288000" cy="9092916"/>
          </a:xfrm>
          <a:custGeom>
            <a:avLst/>
            <a:gdLst/>
            <a:ahLst/>
            <a:cxnLst/>
            <a:rect l="l" t="t" r="r" b="b"/>
            <a:pathLst>
              <a:path w="18288000" h="9092916">
                <a:moveTo>
                  <a:pt x="0" y="0"/>
                </a:moveTo>
                <a:lnTo>
                  <a:pt x="18288000" y="0"/>
                </a:lnTo>
                <a:lnTo>
                  <a:pt x="18288000" y="9092916"/>
                </a:lnTo>
                <a:lnTo>
                  <a:pt x="0" y="909291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3577946" y="0"/>
            <a:ext cx="11132108" cy="10287000"/>
          </a:xfrm>
          <a:custGeom>
            <a:avLst/>
            <a:gdLst/>
            <a:ahLst/>
            <a:cxnLst/>
            <a:rect l="l" t="t" r="r" b="b"/>
            <a:pathLst>
              <a:path w="11132108" h="10287000">
                <a:moveTo>
                  <a:pt x="0" y="0"/>
                </a:moveTo>
                <a:lnTo>
                  <a:pt x="11132108" y="0"/>
                </a:lnTo>
                <a:lnTo>
                  <a:pt x="11132108" y="10287000"/>
                </a:lnTo>
                <a:lnTo>
                  <a:pt x="0" y="10287000"/>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8F8F8"/>
        </a:solidFill>
        <a:effectLst/>
      </p:bgPr>
    </p:bg>
    <p:spTree>
      <p:nvGrpSpPr>
        <p:cNvPr id="1" name=""/>
        <p:cNvGrpSpPr/>
        <p:nvPr/>
      </p:nvGrpSpPr>
      <p:grpSpPr>
        <a:xfrm>
          <a:off x="0" y="0"/>
          <a:ext cx="0" cy="0"/>
          <a:chOff x="0" y="0"/>
          <a:chExt cx="0" cy="0"/>
        </a:xfrm>
      </p:grpSpPr>
      <p:sp>
        <p:nvSpPr>
          <p:cNvPr id="2" name="Freeform 2"/>
          <p:cNvSpPr/>
          <p:nvPr/>
        </p:nvSpPr>
        <p:spPr>
          <a:xfrm>
            <a:off x="3058233" y="0"/>
            <a:ext cx="12171533" cy="10287000"/>
          </a:xfrm>
          <a:custGeom>
            <a:avLst/>
            <a:gdLst/>
            <a:ahLst/>
            <a:cxnLst/>
            <a:rect l="l" t="t" r="r" b="b"/>
            <a:pathLst>
              <a:path w="12171533" h="10287000">
                <a:moveTo>
                  <a:pt x="0" y="0"/>
                </a:moveTo>
                <a:lnTo>
                  <a:pt x="12171534" y="0"/>
                </a:lnTo>
                <a:lnTo>
                  <a:pt x="12171534" y="10287000"/>
                </a:lnTo>
                <a:lnTo>
                  <a:pt x="0" y="10287000"/>
                </a:lnTo>
                <a:lnTo>
                  <a:pt x="0" y="0"/>
                </a:lnTo>
                <a:close/>
              </a:path>
            </a:pathLst>
          </a:custGeom>
          <a:blipFill>
            <a:blip r:embed="rId2"/>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496</Words>
  <Application>Microsoft Office PowerPoint</Application>
  <PresentationFormat>Custom</PresentationFormat>
  <Paragraphs>81</Paragraphs>
  <Slides>20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20</vt:i4>
      </vt:variant>
    </vt:vector>
  </HeadingPairs>
  <TitlesOfParts>
    <vt:vector size="26" baseType="lpstr">
      <vt:lpstr>Arial</vt:lpstr>
      <vt:lpstr>Cormorant Garamond Bold Italics</vt:lpstr>
      <vt:lpstr>Quicksand Bold</vt:lpstr>
      <vt:lpstr>Calibri</vt:lpstr>
      <vt:lpstr>Quicksand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White Blue Simple Modern Enhancing Sales Strategy Presentation</dc:title>
  <cp:lastModifiedBy>aditya rawat</cp:lastModifiedBy>
  <cp:revision>3</cp:revision>
  <dcterms:created xsi:type="dcterms:W3CDTF">2006-08-16T00:00:00Z</dcterms:created>
  <dcterms:modified xsi:type="dcterms:W3CDTF">2025-02-25T04:39:08Z</dcterms:modified>
  <dc:identifier>DAGfqYMA-9w</dc:identifier>
</cp:coreProperties>
</file>