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1"/>
  </p:notesMasterIdLst>
  <p:handoutMasterIdLst>
    <p:handoutMasterId r:id="rId12"/>
  </p:handoutMasterIdLst>
  <p:sldIdLst>
    <p:sldId id="314" r:id="rId5"/>
    <p:sldId id="315" r:id="rId6"/>
    <p:sldId id="316" r:id="rId7"/>
    <p:sldId id="326" r:id="rId8"/>
    <p:sldId id="317" r:id="rId9"/>
    <p:sldId id="30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5388" autoAdjust="0"/>
  </p:normalViewPr>
  <p:slideViewPr>
    <p:cSldViewPr snapToGrid="0">
      <p:cViewPr>
        <p:scale>
          <a:sx n="88" d="100"/>
          <a:sy n="88" d="100"/>
        </p:scale>
        <p:origin x="168" y="105"/>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6/13/2025</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6/13/2025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569137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1698969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3528550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3336033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24299665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endParaRPr lang="en-US" dirty="0"/>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endParaRPr lang="en-US" dirty="0"/>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hyperlink" Target="mailto:Unal.aditya10@gmail.com" TargetMode="External"/><Relationship Id="rId4"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096000" y="3366621"/>
            <a:ext cx="6096000" cy="2549765"/>
          </a:xfrm>
        </p:spPr>
        <p:txBody>
          <a:bodyPr>
            <a:normAutofit fontScale="90000"/>
          </a:bodyPr>
          <a:lstStyle/>
          <a:p>
            <a:br>
              <a:rPr lang="en-US" sz="5600" dirty="0"/>
            </a:br>
            <a:r>
              <a:rPr lang="en-US" sz="5600" dirty="0"/>
              <a:t>Credit score prediction</a:t>
            </a:r>
            <a:br>
              <a:rPr lang="en-US" dirty="0"/>
            </a:br>
            <a:br>
              <a:rPr lang="en-US" dirty="0"/>
            </a:br>
            <a:endParaRPr lang="en-US" dirty="0"/>
          </a:p>
        </p:txBody>
      </p:sp>
      <p:sp>
        <p:nvSpPr>
          <p:cNvPr id="3" name="TextBox 2">
            <a:extLst>
              <a:ext uri="{FF2B5EF4-FFF2-40B4-BE49-F238E27FC236}">
                <a16:creationId xmlns:a16="http://schemas.microsoft.com/office/drawing/2014/main" id="{E1FC2F4F-EF51-4D45-E36F-2EAA6DFEDCC8}"/>
              </a:ext>
            </a:extLst>
          </p:cNvPr>
          <p:cNvSpPr txBox="1"/>
          <p:nvPr/>
        </p:nvSpPr>
        <p:spPr>
          <a:xfrm>
            <a:off x="10477500" y="6036129"/>
            <a:ext cx="1589314" cy="369332"/>
          </a:xfrm>
          <a:prstGeom prst="rect">
            <a:avLst/>
          </a:prstGeom>
          <a:noFill/>
        </p:spPr>
        <p:txBody>
          <a:bodyPr wrap="square" rtlCol="0">
            <a:spAutoFit/>
          </a:bodyPr>
          <a:lstStyle/>
          <a:p>
            <a:r>
              <a:rPr lang="en-US" dirty="0">
                <a:solidFill>
                  <a:schemeClr val="bg1"/>
                </a:solidFill>
              </a:rPr>
              <a:t>-Aditya Unal</a:t>
            </a:r>
          </a:p>
        </p:txBody>
      </p:sp>
    </p:spTree>
    <p:extLst>
      <p:ext uri="{BB962C8B-B14F-4D97-AF65-F5344CB8AC3E}">
        <p14:creationId xmlns:p14="http://schemas.microsoft.com/office/powerpoint/2010/main" val="294539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914400" y="315533"/>
            <a:ext cx="5181600" cy="2376868"/>
          </a:xfrm>
        </p:spPr>
        <p:txBody>
          <a:bodyPr/>
          <a:lstStyle/>
          <a:p>
            <a:r>
              <a:rPr lang="en-US" dirty="0"/>
              <a:t>ABOUT THE PROJECT</a:t>
            </a:r>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914400" y="2844800"/>
            <a:ext cx="5181600" cy="3128963"/>
          </a:xfrm>
        </p:spPr>
        <p:txBody>
          <a:bodyPr/>
          <a:lstStyle/>
          <a:p>
            <a:r>
              <a:rPr lang="en-US" dirty="0"/>
              <a:t>The Project is divided into two parts : </a:t>
            </a:r>
            <a:br>
              <a:rPr lang="en-US" dirty="0"/>
            </a:br>
            <a:endParaRPr lang="en-US" dirty="0"/>
          </a:p>
          <a:p>
            <a:pPr marL="342900" indent="-342900">
              <a:buFont typeface="Arial" panose="020B0604020202020204" pitchFamily="34" charset="0"/>
              <a:buChar char="•"/>
            </a:pPr>
            <a:r>
              <a:rPr lang="en-US" dirty="0"/>
              <a:t>Create a dataset with parameters that will effect the credit score</a:t>
            </a:r>
          </a:p>
          <a:p>
            <a:pPr marL="342900" indent="-342900">
              <a:buFont typeface="Arial" panose="020B0604020202020204" pitchFamily="34" charset="0"/>
              <a:buChar char="•"/>
            </a:pPr>
            <a:r>
              <a:rPr lang="en-US" dirty="0"/>
              <a:t>Run classification model to predict if the user’s credit Score will decrease in the next 3 months.</a:t>
            </a:r>
          </a:p>
          <a:p>
            <a:pPr marL="342900" indent="-342900">
              <a:buFont typeface="Arial" panose="020B0604020202020204" pitchFamily="34" charset="0"/>
              <a:buChar char="•"/>
            </a:pPr>
            <a:endParaRPr lang="en-US" dirty="0"/>
          </a:p>
          <a:p>
            <a:endParaRPr lang="en-US" dirty="0"/>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542059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FD5F-786B-1974-5F47-94CA02CFA6E5}"/>
              </a:ext>
            </a:extLst>
          </p:cNvPr>
          <p:cNvSpPr>
            <a:spLocks noGrp="1"/>
          </p:cNvSpPr>
          <p:nvPr>
            <p:ph type="title"/>
          </p:nvPr>
        </p:nvSpPr>
        <p:spPr>
          <a:xfrm>
            <a:off x="914400" y="2580640"/>
            <a:ext cx="5181600" cy="3368819"/>
          </a:xfrm>
        </p:spPr>
        <p:txBody>
          <a:bodyPr>
            <a:normAutofit/>
          </a:bodyPr>
          <a:lstStyle/>
          <a:p>
            <a:r>
              <a:rPr lang="en-US" dirty="0"/>
              <a:t>Creating dataset</a:t>
            </a:r>
            <a:br>
              <a:rPr lang="en-US" dirty="0"/>
            </a:br>
            <a:br>
              <a:rPr lang="en-US" dirty="0"/>
            </a:br>
            <a:endParaRPr lang="en-US" dirty="0"/>
          </a:p>
        </p:txBody>
      </p:sp>
      <p:sp>
        <p:nvSpPr>
          <p:cNvPr id="5" name="TextBox 4">
            <a:extLst>
              <a:ext uri="{FF2B5EF4-FFF2-40B4-BE49-F238E27FC236}">
                <a16:creationId xmlns:a16="http://schemas.microsoft.com/office/drawing/2014/main" id="{E4F2370A-D20D-2485-1B97-EB38730AE785}"/>
              </a:ext>
            </a:extLst>
          </p:cNvPr>
          <p:cNvSpPr txBox="1"/>
          <p:nvPr/>
        </p:nvSpPr>
        <p:spPr>
          <a:xfrm>
            <a:off x="5861956" y="143553"/>
            <a:ext cx="5851073" cy="3046988"/>
          </a:xfrm>
          <a:prstGeom prst="rect">
            <a:avLst/>
          </a:prstGeom>
          <a:noFill/>
        </p:spPr>
        <p:txBody>
          <a:bodyPr wrap="square" rtlCol="0">
            <a:spAutoFit/>
          </a:bodyPr>
          <a:lstStyle/>
          <a:p>
            <a:r>
              <a:rPr lang="en-US" sz="1600" dirty="0">
                <a:solidFill>
                  <a:schemeClr val="bg1"/>
                </a:solidFill>
              </a:rPr>
              <a:t>First Approach : </a:t>
            </a:r>
          </a:p>
          <a:p>
            <a:endParaRPr lang="en-US" sz="1600" dirty="0">
              <a:solidFill>
                <a:schemeClr val="bg1"/>
              </a:solidFill>
            </a:endParaRPr>
          </a:p>
          <a:p>
            <a:pPr marL="342900" indent="-342900">
              <a:buFont typeface="+mj-lt"/>
              <a:buAutoNum type="arabicPeriod"/>
            </a:pPr>
            <a:r>
              <a:rPr lang="en-US" sz="1600" dirty="0">
                <a:solidFill>
                  <a:schemeClr val="bg1"/>
                </a:solidFill>
              </a:rPr>
              <a:t>To select some very strong/strong impact parameters</a:t>
            </a:r>
          </a:p>
          <a:p>
            <a:pPr marL="342900" indent="-342900">
              <a:buFont typeface="+mj-lt"/>
              <a:buAutoNum type="arabicPeriod"/>
            </a:pPr>
            <a:r>
              <a:rPr lang="en-US" sz="1600" dirty="0">
                <a:solidFill>
                  <a:schemeClr val="bg1"/>
                </a:solidFill>
              </a:rPr>
              <a:t>Make profiles based on them.</a:t>
            </a:r>
          </a:p>
          <a:p>
            <a:pPr marL="342900" indent="-342900">
              <a:buFont typeface="+mj-lt"/>
              <a:buAutoNum type="arabicPeriod"/>
            </a:pPr>
            <a:r>
              <a:rPr lang="en-US" sz="1600" dirty="0">
                <a:solidFill>
                  <a:schemeClr val="bg1"/>
                </a:solidFill>
              </a:rPr>
              <a:t>Fill columns based on different profiles on the values range of these impact </a:t>
            </a:r>
            <a:r>
              <a:rPr lang="en-US" sz="1600" dirty="0" err="1">
                <a:solidFill>
                  <a:schemeClr val="bg1"/>
                </a:solidFill>
              </a:rPr>
              <a:t>paramters</a:t>
            </a:r>
            <a:r>
              <a:rPr lang="en-US" sz="1600" dirty="0">
                <a:solidFill>
                  <a:schemeClr val="bg1"/>
                </a:solidFill>
              </a:rPr>
              <a:t>.</a:t>
            </a:r>
          </a:p>
          <a:p>
            <a:pPr marL="342900" indent="-342900">
              <a:buFont typeface="+mj-lt"/>
              <a:buAutoNum type="arabicPeriod"/>
            </a:pPr>
            <a:r>
              <a:rPr lang="en-US" sz="1600" dirty="0">
                <a:solidFill>
                  <a:schemeClr val="bg1"/>
                </a:solidFill>
              </a:rPr>
              <a:t>Add outliers here only.</a:t>
            </a:r>
          </a:p>
          <a:p>
            <a:pPr marL="342900" indent="-342900">
              <a:buFont typeface="+mj-lt"/>
              <a:buAutoNum type="arabicPeriod"/>
            </a:pPr>
            <a:r>
              <a:rPr lang="en-US" sz="1600" dirty="0">
                <a:solidFill>
                  <a:schemeClr val="bg1"/>
                </a:solidFill>
              </a:rPr>
              <a:t>Problems : </a:t>
            </a:r>
          </a:p>
          <a:p>
            <a:pPr marL="800100" lvl="1" indent="-342900">
              <a:buFont typeface="+mj-lt"/>
              <a:buAutoNum type="arabicPeriod"/>
            </a:pPr>
            <a:r>
              <a:rPr lang="en-US" sz="1600" dirty="0">
                <a:solidFill>
                  <a:schemeClr val="bg1"/>
                </a:solidFill>
              </a:rPr>
              <a:t>Creating such low-level logic to create data it might lead to overfitting.</a:t>
            </a:r>
          </a:p>
          <a:p>
            <a:pPr marL="800100" lvl="1" indent="-342900">
              <a:buFont typeface="+mj-lt"/>
              <a:buAutoNum type="arabicPeriod"/>
            </a:pPr>
            <a:r>
              <a:rPr lang="en-US" sz="1600" dirty="0">
                <a:solidFill>
                  <a:schemeClr val="bg1"/>
                </a:solidFill>
              </a:rPr>
              <a:t>Too many combinations.</a:t>
            </a:r>
            <a:br>
              <a:rPr lang="en-US" sz="1600" dirty="0">
                <a:solidFill>
                  <a:schemeClr val="bg1"/>
                </a:solidFill>
              </a:rPr>
            </a:br>
            <a:endParaRPr lang="en-US" sz="1600" dirty="0">
              <a:solidFill>
                <a:schemeClr val="bg1"/>
              </a:solidFill>
            </a:endParaRPr>
          </a:p>
        </p:txBody>
      </p:sp>
      <p:sp>
        <p:nvSpPr>
          <p:cNvPr id="6" name="TextBox 5">
            <a:extLst>
              <a:ext uri="{FF2B5EF4-FFF2-40B4-BE49-F238E27FC236}">
                <a16:creationId xmlns:a16="http://schemas.microsoft.com/office/drawing/2014/main" id="{55C70C03-C732-FD5A-EA89-4CC01ABB865B}"/>
              </a:ext>
            </a:extLst>
          </p:cNvPr>
          <p:cNvSpPr txBox="1"/>
          <p:nvPr/>
        </p:nvSpPr>
        <p:spPr>
          <a:xfrm>
            <a:off x="5861955" y="3667460"/>
            <a:ext cx="5851073" cy="3600986"/>
          </a:xfrm>
          <a:prstGeom prst="rect">
            <a:avLst/>
          </a:prstGeom>
          <a:noFill/>
        </p:spPr>
        <p:txBody>
          <a:bodyPr wrap="square" rtlCol="0">
            <a:spAutoFit/>
          </a:bodyPr>
          <a:lstStyle/>
          <a:p>
            <a:r>
              <a:rPr lang="en-US" sz="1600" dirty="0">
                <a:solidFill>
                  <a:schemeClr val="bg1"/>
                </a:solidFill>
              </a:rPr>
              <a:t>Final Approach : </a:t>
            </a:r>
          </a:p>
          <a:p>
            <a:pPr marL="342900" indent="-342900">
              <a:buFont typeface="+mj-lt"/>
              <a:buAutoNum type="arabicPeriod"/>
            </a:pPr>
            <a:endParaRPr lang="en-US" sz="1600" dirty="0">
              <a:solidFill>
                <a:schemeClr val="bg1"/>
              </a:solidFill>
            </a:endParaRPr>
          </a:p>
          <a:p>
            <a:pPr marL="342900" indent="-342900">
              <a:buFont typeface="+mj-lt"/>
              <a:buAutoNum type="arabicPeriod"/>
            </a:pPr>
            <a:r>
              <a:rPr lang="en-US" sz="1600" dirty="0">
                <a:solidFill>
                  <a:schemeClr val="bg1"/>
                </a:solidFill>
              </a:rPr>
              <a:t>To select some very strong impact parameters to map some labels for ground truths. Keep other parameter values such that they will not effect the impact score. Created 5000 values using this.</a:t>
            </a:r>
          </a:p>
          <a:p>
            <a:pPr marL="342900" indent="-342900">
              <a:buFont typeface="+mj-lt"/>
              <a:buAutoNum type="arabicPeriod"/>
            </a:pPr>
            <a:r>
              <a:rPr lang="en-US" sz="1600" dirty="0">
                <a:solidFill>
                  <a:schemeClr val="bg1"/>
                </a:solidFill>
              </a:rPr>
              <a:t>Consider appropriate distributions for each parameter and randomly select from them. Created 15000 values from this.</a:t>
            </a:r>
          </a:p>
          <a:p>
            <a:pPr marL="342900" indent="-342900">
              <a:buFont typeface="+mj-lt"/>
              <a:buAutoNum type="arabicPeriod"/>
            </a:pPr>
            <a:r>
              <a:rPr lang="en-US" sz="1600" dirty="0">
                <a:solidFill>
                  <a:schemeClr val="bg1"/>
                </a:solidFill>
              </a:rPr>
              <a:t>Created 5000 outliers(Above top 75% quartile or below bottom 25% quartile)</a:t>
            </a:r>
          </a:p>
          <a:p>
            <a:pPr marL="342900" indent="-342900">
              <a:buFont typeface="+mj-lt"/>
              <a:buAutoNum type="arabicPeriod"/>
            </a:pPr>
            <a:r>
              <a:rPr lang="en-US" sz="1600" dirty="0">
                <a:solidFill>
                  <a:schemeClr val="bg1"/>
                </a:solidFill>
              </a:rPr>
              <a:t>Added noise at the end. The label is not changed even though the impact score is change to simulate realism.</a:t>
            </a:r>
          </a:p>
          <a:p>
            <a:pPr marL="342900" indent="-342900">
              <a:buFont typeface="+mj-lt"/>
              <a:buAutoNum type="arabicPeriod"/>
            </a:pPr>
            <a:endParaRPr lang="en-US" dirty="0">
              <a:solidFill>
                <a:schemeClr val="bg1"/>
              </a:solidFill>
            </a:endParaRPr>
          </a:p>
          <a:p>
            <a:pPr marL="342900" indent="-342900">
              <a:buFont typeface="+mj-lt"/>
              <a:buAutoNum type="arabicPeriod"/>
            </a:pPr>
            <a:endParaRPr lang="en-US" dirty="0">
              <a:solidFill>
                <a:schemeClr val="bg1"/>
              </a:solidFill>
            </a:endParaRPr>
          </a:p>
        </p:txBody>
      </p:sp>
    </p:spTree>
    <p:extLst>
      <p:ext uri="{BB962C8B-B14F-4D97-AF65-F5344CB8AC3E}">
        <p14:creationId xmlns:p14="http://schemas.microsoft.com/office/powerpoint/2010/main" val="4293742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5D655-E3D2-D779-30F0-DC232730065B}"/>
              </a:ext>
            </a:extLst>
          </p:cNvPr>
          <p:cNvSpPr>
            <a:spLocks noGrp="1"/>
          </p:cNvSpPr>
          <p:nvPr>
            <p:ph type="title"/>
          </p:nvPr>
        </p:nvSpPr>
        <p:spPr/>
        <p:txBody>
          <a:bodyPr>
            <a:normAutofit/>
          </a:bodyPr>
          <a:lstStyle/>
          <a:p>
            <a:r>
              <a:rPr lang="en-US" sz="4000" dirty="0"/>
              <a:t>Parameters</a:t>
            </a:r>
          </a:p>
        </p:txBody>
      </p:sp>
      <p:sp>
        <p:nvSpPr>
          <p:cNvPr id="3" name="Content Placeholder 2">
            <a:extLst>
              <a:ext uri="{FF2B5EF4-FFF2-40B4-BE49-F238E27FC236}">
                <a16:creationId xmlns:a16="http://schemas.microsoft.com/office/drawing/2014/main" id="{68468589-1180-3A17-AB63-B1C71ADE0EE8}"/>
              </a:ext>
            </a:extLst>
          </p:cNvPr>
          <p:cNvSpPr>
            <a:spLocks noGrp="1"/>
          </p:cNvSpPr>
          <p:nvPr>
            <p:ph sz="quarter" idx="10"/>
          </p:nvPr>
        </p:nvSpPr>
        <p:spPr>
          <a:xfrm>
            <a:off x="914399" y="2011363"/>
            <a:ext cx="4158344" cy="2125209"/>
          </a:xfrm>
        </p:spPr>
        <p:txBody>
          <a:bodyPr/>
          <a:lstStyle/>
          <a:p>
            <a:pPr marL="0" indent="0">
              <a:buNone/>
            </a:pPr>
            <a:r>
              <a:rPr lang="en-US" dirty="0"/>
              <a:t>The weightage of each parameter</a:t>
            </a:r>
          </a:p>
          <a:p>
            <a:pPr marL="0" indent="0">
              <a:buNone/>
            </a:pPr>
            <a:r>
              <a:rPr lang="en-US" dirty="0"/>
              <a:t>has been decided by me and are </a:t>
            </a:r>
          </a:p>
          <a:p>
            <a:pPr marL="0" indent="0">
              <a:buNone/>
            </a:pPr>
            <a:r>
              <a:rPr lang="en-US" dirty="0"/>
              <a:t>inspired by ho FICO scores are </a:t>
            </a:r>
          </a:p>
          <a:p>
            <a:pPr marL="0" indent="0">
              <a:buNone/>
            </a:pPr>
            <a:r>
              <a:rPr lang="en-US" dirty="0"/>
              <a:t>calculated.</a:t>
            </a:r>
          </a:p>
        </p:txBody>
      </p:sp>
      <p:pic>
        <p:nvPicPr>
          <p:cNvPr id="6" name="Picture 5">
            <a:extLst>
              <a:ext uri="{FF2B5EF4-FFF2-40B4-BE49-F238E27FC236}">
                <a16:creationId xmlns:a16="http://schemas.microsoft.com/office/drawing/2014/main" id="{4DC2684B-B102-08E4-BBBD-ADA2782640B4}"/>
              </a:ext>
            </a:extLst>
          </p:cNvPr>
          <p:cNvPicPr>
            <a:picLocks noChangeAspect="1"/>
          </p:cNvPicPr>
          <p:nvPr/>
        </p:nvPicPr>
        <p:blipFill>
          <a:blip r:embed="rId2"/>
          <a:stretch>
            <a:fillRect/>
          </a:stretch>
        </p:blipFill>
        <p:spPr>
          <a:xfrm>
            <a:off x="5072743" y="777953"/>
            <a:ext cx="6680559" cy="5714922"/>
          </a:xfrm>
          <a:prstGeom prst="rect">
            <a:avLst/>
          </a:prstGeom>
        </p:spPr>
      </p:pic>
      <p:pic>
        <p:nvPicPr>
          <p:cNvPr id="8" name="Picture 7">
            <a:extLst>
              <a:ext uri="{FF2B5EF4-FFF2-40B4-BE49-F238E27FC236}">
                <a16:creationId xmlns:a16="http://schemas.microsoft.com/office/drawing/2014/main" id="{E0F6D034-0170-5DF9-3649-856A9FAB957C}"/>
              </a:ext>
            </a:extLst>
          </p:cNvPr>
          <p:cNvPicPr>
            <a:picLocks noChangeAspect="1"/>
          </p:cNvPicPr>
          <p:nvPr/>
        </p:nvPicPr>
        <p:blipFill>
          <a:blip r:embed="rId3"/>
          <a:stretch>
            <a:fillRect/>
          </a:stretch>
        </p:blipFill>
        <p:spPr>
          <a:xfrm>
            <a:off x="1019975" y="4136572"/>
            <a:ext cx="3053361" cy="2423877"/>
          </a:xfrm>
          <a:prstGeom prst="rect">
            <a:avLst/>
          </a:prstGeom>
        </p:spPr>
      </p:pic>
    </p:spTree>
    <p:extLst>
      <p:ext uri="{BB962C8B-B14F-4D97-AF65-F5344CB8AC3E}">
        <p14:creationId xmlns:p14="http://schemas.microsoft.com/office/powerpoint/2010/main" val="59307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DD59383-E6CD-CF57-B9CF-5820B1CECE61}"/>
              </a:ext>
            </a:extLst>
          </p:cNvPr>
          <p:cNvSpPr>
            <a:spLocks noGrp="1"/>
          </p:cNvSpPr>
          <p:nvPr>
            <p:ph type="title"/>
          </p:nvPr>
        </p:nvSpPr>
        <p:spPr>
          <a:xfrm>
            <a:off x="6126480" y="1310639"/>
            <a:ext cx="4805997" cy="2689629"/>
          </a:xfrm>
        </p:spPr>
        <p:txBody>
          <a:bodyPr/>
          <a:lstStyle/>
          <a:p>
            <a:r>
              <a:rPr lang="en-US" dirty="0"/>
              <a:t>Classification</a:t>
            </a:r>
          </a:p>
        </p:txBody>
      </p:sp>
      <p:sp>
        <p:nvSpPr>
          <p:cNvPr id="8" name="Content Placeholder 7">
            <a:extLst>
              <a:ext uri="{FF2B5EF4-FFF2-40B4-BE49-F238E27FC236}">
                <a16:creationId xmlns:a16="http://schemas.microsoft.com/office/drawing/2014/main" id="{8B672BC8-D7EC-066C-9025-5F29713D8495}"/>
              </a:ext>
            </a:extLst>
          </p:cNvPr>
          <p:cNvSpPr>
            <a:spLocks noGrp="1"/>
          </p:cNvSpPr>
          <p:nvPr>
            <p:ph sz="quarter" idx="10"/>
          </p:nvPr>
        </p:nvSpPr>
        <p:spPr>
          <a:xfrm>
            <a:off x="482876" y="4000268"/>
            <a:ext cx="4805997" cy="2389736"/>
          </a:xfrm>
        </p:spPr>
        <p:txBody>
          <a:bodyPr/>
          <a:lstStyle/>
          <a:p>
            <a:pPr marL="342900" indent="-342900">
              <a:buFontTx/>
              <a:buChar char="-"/>
            </a:pPr>
            <a:r>
              <a:rPr lang="en-US" dirty="0"/>
              <a:t>Classifying into three classes :</a:t>
            </a:r>
          </a:p>
          <a:p>
            <a:pPr marL="800100" lvl="1" indent="-342900">
              <a:buFontTx/>
              <a:buChar char="-"/>
            </a:pPr>
            <a:r>
              <a:rPr lang="en-US" dirty="0"/>
              <a:t>Likely Increase</a:t>
            </a:r>
          </a:p>
          <a:p>
            <a:pPr marL="800100" lvl="1" indent="-342900">
              <a:buFontTx/>
              <a:buChar char="-"/>
            </a:pPr>
            <a:r>
              <a:rPr lang="en-US" dirty="0"/>
              <a:t>Likely Decrease</a:t>
            </a:r>
          </a:p>
          <a:p>
            <a:pPr marL="800100" lvl="1" indent="-342900">
              <a:buFontTx/>
              <a:buChar char="-"/>
            </a:pPr>
            <a:r>
              <a:rPr lang="en-US" dirty="0"/>
              <a:t>Stable</a:t>
            </a:r>
          </a:p>
        </p:txBody>
      </p:sp>
      <p:pic>
        <p:nvPicPr>
          <p:cNvPr id="6" name="Picture 5">
            <a:extLst>
              <a:ext uri="{FF2B5EF4-FFF2-40B4-BE49-F238E27FC236}">
                <a16:creationId xmlns:a16="http://schemas.microsoft.com/office/drawing/2014/main" id="{F33A9A49-C8CE-4D49-5421-ED4C9BDABD1F}"/>
              </a:ext>
            </a:extLst>
          </p:cNvPr>
          <p:cNvPicPr>
            <a:picLocks noChangeAspect="1"/>
          </p:cNvPicPr>
          <p:nvPr/>
        </p:nvPicPr>
        <p:blipFill>
          <a:blip r:embed="rId3"/>
          <a:stretch>
            <a:fillRect/>
          </a:stretch>
        </p:blipFill>
        <p:spPr>
          <a:xfrm>
            <a:off x="0" y="1"/>
            <a:ext cx="5771751" cy="3668486"/>
          </a:xfrm>
          <a:prstGeom prst="rect">
            <a:avLst/>
          </a:prstGeom>
        </p:spPr>
      </p:pic>
    </p:spTree>
    <p:extLst>
      <p:ext uri="{BB962C8B-B14F-4D97-AF65-F5344CB8AC3E}">
        <p14:creationId xmlns:p14="http://schemas.microsoft.com/office/powerpoint/2010/main" val="56176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6091515" y="374090"/>
            <a:ext cx="5057104" cy="3624984"/>
          </a:xfrm>
        </p:spPr>
        <p:txBody>
          <a:bodyPr/>
          <a:lstStyle/>
          <a:p>
            <a:r>
              <a:rPr lang="en-US" dirty="0"/>
              <a:t>Thank you</a:t>
            </a:r>
          </a:p>
        </p:txBody>
      </p:sp>
      <p:sp>
        <p:nvSpPr>
          <p:cNvPr id="10" name="Content Placeholder 9">
            <a:extLst>
              <a:ext uri="{FF2B5EF4-FFF2-40B4-BE49-F238E27FC236}">
                <a16:creationId xmlns:a16="http://schemas.microsoft.com/office/drawing/2014/main" id="{1F398FDD-E639-CF6A-B875-443655F2B31B}"/>
              </a:ext>
            </a:extLst>
          </p:cNvPr>
          <p:cNvSpPr>
            <a:spLocks noGrp="1"/>
          </p:cNvSpPr>
          <p:nvPr>
            <p:ph idx="1"/>
          </p:nvPr>
        </p:nvSpPr>
        <p:spPr>
          <a:xfrm>
            <a:off x="6091514" y="4172989"/>
            <a:ext cx="5057103" cy="2519363"/>
          </a:xfrm>
        </p:spPr>
        <p:txBody>
          <a:bodyPr/>
          <a:lstStyle/>
          <a:p>
            <a:r>
              <a:rPr lang="en-US" dirty="0"/>
              <a:t>Aditya Unal</a:t>
            </a:r>
          </a:p>
          <a:p>
            <a:r>
              <a:rPr lang="en-US" dirty="0"/>
              <a:t>9557504015</a:t>
            </a:r>
          </a:p>
          <a:p>
            <a:r>
              <a:rPr lang="en-US" dirty="0">
                <a:hlinkClick r:id="rId5"/>
              </a:rPr>
              <a:t>Unal.aditya10@gmail.com</a:t>
            </a:r>
            <a:endParaRPr lang="en-US" dirty="0"/>
          </a:p>
          <a:p>
            <a:r>
              <a:rPr lang="en-US"/>
              <a:t>https://github.com/AdityaUnal/CreditStore</a:t>
            </a:r>
            <a:endParaRPr lang="en-US" dirty="0"/>
          </a:p>
        </p:txBody>
      </p:sp>
    </p:spTree>
    <p:extLst>
      <p:ext uri="{BB962C8B-B14F-4D97-AF65-F5344CB8AC3E}">
        <p14:creationId xmlns:p14="http://schemas.microsoft.com/office/powerpoint/2010/main" val="769932640"/>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045227-5724-4DBF-9712-031B1BFB2C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7B39BD0-040C-43BE-B0E4-512B09E8003F}">
  <ds:schemaRefs>
    <ds:schemaRef ds:uri="http://schemas.microsoft.com/sharepoint/v3/contenttype/forms"/>
  </ds:schemaRefs>
</ds:datastoreItem>
</file>

<file path=customXml/itemProps3.xml><?xml version="1.0" encoding="utf-8"?>
<ds:datastoreItem xmlns:ds="http://schemas.openxmlformats.org/officeDocument/2006/customXml" ds:itemID="{622457D9-12AC-4794-A05E-F1B90FCD8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98</TotalTime>
  <Words>265</Words>
  <Application>Microsoft Office PowerPoint</Application>
  <PresentationFormat>Widescreen</PresentationFormat>
  <Paragraphs>43</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Tenorite</vt:lpstr>
      <vt:lpstr>Custom</vt:lpstr>
      <vt:lpstr> Credit score prediction  </vt:lpstr>
      <vt:lpstr>ABOUT THE PROJECT</vt:lpstr>
      <vt:lpstr>Creating dataset  </vt:lpstr>
      <vt:lpstr>Parameters</vt:lpstr>
      <vt:lpstr>Classification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fdc-0sjs9zaxc00094@outlook.com</dc:creator>
  <cp:lastModifiedBy>fdc-0sjs9zaxc00094@outlook.com</cp:lastModifiedBy>
  <cp:revision>4</cp:revision>
  <dcterms:created xsi:type="dcterms:W3CDTF">2025-06-13T10:44:35Z</dcterms:created>
  <dcterms:modified xsi:type="dcterms:W3CDTF">2025-06-13T12:23:27Z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