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00" r:id="rId5"/>
    <p:sldId id="258" r:id="rId6"/>
    <p:sldId id="259" r:id="rId7"/>
    <p:sldId id="429" r:id="rId8"/>
    <p:sldId id="407" r:id="rId9"/>
    <p:sldId id="432" r:id="rId10"/>
    <p:sldId id="375" r:id="rId11"/>
    <p:sldId id="376" r:id="rId12"/>
    <p:sldId id="396" r:id="rId13"/>
    <p:sldId id="392" r:id="rId14"/>
    <p:sldId id="268" r:id="rId15"/>
    <p:sldId id="430" r:id="rId16"/>
    <p:sldId id="431" r:id="rId17"/>
    <p:sldId id="387" r:id="rId18"/>
    <p:sldId id="383" r:id="rId19"/>
    <p:sldId id="428" r:id="rId20"/>
    <p:sldId id="433"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extLst>
      <p:ext uri="{BB962C8B-B14F-4D97-AF65-F5344CB8AC3E}">
        <p14:creationId xmlns:p14="http://schemas.microsoft.com/office/powerpoint/2010/main" val="996676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14317"/>
            <a:ext cx="9144000" cy="954107"/>
          </a:xfrm>
          <a:prstGeom prst="rect">
            <a:avLst/>
          </a:prstGeom>
          <a:noFill/>
        </p:spPr>
        <p:txBody>
          <a:bodyPr wrap="square" rtlCol="0">
            <a:spAutoFit/>
          </a:bodyPr>
          <a:lstStyle/>
          <a:p>
            <a:pPr algn="ctr"/>
            <a:r>
              <a:rPr lang="en-US" sz="28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Prediction of Amyloid Protein Using Gradient Boosting Model</a:t>
            </a:r>
          </a:p>
        </p:txBody>
      </p:sp>
      <p:sp>
        <p:nvSpPr>
          <p:cNvPr id="3" name="TextBox 2"/>
          <p:cNvSpPr txBox="1"/>
          <p:nvPr/>
        </p:nvSpPr>
        <p:spPr>
          <a:xfrm>
            <a:off x="4800600" y="3219271"/>
            <a:ext cx="5029200" cy="1200329"/>
          </a:xfrm>
          <a:prstGeom prst="rect">
            <a:avLst/>
          </a:prstGeom>
          <a:noFill/>
        </p:spPr>
        <p:txBody>
          <a:bodyPr wrap="square" rtlCol="0">
            <a:spAutoFit/>
          </a:bodyPr>
          <a:lstStyle/>
          <a:p>
            <a:r>
              <a:rPr lang="en-US" b="1" dirty="0">
                <a:solidFill>
                  <a:schemeClr val="tx2">
                    <a:lumMod val="75000"/>
                  </a:schemeClr>
                </a:solidFill>
              </a:rPr>
              <a:t>Name of the student:</a:t>
            </a:r>
          </a:p>
          <a:p>
            <a:r>
              <a:rPr lang="en-IN" sz="1800" dirty="0"/>
              <a:t>20H51A05G4  </a:t>
            </a:r>
            <a:r>
              <a:rPr lang="en-IN" sz="1800" dirty="0" err="1"/>
              <a:t>B.Varshith</a:t>
            </a:r>
            <a:r>
              <a:rPr lang="en-IN" sz="1800" dirty="0"/>
              <a:t> </a:t>
            </a:r>
          </a:p>
          <a:p>
            <a:r>
              <a:rPr lang="en-IN" sz="1800" dirty="0"/>
              <a:t>20H51A0529   </a:t>
            </a:r>
            <a:r>
              <a:rPr lang="en-IN" sz="1800" dirty="0" err="1"/>
              <a:t>A.Sindhuja</a:t>
            </a:r>
            <a:endParaRPr lang="en-IN" sz="1800" dirty="0"/>
          </a:p>
          <a:p>
            <a:r>
              <a:rPr lang="en-IN" sz="1800" dirty="0"/>
              <a:t>20H51A05J5   </a:t>
            </a:r>
            <a:r>
              <a:rPr lang="en-IN" sz="1800" dirty="0" err="1"/>
              <a:t>N.Sai</a:t>
            </a:r>
            <a:r>
              <a:rPr lang="en-IN" sz="1800" dirty="0"/>
              <a:t> Aditya Vardhan</a:t>
            </a:r>
          </a:p>
        </p:txBody>
      </p:sp>
      <p:sp>
        <p:nvSpPr>
          <p:cNvPr id="4" name="TextBox 3"/>
          <p:cNvSpPr txBox="1"/>
          <p:nvPr/>
        </p:nvSpPr>
        <p:spPr>
          <a:xfrm>
            <a:off x="155575" y="4419600"/>
            <a:ext cx="5181600" cy="1107996"/>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b="1" dirty="0" err="1">
                <a:latin typeface="Times New Roman" panose="02020603050405020304" pitchFamily="18" charset="0"/>
                <a:cs typeface="Times New Roman" panose="02020603050405020304" pitchFamily="18" charset="0"/>
              </a:rPr>
              <a:t>Mr.M.SHIVA</a:t>
            </a:r>
            <a:r>
              <a:rPr lang="en-US" b="1" dirty="0">
                <a:latin typeface="Times New Roman" panose="02020603050405020304" pitchFamily="18" charset="0"/>
                <a:cs typeface="Times New Roman" panose="02020603050405020304" pitchFamily="18" charset="0"/>
              </a:rPr>
              <a:t> KUMAR</a:t>
            </a:r>
          </a:p>
          <a:p>
            <a:r>
              <a:rPr lang="en-US" b="1" dirty="0">
                <a:latin typeface="Times New Roman" panose="02020603050405020304" pitchFamily="18" charset="0"/>
                <a:cs typeface="Times New Roman" panose="02020603050405020304" pitchFamily="18" charset="0"/>
              </a:rPr>
              <a:t>(Assistant Professor)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5684" y="3819435"/>
            <a:ext cx="5029200" cy="400110"/>
          </a:xfrm>
          <a:prstGeom prst="rect">
            <a:avLst/>
          </a:prstGeom>
          <a:noFill/>
        </p:spPr>
        <p:txBody>
          <a:bodyPr wrap="square" rtlCol="0">
            <a:spAutoFit/>
          </a:bodyPr>
          <a:lstStyle/>
          <a:p>
            <a:r>
              <a:rPr lang="en-US" sz="2000" b="1" dirty="0">
                <a:solidFill>
                  <a:schemeClr val="tx2">
                    <a:lumMod val="75000"/>
                  </a:schemeClr>
                </a:solidFill>
              </a:rPr>
              <a:t>Batch No:48</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3D12E8C8-3BD2-C342-259E-A8404BF65752}"/>
              </a:ext>
            </a:extLst>
          </p:cNvPr>
          <p:cNvSpPr txBox="1"/>
          <p:nvPr/>
        </p:nvSpPr>
        <p:spPr>
          <a:xfrm>
            <a:off x="457200" y="1967437"/>
            <a:ext cx="8229600" cy="33665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primary research objective of this project is to develop predictive models using Gradient Boosting Classifier and Neural Network Analysis to accurately predict amyloid protein levels based on dietary habits.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By analyzing a dataset encompassing various food items known to impact amyloidosis, our aim is to empower individuals with valuable insights for disease prevention, specifically targeting conditions such as Alzheimer's, Parkinson's, and type 2 diabetes, ultimately contributing to improved health outcomes through informed dietary choices.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6AF2CA54-194D-228D-ABC0-29735C4D0917}"/>
              </a:ext>
            </a:extLst>
          </p:cNvPr>
          <p:cNvSpPr txBox="1"/>
          <p:nvPr/>
        </p:nvSpPr>
        <p:spPr>
          <a:xfrm>
            <a:off x="565608" y="1994732"/>
            <a:ext cx="8044992" cy="2120068"/>
          </a:xfrm>
          <a:prstGeom prst="rect">
            <a:avLst/>
          </a:prstGeom>
          <a:noFill/>
        </p:spPr>
        <p:txBody>
          <a:bodyPr wrap="square">
            <a:spAutoFit/>
          </a:bodyPr>
          <a:lstStyle/>
          <a:p>
            <a:pPr algn="just">
              <a:lnSpc>
                <a:spcPct val="150000"/>
              </a:lnSpc>
            </a:pPr>
            <a:r>
              <a:rPr lang="en-US" sz="1800" i="0" u="none" strike="noStrike" dirty="0">
                <a:solidFill>
                  <a:srgbClr val="00000A"/>
                </a:solidFill>
                <a:effectLst/>
                <a:latin typeface="Times New Roman" panose="02020603050405020304" pitchFamily="18" charset="0"/>
                <a:cs typeface="Times New Roman" panose="02020603050405020304" pitchFamily="18" charset="0"/>
              </a:rPr>
              <a:t>In the existing system, Amyloidosis patients are approaching doctors after they are effected by the disease. Prevention is always better than cure. The proposed system is helpful to prevent the disease by predicting the </a:t>
            </a:r>
            <a:r>
              <a:rPr lang="en-US" sz="1800" i="0" u="none" strike="noStrike" dirty="0" err="1">
                <a:solidFill>
                  <a:srgbClr val="00000A"/>
                </a:solidFill>
                <a:effectLst/>
                <a:latin typeface="Times New Roman" panose="02020603050405020304" pitchFamily="18" charset="0"/>
                <a:cs typeface="Times New Roman" panose="02020603050405020304" pitchFamily="18" charset="0"/>
              </a:rPr>
              <a:t>Amloyds</a:t>
            </a:r>
            <a:r>
              <a:rPr lang="en-US" sz="1800" i="0" u="none" strike="noStrike" dirty="0">
                <a:solidFill>
                  <a:srgbClr val="00000A"/>
                </a:solidFill>
                <a:effectLst/>
                <a:latin typeface="Times New Roman" panose="02020603050405020304" pitchFamily="18" charset="0"/>
                <a:cs typeface="Times New Roman" panose="02020603050405020304" pitchFamily="18" charset="0"/>
              </a:rPr>
              <a:t> based on the food habits, so that people can change their food habits and there by prevent the </a:t>
            </a:r>
            <a:r>
              <a:rPr lang="en-US" sz="1800" i="0" u="none" strike="noStrike" dirty="0" err="1">
                <a:solidFill>
                  <a:srgbClr val="00000A"/>
                </a:solidFill>
                <a:effectLst/>
                <a:latin typeface="Times New Roman" panose="02020603050405020304" pitchFamily="18" charset="0"/>
                <a:cs typeface="Times New Roman" panose="02020603050405020304" pitchFamily="18" charset="0"/>
              </a:rPr>
              <a:t>occurence</a:t>
            </a:r>
            <a:r>
              <a:rPr lang="en-US" sz="1800" i="0" u="none" strike="noStrike" dirty="0">
                <a:solidFill>
                  <a:srgbClr val="00000A"/>
                </a:solidFill>
                <a:effectLst/>
                <a:latin typeface="Times New Roman" panose="02020603050405020304" pitchFamily="18" charset="0"/>
                <a:cs typeface="Times New Roman" panose="02020603050405020304" pitchFamily="18" charset="0"/>
              </a:rPr>
              <a:t> of Amyloidosis.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a:extLst>
              <a:ext uri="{FF2B5EF4-FFF2-40B4-BE49-F238E27FC236}">
                <a16:creationId xmlns:a16="http://schemas.microsoft.com/office/drawing/2014/main" id="{925A3F61-EAA5-5666-AB8E-9B500D45CDCA}"/>
              </a:ext>
            </a:extLst>
          </p:cNvPr>
          <p:cNvSpPr txBox="1"/>
          <p:nvPr/>
        </p:nvSpPr>
        <p:spPr>
          <a:xfrm>
            <a:off x="647700" y="1403417"/>
            <a:ext cx="7848600" cy="5028556"/>
          </a:xfrm>
          <a:prstGeom prst="rect">
            <a:avLst/>
          </a:prstGeom>
          <a:noFill/>
        </p:spPr>
        <p:txBody>
          <a:bodyPr wrap="square">
            <a:spAutoFit/>
          </a:bodyPr>
          <a:lstStyle/>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Data Analysis:</a:t>
            </a:r>
            <a:r>
              <a:rPr lang="en-US" b="0" i="0" dirty="0">
                <a:effectLst/>
                <a:latin typeface="Times New Roman" panose="02020603050405020304" pitchFamily="18" charset="0"/>
                <a:cs typeface="Times New Roman" panose="02020603050405020304" pitchFamily="18" charset="0"/>
              </a:rPr>
              <a:t> This project focuses on analyzing a dataset containing information about specific foods known to influence amyloid protein levels, encompassing vegetables, nuts, beverages, and spices.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Predictive Modeling:</a:t>
            </a:r>
            <a:r>
              <a:rPr lang="en-US" b="0" i="0" dirty="0">
                <a:effectLst/>
                <a:latin typeface="Times New Roman" panose="02020603050405020304" pitchFamily="18" charset="0"/>
                <a:cs typeface="Times New Roman" panose="02020603050405020304" pitchFamily="18" charset="0"/>
              </a:rPr>
              <a:t> The primary objective is to develop a robust Gradient Boosting Model, leveraging its effectiveness in complex dataset classification, to predict amyloid protein levels.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Neural Network Analysis:</a:t>
            </a:r>
            <a:r>
              <a:rPr lang="en-US" b="0" i="0" dirty="0">
                <a:effectLst/>
                <a:latin typeface="Times New Roman" panose="02020603050405020304" pitchFamily="18" charset="0"/>
                <a:cs typeface="Times New Roman" panose="02020603050405020304" pitchFamily="18" charset="0"/>
              </a:rPr>
              <a:t> Additionally, the project includes the utilization of Neural Network Analysis to provide a comprehensive approach to predicting amyloid proteins.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Disease Prevention:</a:t>
            </a:r>
            <a:r>
              <a:rPr lang="en-US" b="0" i="0" dirty="0">
                <a:effectLst/>
                <a:latin typeface="Times New Roman" panose="02020603050405020304" pitchFamily="18" charset="0"/>
                <a:cs typeface="Times New Roman" panose="02020603050405020304" pitchFamily="18" charset="0"/>
              </a:rPr>
              <a:t> The project's scope extends to potential health applications, aiding in disease prevention by offering insights into dietary choices related to conditions such as Alzheimer's, Parkinson's, and type-2 diabetes.</a:t>
            </a:r>
          </a:p>
        </p:txBody>
      </p:sp>
    </p:spTree>
    <p:extLst>
      <p:ext uri="{BB962C8B-B14F-4D97-AF65-F5344CB8AC3E}">
        <p14:creationId xmlns:p14="http://schemas.microsoft.com/office/powerpoint/2010/main" val="189659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0EAA09EB-EB51-C26F-9147-75138806E57B}"/>
              </a:ext>
            </a:extLst>
          </p:cNvPr>
          <p:cNvSpPr txBox="1"/>
          <p:nvPr/>
        </p:nvSpPr>
        <p:spPr>
          <a:xfrm>
            <a:off x="609600" y="1745718"/>
            <a:ext cx="7924800" cy="3331938"/>
          </a:xfrm>
          <a:prstGeom prst="rect">
            <a:avLst/>
          </a:prstGeom>
          <a:noFill/>
        </p:spPr>
        <p:txBody>
          <a:bodyPr wrap="square">
            <a:spAutoFit/>
          </a:bodyPr>
          <a:lstStyle/>
          <a:p>
            <a:pPr algn="just">
              <a:lnSpc>
                <a:spcPct val="200000"/>
              </a:lnSpc>
            </a:pPr>
            <a:r>
              <a:rPr lang="en-US" b="0" i="0" dirty="0">
                <a:effectLst/>
                <a:latin typeface="Times New Roman" panose="02020603050405020304" pitchFamily="18" charset="0"/>
                <a:cs typeface="Times New Roman" panose="02020603050405020304" pitchFamily="18" charset="0"/>
              </a:rPr>
              <a:t>They used extract embedded evolutionary features using K-separated bigrams and the Filter method. They computed DDE-based enhanced frequency coupling information from the amyloid sequences. They combined the features from the above two steps to obtain a multi-model vector. They selected the most important features from the multi-model vector using XGB-RFE. </a:t>
            </a:r>
            <a:r>
              <a:rPr lang="en-US" b="0" i="0">
                <a:effectLst/>
                <a:latin typeface="Times New Roman" panose="02020603050405020304" pitchFamily="18" charset="0"/>
                <a:cs typeface="Times New Roman" panose="02020603050405020304" pitchFamily="18" charset="0"/>
              </a:rPr>
              <a:t>They trained an </a:t>
            </a:r>
            <a:r>
              <a:rPr lang="en-US" b="0" i="0" dirty="0" err="1">
                <a:effectLst/>
                <a:latin typeface="Times New Roman" panose="02020603050405020304" pitchFamily="18" charset="0"/>
                <a:cs typeface="Times New Roman" panose="02020603050405020304" pitchFamily="18" charset="0"/>
              </a:rPr>
              <a:t>XGBoost</a:t>
            </a:r>
            <a:r>
              <a:rPr lang="en-US" b="0" i="0" dirty="0">
                <a:effectLst/>
                <a:latin typeface="Times New Roman" panose="02020603050405020304" pitchFamily="18" charset="0"/>
                <a:cs typeface="Times New Roman" panose="02020603050405020304" pitchFamily="18" charset="0"/>
              </a:rPr>
              <a:t> classifier on the selected features to predict amyloid proteins.</a:t>
            </a:r>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381000" y="7620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381000" y="2286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Rectangle 1">
            <a:extLst>
              <a:ext uri="{FF2B5EF4-FFF2-40B4-BE49-F238E27FC236}">
                <a16:creationId xmlns:a16="http://schemas.microsoft.com/office/drawing/2014/main" id="{E4C3EBD7-1302-2BEF-0616-D32780EE6439}"/>
              </a:ext>
            </a:extLst>
          </p:cNvPr>
          <p:cNvSpPr/>
          <p:nvPr/>
        </p:nvSpPr>
        <p:spPr>
          <a:xfrm>
            <a:off x="381000" y="1074777"/>
            <a:ext cx="8381160" cy="4924425"/>
          </a:xfrm>
          <a:prstGeom prst="rect">
            <a:avLst/>
          </a:prstGeom>
          <a:noFill/>
        </p:spPr>
        <p:txBody>
          <a:bodyPr wrap="square" lIns="91440" tIns="45720" rIns="91440" bIns="45720">
            <a:spAutoFit/>
          </a:bodyPr>
          <a:lstStyle/>
          <a:p>
            <a:pPr algn="just">
              <a:spcBef>
                <a:spcPts val="1800"/>
              </a:spcBef>
              <a:spcAft>
                <a:spcPts val="1800"/>
              </a:spcAft>
            </a:pPr>
            <a:r>
              <a:rPr lang="en-IN" sz="1800" dirty="0">
                <a:solidFill>
                  <a:srgbClr val="000000"/>
                </a:solidFill>
                <a:effectLst/>
                <a:latin typeface="Times New Roman" panose="02020603050405020304" pitchFamily="18" charset="0"/>
                <a:ea typeface="Times New Roman" panose="02020603050405020304" pitchFamily="18" charset="0"/>
              </a:rPr>
              <a:t>The results of this project will be promising and indicate that GBC and NNC algorithms can be used to develop accurate and efficient systems for predicting amyloid proteins. This will be a significant achievement, as amyloid proteins are associated with a variety of serious diseases, including Alzheimer's, Parkinson's, and type 2 diabetes.</a:t>
            </a:r>
            <a:endParaRPr lang="en-IN" sz="1800" dirty="0">
              <a:effectLst/>
              <a:latin typeface="Times New Roman" panose="02020603050405020304" pitchFamily="18" charset="0"/>
              <a:ea typeface="Times New Roman" panose="02020603050405020304" pitchFamily="18" charset="0"/>
            </a:endParaRPr>
          </a:p>
          <a:p>
            <a:pPr algn="just">
              <a:spcBef>
                <a:spcPts val="1800"/>
              </a:spcBef>
              <a:spcAft>
                <a:spcPts val="1800"/>
              </a:spcAft>
            </a:pPr>
            <a:r>
              <a:rPr lang="en-IN" sz="1800" dirty="0">
                <a:solidFill>
                  <a:srgbClr val="000000"/>
                </a:solidFill>
                <a:effectLst/>
                <a:latin typeface="Times New Roman" panose="02020603050405020304" pitchFamily="18" charset="0"/>
                <a:ea typeface="Times New Roman" panose="02020603050405020304" pitchFamily="18" charset="0"/>
              </a:rPr>
              <a:t>The ability to predict amyloid proteins could lead to a number of benefits, including:</a:t>
            </a:r>
            <a:endParaRPr lang="en-IN" sz="1800" dirty="0">
              <a:effectLst/>
              <a:latin typeface="Times New Roman" panose="02020603050405020304" pitchFamily="18" charset="0"/>
              <a:ea typeface="Times New Roman" panose="02020603050405020304" pitchFamily="18" charset="0"/>
            </a:endParaRPr>
          </a:p>
          <a:p>
            <a:pPr marL="342900" lvl="0" indent="-342900" algn="just">
              <a:spcAft>
                <a:spcPts val="75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Early detection of amyloid protein deposition, which could enable timely intervention and prevention of related diseases.</a:t>
            </a:r>
            <a:endParaRPr lang="en-IN" sz="1800" dirty="0">
              <a:effectLst/>
              <a:latin typeface="Times New Roman" panose="02020603050405020304" pitchFamily="18" charset="0"/>
              <a:ea typeface="Times New Roman" panose="02020603050405020304" pitchFamily="18" charset="0"/>
            </a:endParaRPr>
          </a:p>
          <a:p>
            <a:pPr marL="342900" lvl="0" indent="-342900" algn="just">
              <a:spcAft>
                <a:spcPts val="75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Development of personalized dietary recommendations to help people reduce their risk of amyloid protein deposition.</a:t>
            </a:r>
            <a:endParaRPr lang="en-IN" sz="1800" dirty="0">
              <a:effectLst/>
              <a:latin typeface="Times New Roman" panose="02020603050405020304" pitchFamily="18" charset="0"/>
              <a:ea typeface="Times New Roman" panose="02020603050405020304" pitchFamily="18" charset="0"/>
            </a:endParaRPr>
          </a:p>
          <a:p>
            <a:pPr marL="342900" lvl="0" indent="-342900" algn="just">
              <a:spcAft>
                <a:spcPts val="75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Identification of new drug targets for the treatment of amyloid protein deposition and related diseases.</a:t>
            </a:r>
            <a:endParaRPr lang="en-IN" sz="1800" dirty="0">
              <a:effectLst/>
              <a:latin typeface="Times New Roman" panose="02020603050405020304" pitchFamily="18" charset="0"/>
              <a:ea typeface="Times New Roman" panose="02020603050405020304" pitchFamily="18" charset="0"/>
            </a:endParaRPr>
          </a:p>
          <a:p>
            <a:pPr algn="just">
              <a:spcBef>
                <a:spcPts val="1800"/>
              </a:spcBef>
              <a:spcAft>
                <a:spcPts val="1800"/>
              </a:spcAft>
            </a:pPr>
            <a:r>
              <a:rPr lang="en-IN" sz="1800" dirty="0">
                <a:solidFill>
                  <a:srgbClr val="000000"/>
                </a:solidFill>
                <a:effectLst/>
                <a:latin typeface="Times New Roman" panose="02020603050405020304" pitchFamily="18" charset="0"/>
                <a:ea typeface="Times New Roman" panose="02020603050405020304" pitchFamily="18" charset="0"/>
              </a:rPr>
              <a:t>The results of this project also highlight the potential of GBC and NNC algorithms for use in other medical applications.</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9A46C121-3AD0-BB27-D213-CB987C2365E5}"/>
              </a:ext>
            </a:extLst>
          </p:cNvPr>
          <p:cNvSpPr txBox="1"/>
          <p:nvPr/>
        </p:nvSpPr>
        <p:spPr>
          <a:xfrm>
            <a:off x="419100" y="1828800"/>
            <a:ext cx="8305800" cy="3366563"/>
          </a:xfrm>
          <a:prstGeom prst="rect">
            <a:avLst/>
          </a:prstGeom>
          <a:noFill/>
        </p:spPr>
        <p:txBody>
          <a:bodyPr wrap="square">
            <a:spAutoFit/>
          </a:bodyPr>
          <a:lstStyle/>
          <a:p>
            <a:pPr algn="just">
              <a:lnSpc>
                <a:spcPct val="150000"/>
              </a:lnSpc>
              <a:spcBef>
                <a:spcPts val="1800"/>
              </a:spcBef>
              <a:spcAft>
                <a:spcPts val="1800"/>
              </a:spcAft>
            </a:pPr>
            <a:r>
              <a:rPr lang="en-IN" sz="1800" dirty="0">
                <a:solidFill>
                  <a:srgbClr val="000000"/>
                </a:solidFill>
                <a:effectLst/>
                <a:latin typeface="Times New Roman" panose="02020603050405020304" pitchFamily="18" charset="0"/>
                <a:ea typeface="Times New Roman" panose="02020603050405020304" pitchFamily="18" charset="0"/>
              </a:rPr>
              <a:t>This project is expected to develop a highly accurate and efficient system for predicting amyloid proteins using GBC and NNA algorithms. The system will be beneficial for preventing amyloid protein deposition and related diseases. Additionally, the project will contribute to the field of data science by providing new insights into the use of GBC and NNA in the prediction of amyloid proteins. GBC and NNA algorithms have the potential to play a significant role in the prevention and treatment of amyloid protein deposition and related diseases. Further research is needed to validate these findings in larger populations and to develop clinical applications of these algorithms.</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IN"/>
          </a:p>
        </p:txBody>
      </p:sp>
      <p:sp>
        <p:nvSpPr>
          <p:cNvPr id="3" name="Rectangle 2"/>
          <p:cNvSpPr/>
          <p:nvPr/>
        </p:nvSpPr>
        <p:spPr>
          <a:xfrm>
            <a:off x="457200" y="533400"/>
            <a:ext cx="2052100" cy="584775"/>
          </a:xfrm>
          <a:prstGeom prst="rect">
            <a:avLst/>
          </a:prstGeom>
        </p:spPr>
        <p:txBody>
          <a:bodyPr wrap="none">
            <a:spAutoFit/>
          </a:bodyPr>
          <a:lstStyle/>
          <a:p>
            <a:r>
              <a:rPr lang="en-IN" sz="3200" b="1" dirty="0">
                <a:solidFill>
                  <a:srgbClr val="C00000"/>
                </a:solidFill>
                <a:latin typeface="Calibri" pitchFamily="34" charset="0"/>
              </a:rPr>
              <a:t>References</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B5C6B9E5-F916-B5B9-C345-AC22585080CA}"/>
              </a:ext>
            </a:extLst>
          </p:cNvPr>
          <p:cNvSpPr txBox="1"/>
          <p:nvPr/>
        </p:nvSpPr>
        <p:spPr>
          <a:xfrm>
            <a:off x="457200" y="1371000"/>
            <a:ext cx="8381160" cy="5327164"/>
          </a:xfrm>
          <a:prstGeom prst="rect">
            <a:avLst/>
          </a:prstGeom>
          <a:noFill/>
        </p:spPr>
        <p:txBody>
          <a:bodyPr wrap="square">
            <a:spAutoFit/>
          </a:bodyPr>
          <a:lstStyle/>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1. Q. Zou, K. Qu, Y. Luo, D. Yin, Y. Ju, and H. Tang, ‘‘Predicting diabetes mellitus with machine learning techniques,’’ Frontiers Genet., vol. 9, p. 515, Nov. 2018. </a:t>
            </a: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2. F. Chiti and C. M. Dobson, ‘‘Protein misfolding, functional amyloid, and human disease,’’ Annu. Rev. Biochemistry, vol. 75, no. 1, pp. 333–366, Jun. 2006. </a:t>
            </a: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3. D. J. Irwin, V. M.-Y. Lee, and J. Q.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Trojanowski</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‘‘Parkinson’s disease dementia: Convergence of α-synuclein, tau and amyloid-β pathologies,’’ Nature Rev.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Neurosci</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vol. 14, no. 9, pp. 626–636, Sep. 2013. </a:t>
            </a: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4. M. P. C. David, G. P. Concepcion, and E. A.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Padlan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‘‘Using simple artificial intelligence methods for predicting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amyloidogenesis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in antibodies,’’ BMC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Bioinf</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vol. 11, no. 1, pp. 1–13, Dec. 2010. </a:t>
            </a: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5. J. W. D. Griffin and P. C. Bradshaw, ‘‘In silico prediction of novel residues involved in amyloid primary nucleation of human I56T and D67H lysozyme,’’ BMC Struct. Biol., vol. 18, no. 1, pp. 1–10, Dec. 2018. </a:t>
            </a:r>
          </a:p>
          <a:p>
            <a:pPr>
              <a:lnSpc>
                <a:spcPct val="107000"/>
              </a:lnSpc>
              <a:spcAft>
                <a:spcPts val="800"/>
              </a:spcAft>
            </a:pPr>
            <a:r>
              <a:rPr lang="en-IN" kern="100" dirty="0">
                <a:latin typeface="Times New Roman" panose="02020603050405020304" pitchFamily="18" charset="0"/>
                <a:ea typeface="Calibri" panose="020F0502020204030204" pitchFamily="34" charset="0"/>
                <a:cs typeface="Times New Roman" panose="02020603050405020304" pitchFamily="18" charset="0"/>
              </a:rPr>
              <a:t>6</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J. Ren, C. Ren, L. Huo, F. Li, and S. Zhang, ‘‘Diffuse hepatosplenic 99mTcpyrophosphate activity caused by amyloidosis,’’ Clin.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Nucl</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Med., vol. 45, no. 3, pp. 246–247, 2020.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a:solidFill>
                  <a:srgbClr val="000000"/>
                </a:solidFill>
                <a:latin typeface="Bookman Old Style" pitchFamily="18" charset="0"/>
              </a:rPr>
              <a:t> Implementation </a:t>
            </a:r>
            <a:r>
              <a:rPr lang="en-IN" sz="2000" b="1" dirty="0">
                <a:solidFill>
                  <a:srgbClr val="000000"/>
                </a:solidFill>
                <a:latin typeface="Bookman Old Style" pitchFamily="18" charset="0"/>
              </a:rPr>
              <a:t>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250063A7-06F1-7CC7-365B-8363FE7CB6F0}"/>
              </a:ext>
            </a:extLst>
          </p:cNvPr>
          <p:cNvSpPr txBox="1"/>
          <p:nvPr/>
        </p:nvSpPr>
        <p:spPr>
          <a:xfrm>
            <a:off x="381000" y="1143000"/>
            <a:ext cx="8381160" cy="5231369"/>
          </a:xfrm>
          <a:prstGeom prst="rect">
            <a:avLst/>
          </a:prstGeom>
          <a:noFill/>
        </p:spPr>
        <p:txBody>
          <a:bodyPr wrap="square">
            <a:spAutoFit/>
          </a:bodyPr>
          <a:lstStyle/>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7. E. L. Guenther, P. Ge, H. Trinh, M. R.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Sawaya</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D. Cascio, D. R. Boyer, T.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Gonen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Z. H. Zhou, and D. S. Eisenberg, ‘‘Atomic-level evidence for packing and positional amyloid polymorphism by segment from TDP43 RRM2,’’ Nature Struct. Mol. Biol., vol. 25, no. 4, pp. 311–319, Apr. 2018. </a:t>
            </a:r>
          </a:p>
          <a:p>
            <a:pPr>
              <a:lnSpc>
                <a:spcPct val="107000"/>
              </a:lnSpc>
              <a:spcAft>
                <a:spcPts val="800"/>
              </a:spcAft>
            </a:pPr>
            <a:r>
              <a:rPr lang="en-IN" kern="100" dirty="0">
                <a:latin typeface="Times New Roman" panose="02020603050405020304" pitchFamily="18" charset="0"/>
                <a:ea typeface="Calibri" panose="020F0502020204030204" pitchFamily="34" charset="0"/>
                <a:cs typeface="Times New Roman" panose="02020603050405020304" pitchFamily="18" charset="0"/>
              </a:rPr>
              <a:t>8.</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Trovato</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F. Seno, and S. C. E.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Tosatto</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‘‘The PASTA server for protein aggregation prediction,’’ Protein Eng. Design Selection, vol. 20, no. 10, pp. 521–523, Oct. 2007. </a:t>
            </a:r>
          </a:p>
          <a:p>
            <a:pPr>
              <a:lnSpc>
                <a:spcPct val="107000"/>
              </a:lnSpc>
              <a:spcAft>
                <a:spcPts val="800"/>
              </a:spcAft>
            </a:pPr>
            <a:r>
              <a:rPr lang="en-IN" kern="100" dirty="0">
                <a:latin typeface="Times New Roman" panose="02020603050405020304" pitchFamily="18" charset="0"/>
                <a:ea typeface="Calibri" panose="020F0502020204030204" pitchFamily="34" charset="0"/>
                <a:cs typeface="Times New Roman" panose="02020603050405020304" pitchFamily="18" charset="0"/>
              </a:rPr>
              <a:t>9.</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C. Kim, J. Choi, S. J. Lee, W. J. Welsh, and S. Yoon,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NetCSSP</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Web application for predicting chameleon sequences and amyloid fibril formation,’’ Nucleic Acids Res., vol. 37, pp. W469–W473, Jul. 2009. </a:t>
            </a:r>
          </a:p>
          <a:p>
            <a:pPr>
              <a:lnSpc>
                <a:spcPct val="107000"/>
              </a:lnSpc>
              <a:spcAft>
                <a:spcPts val="800"/>
              </a:spcAft>
            </a:pPr>
            <a:r>
              <a:rPr lang="en-IN" kern="100" dirty="0">
                <a:latin typeface="Times New Roman" panose="02020603050405020304" pitchFamily="18" charset="0"/>
                <a:ea typeface="Calibri" panose="020F0502020204030204" pitchFamily="34" charset="0"/>
                <a:cs typeface="Times New Roman" panose="02020603050405020304" pitchFamily="18" charset="0"/>
              </a:rPr>
              <a:t>10.</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P.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Gasior</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and M.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Kotulska</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‘‘FISH amyloid—A new method for finding amyloidogenic segments in proteins based on site specific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cooccurence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of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aminoacids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BMC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Bioinf</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vol. 15, no. 1, pp. 1–8, Dec. 2014.</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11.</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 Maurer-Stroh, 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Debulpaep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Kuemmerer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 L. de la Paz, I. C. Martins, J.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Reumers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K. L. Morris, A. Copland, L.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Serpell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 Serrano, J. W. H.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Schymkowitz</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F. Rousseau, ‘‘Exploring the sequence determinants of amyloid structure using position-specific scoring matrices,’’ Nature Methods, vol. 7, no. 3, pp. 237–242, Mar. 2010.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7A88469B-2892-B358-8918-E09B2BF803FD}"/>
              </a:ext>
            </a:extLst>
          </p:cNvPr>
          <p:cNvSpPr txBox="1"/>
          <p:nvPr/>
        </p:nvSpPr>
        <p:spPr>
          <a:xfrm>
            <a:off x="419520" y="1828800"/>
            <a:ext cx="8304960" cy="419755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Amyloid proteins are associated with a great variety of human diseases including Alzheimer’s, Parkinson's, and type2diabetes.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Certain vegetables and food items can help the humans to prevent such diseases by controlling the deposition of Amyloid proteins. Vegetables includes onions, kale, romaine lettuce, cabbage, and tomatoes. Other food items like walnuts, coffee, Berries, Fatty Fish, Turmeric, Champagne and Cinnamon also help in the control of diseases that are caused by the deposition of Amyloids.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is to predict Amyloid Proteins by considering a dataset comprising of the above mentioned food items. This data analysis is carried out by using Gradient Boosting Classifier and Neural Net Analysis.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C12FD4C4-677C-1C2E-59F9-B56A9BAAB863}"/>
              </a:ext>
            </a:extLst>
          </p:cNvPr>
          <p:cNvSpPr txBox="1"/>
          <p:nvPr/>
        </p:nvSpPr>
        <p:spPr>
          <a:xfrm>
            <a:off x="457200" y="1704339"/>
            <a:ext cx="8381160" cy="3782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the pursuit of mitigating diseases associated with amyloid proteins, our project leverages the power of Gradient Boosting classifiers and Neural Networks.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Gradient Boosting, renowned for its capacity to decipher intricate patterns, combines weak models to predict amyloid protein levels.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Meanwhile, Neural Networks, inspired by the human brain's adaptability, excel in recognizing dynamic relationships within dietary data.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By harmonizing these advanced techniques, our project aims to predict amyloid proteins based on dietary habits, providing individuals with insights to make informed health-conscious choices and prevent amyloidosis-related diseases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nvGraphicFramePr>
        <p:xfrm>
          <a:off x="59636" y="381001"/>
          <a:ext cx="8991600" cy="6400798"/>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265261">
                  <a:extLst>
                    <a:ext uri="{9D8B030D-6E8A-4147-A177-3AD203B41FA5}">
                      <a16:colId xmlns:a16="http://schemas.microsoft.com/office/drawing/2014/main" val="1998233565"/>
                    </a:ext>
                  </a:extLst>
                </a:gridCol>
                <a:gridCol w="1828800">
                  <a:extLst>
                    <a:ext uri="{9D8B030D-6E8A-4147-A177-3AD203B41FA5}">
                      <a16:colId xmlns:a16="http://schemas.microsoft.com/office/drawing/2014/main" val="3760181125"/>
                    </a:ext>
                  </a:extLst>
                </a:gridCol>
                <a:gridCol w="1600200">
                  <a:extLst>
                    <a:ext uri="{9D8B030D-6E8A-4147-A177-3AD203B41FA5}">
                      <a16:colId xmlns:a16="http://schemas.microsoft.com/office/drawing/2014/main" val="1470764825"/>
                    </a:ext>
                  </a:extLst>
                </a:gridCol>
                <a:gridCol w="1905000">
                  <a:extLst>
                    <a:ext uri="{9D8B030D-6E8A-4147-A177-3AD203B41FA5}">
                      <a16:colId xmlns:a16="http://schemas.microsoft.com/office/drawing/2014/main" val="3423994347"/>
                    </a:ext>
                  </a:extLst>
                </a:gridCol>
                <a:gridCol w="1812236">
                  <a:extLst>
                    <a:ext uri="{9D8B030D-6E8A-4147-A177-3AD203B41FA5}">
                      <a16:colId xmlns:a16="http://schemas.microsoft.com/office/drawing/2014/main" val="635663868"/>
                    </a:ext>
                  </a:extLst>
                </a:gridCol>
              </a:tblGrid>
              <a:tr h="1419014">
                <a:tc>
                  <a:txBody>
                    <a:bodyPr/>
                    <a:lstStyle/>
                    <a:p>
                      <a:r>
                        <a:rPr lang="en-US" sz="1100" dirty="0" err="1">
                          <a:latin typeface="Times New Roman" panose="02020603050405020304" pitchFamily="18" charset="0"/>
                          <a:cs typeface="Times New Roman" panose="02020603050405020304" pitchFamily="18" charset="0"/>
                        </a:rPr>
                        <a:t>S.No</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Authors and Journal Name&amp; Year of publication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Problem Statement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Name of the Proposed solution/Method</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Solution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Remarks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090298">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b="0" i="0" dirty="0">
                          <a:solidFill>
                            <a:schemeClr val="dk1"/>
                          </a:solidFill>
                          <a:effectLst/>
                          <a:latin typeface="Times New Roman" panose="02020603050405020304" pitchFamily="18" charset="0"/>
                          <a:ea typeface="+mn-ea"/>
                          <a:cs typeface="Times New Roman" panose="02020603050405020304" pitchFamily="18" charset="0"/>
                        </a:rPr>
                        <a:t>Zou et al., Frontiers Genet., 2018</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b="0" i="0" dirty="0">
                          <a:solidFill>
                            <a:schemeClr val="dk1"/>
                          </a:solidFill>
                          <a:effectLst/>
                          <a:latin typeface="Times New Roman" panose="02020603050405020304" pitchFamily="18" charset="0"/>
                          <a:ea typeface="+mn-ea"/>
                          <a:cs typeface="Times New Roman" panose="02020603050405020304" pitchFamily="18" charset="0"/>
                        </a:rPr>
                        <a:t>Predicting diabetes mellitus</a:t>
                      </a:r>
                      <a:endParaRPr lang="en-US" sz="11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b="0" i="0" dirty="0">
                          <a:solidFill>
                            <a:schemeClr val="dk1"/>
                          </a:solidFill>
                          <a:effectLst/>
                          <a:latin typeface="Times New Roman" panose="02020603050405020304" pitchFamily="18" charset="0"/>
                          <a:ea typeface="+mn-ea"/>
                          <a:cs typeface="Times New Roman" panose="02020603050405020304" pitchFamily="18" charset="0"/>
                        </a:rPr>
                        <a:t>Gradient boosting</a:t>
                      </a:r>
                      <a:endParaRPr lang="en-US" sz="11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dirty="0">
                          <a:solidFill>
                            <a:schemeClr val="dk1"/>
                          </a:solidFill>
                          <a:effectLst/>
                          <a:latin typeface="Times New Roman" panose="02020603050405020304" pitchFamily="18" charset="0"/>
                          <a:ea typeface="+mn-ea"/>
                          <a:cs typeface="Times New Roman" panose="02020603050405020304" pitchFamily="18" charset="0"/>
                        </a:rPr>
                        <a:t>Developed a machine learning model to predict diabetes mellitus using clinical and demographic data</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dirty="0">
                          <a:solidFill>
                            <a:schemeClr val="dk1"/>
                          </a:solidFill>
                          <a:effectLst/>
                          <a:latin typeface="Times New Roman" panose="02020603050405020304" pitchFamily="18" charset="0"/>
                          <a:ea typeface="+mn-ea"/>
                          <a:cs typeface="Times New Roman" panose="02020603050405020304" pitchFamily="18" charset="0"/>
                        </a:rPr>
                        <a:t>Achieved an accuracy of 93% in predicting diabetes mellitus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090298">
                <a:tc>
                  <a:txBody>
                    <a:bodyPr/>
                    <a:lstStyle/>
                    <a:p>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b="0" i="0" dirty="0" err="1">
                          <a:solidFill>
                            <a:schemeClr val="dk1"/>
                          </a:solidFill>
                          <a:effectLst/>
                          <a:latin typeface="Times New Roman" panose="02020603050405020304" pitchFamily="18" charset="0"/>
                          <a:ea typeface="+mn-ea"/>
                          <a:cs typeface="Times New Roman" panose="02020603050405020304" pitchFamily="18" charset="0"/>
                        </a:rPr>
                        <a:t>Charoenkwan</a:t>
                      </a:r>
                      <a:r>
                        <a:rPr lang="en-IN" sz="1100" b="0" i="0" dirty="0">
                          <a:solidFill>
                            <a:schemeClr val="dk1"/>
                          </a:solidFill>
                          <a:effectLst/>
                          <a:latin typeface="Times New Roman" panose="02020603050405020304" pitchFamily="18" charset="0"/>
                          <a:ea typeface="+mn-ea"/>
                          <a:cs typeface="Times New Roman" panose="02020603050405020304" pitchFamily="18" charset="0"/>
                        </a:rPr>
                        <a:t> et al., Sci. Rep., 2022</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b="0" i="0" dirty="0">
                          <a:solidFill>
                            <a:schemeClr val="dk1"/>
                          </a:solidFill>
                          <a:effectLst/>
                          <a:latin typeface="Times New Roman" panose="02020603050405020304" pitchFamily="18" charset="0"/>
                          <a:ea typeface="+mn-ea"/>
                          <a:cs typeface="Times New Roman" panose="02020603050405020304" pitchFamily="18" charset="0"/>
                        </a:rPr>
                        <a:t>Predicting amyloid proteins</a:t>
                      </a:r>
                      <a:endParaRPr lang="en-US" sz="11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b="0" i="0" dirty="0" err="1">
                          <a:solidFill>
                            <a:schemeClr val="dk1"/>
                          </a:solidFill>
                          <a:effectLst/>
                          <a:latin typeface="Times New Roman" panose="02020603050405020304" pitchFamily="18" charset="0"/>
                          <a:ea typeface="+mn-ea"/>
                          <a:cs typeface="Times New Roman" panose="02020603050405020304" pitchFamily="18" charset="0"/>
                        </a:rPr>
                        <a:t>AMYPred</a:t>
                      </a:r>
                      <a:r>
                        <a:rPr lang="en-IN" sz="1100" b="0" i="0" dirty="0">
                          <a:solidFill>
                            <a:schemeClr val="dk1"/>
                          </a:solidFill>
                          <a:effectLst/>
                          <a:latin typeface="Times New Roman" panose="02020603050405020304" pitchFamily="18" charset="0"/>
                          <a:ea typeface="+mn-ea"/>
                          <a:cs typeface="Times New Roman" panose="02020603050405020304" pitchFamily="18" charset="0"/>
                        </a:rPr>
                        <a:t>-FRL</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dirty="0">
                          <a:solidFill>
                            <a:schemeClr val="dk1"/>
                          </a:solidFill>
                          <a:effectLst/>
                          <a:latin typeface="Times New Roman" panose="02020603050405020304" pitchFamily="18" charset="0"/>
                          <a:ea typeface="+mn-ea"/>
                          <a:cs typeface="Times New Roman" panose="02020603050405020304" pitchFamily="18" charset="0"/>
                        </a:rPr>
                        <a:t>A novel approach for accurate prediction of amyloid proteins by using feature representation learning</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dirty="0">
                          <a:solidFill>
                            <a:schemeClr val="dk1"/>
                          </a:solidFill>
                          <a:effectLst/>
                          <a:latin typeface="Times New Roman" panose="02020603050405020304" pitchFamily="18" charset="0"/>
                          <a:ea typeface="+mn-ea"/>
                          <a:cs typeface="Times New Roman" panose="02020603050405020304" pitchFamily="18" charset="0"/>
                        </a:rPr>
                        <a:t>Achieved an accuracy of 95% in predicting amyloid proteins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r h="1377742">
                <a:tc>
                  <a:txBody>
                    <a:bodyPr/>
                    <a:lstStyle/>
                    <a:p>
                      <a:r>
                        <a:rPr lang="en-US" sz="1100" dirty="0">
                          <a:latin typeface="Times New Roman" panose="02020603050405020304" pitchFamily="18" charset="0"/>
                          <a:cs typeface="Times New Roman" panose="02020603050405020304" pitchFamily="18" charset="0"/>
                        </a:rPr>
                        <a:t>3</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050" b="0" i="0" dirty="0">
                          <a:solidFill>
                            <a:schemeClr val="dk1"/>
                          </a:solidFill>
                          <a:effectLst/>
                          <a:latin typeface="Times New Roman" panose="02020603050405020304" pitchFamily="18" charset="0"/>
                          <a:ea typeface="+mn-ea"/>
                          <a:cs typeface="Times New Roman" panose="02020603050405020304" pitchFamily="18" charset="0"/>
                        </a:rPr>
                        <a:t>Q. Sun et al., Current </a:t>
                      </a:r>
                      <a:r>
                        <a:rPr lang="en-IN" sz="1050" b="0" i="0" dirty="0" err="1">
                          <a:solidFill>
                            <a:schemeClr val="dk1"/>
                          </a:solidFill>
                          <a:effectLst/>
                          <a:latin typeface="Times New Roman" panose="02020603050405020304" pitchFamily="18" charset="0"/>
                          <a:ea typeface="+mn-ea"/>
                          <a:cs typeface="Times New Roman" panose="02020603050405020304" pitchFamily="18" charset="0"/>
                        </a:rPr>
                        <a:t>Bioinf</a:t>
                      </a:r>
                      <a:r>
                        <a:rPr lang="en-IN" sz="1050" b="0" i="0" dirty="0">
                          <a:solidFill>
                            <a:schemeClr val="dk1"/>
                          </a:solidFill>
                          <a:effectLst/>
                          <a:latin typeface="Times New Roman" panose="02020603050405020304" pitchFamily="18" charset="0"/>
                          <a:ea typeface="+mn-ea"/>
                          <a:cs typeface="Times New Roman" panose="02020603050405020304" pitchFamily="18" charset="0"/>
                        </a:rPr>
                        <a:t>., 14(8), 2019</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0" i="0" dirty="0">
                          <a:solidFill>
                            <a:schemeClr val="dk1"/>
                          </a:solidFill>
                          <a:effectLst/>
                          <a:latin typeface="Times New Roman" panose="02020603050405020304" pitchFamily="18" charset="0"/>
                          <a:ea typeface="+mn-ea"/>
                          <a:cs typeface="Times New Roman" panose="02020603050405020304" pitchFamily="18" charset="0"/>
                        </a:rPr>
                        <a:t>Alzheimer's disease (AD) is a complex neurodegenerative disease with a poorly understood molecular basis.</a:t>
                      </a:r>
                    </a:p>
                  </a:txBody>
                  <a:tcPr/>
                </a:tc>
                <a:tc>
                  <a:txBody>
                    <a:bodyPr/>
                    <a:lstStyle/>
                    <a:p>
                      <a:r>
                        <a:rPr lang="en-IN" sz="1050" b="0" i="0" dirty="0" err="1">
                          <a:solidFill>
                            <a:schemeClr val="dk1"/>
                          </a:solidFill>
                          <a:effectLst/>
                          <a:latin typeface="Times New Roman" panose="02020603050405020304" pitchFamily="18" charset="0"/>
                          <a:ea typeface="+mn-ea"/>
                          <a:cs typeface="Times New Roman" panose="02020603050405020304" pitchFamily="18" charset="0"/>
                        </a:rPr>
                        <a:t>FastNCA</a:t>
                      </a:r>
                      <a:r>
                        <a:rPr lang="en-IN" sz="1050" b="0" i="0" dirty="0">
                          <a:solidFill>
                            <a:schemeClr val="dk1"/>
                          </a:solidFill>
                          <a:effectLst/>
                          <a:latin typeface="Times New Roman" panose="02020603050405020304" pitchFamily="18" charset="0"/>
                          <a:ea typeface="+mn-ea"/>
                          <a:cs typeface="Times New Roman" panose="02020603050405020304" pitchFamily="18" charset="0"/>
                        </a:rPr>
                        <a:t> algorithm</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0" i="0" dirty="0">
                          <a:solidFill>
                            <a:schemeClr val="dk1"/>
                          </a:solidFill>
                          <a:effectLst/>
                          <a:latin typeface="Times New Roman" panose="02020603050405020304" pitchFamily="18" charset="0"/>
                          <a:ea typeface="+mn-ea"/>
                          <a:cs typeface="Times New Roman" panose="02020603050405020304" pitchFamily="18" charset="0"/>
                        </a:rPr>
                        <a:t>The authors used the </a:t>
                      </a:r>
                      <a:r>
                        <a:rPr lang="en-US" sz="1050" b="0" i="0" dirty="0" err="1">
                          <a:solidFill>
                            <a:schemeClr val="dk1"/>
                          </a:solidFill>
                          <a:effectLst/>
                          <a:latin typeface="Times New Roman" panose="02020603050405020304" pitchFamily="18" charset="0"/>
                          <a:ea typeface="+mn-ea"/>
                          <a:cs typeface="Times New Roman" panose="02020603050405020304" pitchFamily="18" charset="0"/>
                        </a:rPr>
                        <a:t>FastNCA</a:t>
                      </a:r>
                      <a:r>
                        <a:rPr lang="en-US" sz="1050" b="0" i="0" dirty="0">
                          <a:solidFill>
                            <a:schemeClr val="dk1"/>
                          </a:solidFill>
                          <a:effectLst/>
                          <a:latin typeface="Times New Roman" panose="02020603050405020304" pitchFamily="18" charset="0"/>
                          <a:ea typeface="+mn-ea"/>
                          <a:cs typeface="Times New Roman" panose="02020603050405020304" pitchFamily="18" charset="0"/>
                        </a:rPr>
                        <a:t> algorithm to identify differentially expressed genes and transcription factors in AD. They then constructed a transcriptional regulatory network to elucidate the molecular mechanisms of AD.</a:t>
                      </a:r>
                    </a:p>
                  </a:txBody>
                  <a:tcPr/>
                </a:tc>
                <a:tc>
                  <a:txBody>
                    <a:bodyPr/>
                    <a:lstStyle/>
                    <a:p>
                      <a:r>
                        <a:rPr lang="en-US" sz="1050" b="0" i="0" dirty="0">
                          <a:solidFill>
                            <a:schemeClr val="dk1"/>
                          </a:solidFill>
                          <a:effectLst/>
                          <a:latin typeface="Times New Roman" panose="02020603050405020304" pitchFamily="18" charset="0"/>
                          <a:ea typeface="+mn-ea"/>
                          <a:cs typeface="Times New Roman" panose="02020603050405020304" pitchFamily="18" charset="0"/>
                        </a:rPr>
                        <a:t>This study provides new insights into the transcriptional regulation of AD and identifies potential therapeutic targets.</a:t>
                      </a:r>
                    </a:p>
                  </a:txBody>
                  <a:tcPr/>
                </a:tc>
                <a:extLst>
                  <a:ext uri="{0D108BD9-81ED-4DB2-BD59-A6C34878D82A}">
                    <a16:rowId xmlns:a16="http://schemas.microsoft.com/office/drawing/2014/main" val="715288033"/>
                  </a:ext>
                </a:extLst>
              </a:tr>
              <a:tr h="1423446">
                <a:tc>
                  <a:txBody>
                    <a:bodyPr/>
                    <a:lstStyle/>
                    <a:p>
                      <a:r>
                        <a:rPr lang="en-US" sz="1100" dirty="0">
                          <a:latin typeface="Times New Roman" panose="02020603050405020304" pitchFamily="18" charset="0"/>
                          <a:cs typeface="Times New Roman" panose="02020603050405020304" pitchFamily="18" charset="0"/>
                        </a:rPr>
                        <a:t>4</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b="0" i="0" dirty="0">
                          <a:solidFill>
                            <a:schemeClr val="dk1"/>
                          </a:solidFill>
                          <a:effectLst/>
                          <a:latin typeface="Times New Roman" panose="02020603050405020304" pitchFamily="18" charset="0"/>
                          <a:ea typeface="+mn-ea"/>
                          <a:cs typeface="Times New Roman" panose="02020603050405020304" pitchFamily="18" charset="0"/>
                        </a:rPr>
                        <a:t>Irwin et al., Nature Rev. </a:t>
                      </a:r>
                      <a:r>
                        <a:rPr lang="en-IN" sz="1100" b="0" i="0" dirty="0" err="1">
                          <a:solidFill>
                            <a:schemeClr val="dk1"/>
                          </a:solidFill>
                          <a:effectLst/>
                          <a:latin typeface="Times New Roman" panose="02020603050405020304" pitchFamily="18" charset="0"/>
                          <a:ea typeface="+mn-ea"/>
                          <a:cs typeface="Times New Roman" panose="02020603050405020304" pitchFamily="18" charset="0"/>
                        </a:rPr>
                        <a:t>Neurosci</a:t>
                      </a:r>
                      <a:r>
                        <a:rPr lang="en-IN" sz="1100" b="0" i="0" dirty="0">
                          <a:solidFill>
                            <a:schemeClr val="dk1"/>
                          </a:solidFill>
                          <a:effectLst/>
                          <a:latin typeface="Times New Roman" panose="02020603050405020304" pitchFamily="18" charset="0"/>
                          <a:ea typeface="+mn-ea"/>
                          <a:cs typeface="Times New Roman" panose="02020603050405020304" pitchFamily="18" charset="0"/>
                        </a:rPr>
                        <a:t>., 2013</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Parkinson's disease dementia: Convergence of </a:t>
                      </a:r>
                      <a:r>
                        <a:rPr lang="el-GR" sz="1100" b="0" i="0" dirty="0">
                          <a:solidFill>
                            <a:schemeClr val="dk1"/>
                          </a:solidFill>
                          <a:effectLst/>
                          <a:latin typeface="Times New Roman" panose="02020603050405020304" pitchFamily="18" charset="0"/>
                          <a:ea typeface="+mn-ea"/>
                          <a:cs typeface="Times New Roman" panose="02020603050405020304" pitchFamily="18" charset="0"/>
                        </a:rPr>
                        <a:t>α-</a:t>
                      </a:r>
                      <a:r>
                        <a:rPr lang="en-IN" sz="1100" b="0" i="0" dirty="0">
                          <a:solidFill>
                            <a:schemeClr val="dk1"/>
                          </a:solidFill>
                          <a:effectLst/>
                          <a:latin typeface="Times New Roman" panose="02020603050405020304" pitchFamily="18" charset="0"/>
                          <a:ea typeface="+mn-ea"/>
                          <a:cs typeface="Times New Roman" panose="02020603050405020304" pitchFamily="18" charset="0"/>
                        </a:rPr>
                        <a:t>synuclein, tau and amyloid-</a:t>
                      </a:r>
                      <a:r>
                        <a:rPr lang="el-GR" sz="1100" b="0" i="0" dirty="0">
                          <a:solidFill>
                            <a:schemeClr val="dk1"/>
                          </a:solidFill>
                          <a:effectLst/>
                          <a:latin typeface="Times New Roman" panose="02020603050405020304" pitchFamily="18" charset="0"/>
                          <a:ea typeface="+mn-ea"/>
                          <a:cs typeface="Times New Roman" panose="02020603050405020304" pitchFamily="18" charset="0"/>
                        </a:rPr>
                        <a:t>β </a:t>
                      </a:r>
                      <a:r>
                        <a:rPr lang="en-IN" sz="1100" b="0" i="0" dirty="0">
                          <a:solidFill>
                            <a:schemeClr val="dk1"/>
                          </a:solidFill>
                          <a:effectLst/>
                          <a:latin typeface="Times New Roman" panose="02020603050405020304" pitchFamily="18" charset="0"/>
                          <a:ea typeface="+mn-ea"/>
                          <a:cs typeface="Times New Roman" panose="02020603050405020304" pitchFamily="18" charset="0"/>
                        </a:rPr>
                        <a:t>pathologies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AGGRESCAN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Predict amyloidogenic regions of proteins based on their amino acid sequence and structure</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Achieved an accuracy of 90% in predicting amyloidogenic regions of proteins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221179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nvGraphicFramePr>
        <p:xfrm>
          <a:off x="59636" y="381001"/>
          <a:ext cx="8991600" cy="6400799"/>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036661">
                  <a:extLst>
                    <a:ext uri="{9D8B030D-6E8A-4147-A177-3AD203B41FA5}">
                      <a16:colId xmlns:a16="http://schemas.microsoft.com/office/drawing/2014/main" val="1998233565"/>
                    </a:ext>
                  </a:extLst>
                </a:gridCol>
                <a:gridCol w="1828800">
                  <a:extLst>
                    <a:ext uri="{9D8B030D-6E8A-4147-A177-3AD203B41FA5}">
                      <a16:colId xmlns:a16="http://schemas.microsoft.com/office/drawing/2014/main" val="3760181125"/>
                    </a:ext>
                  </a:extLst>
                </a:gridCol>
                <a:gridCol w="1447800">
                  <a:extLst>
                    <a:ext uri="{9D8B030D-6E8A-4147-A177-3AD203B41FA5}">
                      <a16:colId xmlns:a16="http://schemas.microsoft.com/office/drawing/2014/main" val="1470764825"/>
                    </a:ext>
                  </a:extLst>
                </a:gridCol>
                <a:gridCol w="1808970">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1451947">
                <a:tc>
                  <a:txBody>
                    <a:bodyPr/>
                    <a:lstStyle/>
                    <a:p>
                      <a:pPr algn="ctr"/>
                      <a:r>
                        <a:rPr lang="en-US" sz="1050" dirty="0" err="1">
                          <a:latin typeface="Times New Roman" panose="02020603050405020304" pitchFamily="18" charset="0"/>
                          <a:cs typeface="Times New Roman" panose="02020603050405020304" pitchFamily="18" charset="0"/>
                        </a:rPr>
                        <a:t>S.No</a:t>
                      </a:r>
                      <a:endParaRPr lang="en-IN" sz="1050" dirty="0">
                        <a:latin typeface="Times New Roman" panose="02020603050405020304" pitchFamily="18" charset="0"/>
                        <a:cs typeface="Times New Roman" panose="02020603050405020304" pitchFamily="18" charset="0"/>
                      </a:endParaRPr>
                    </a:p>
                  </a:txBody>
                  <a:tcPr/>
                </a:tc>
                <a:tc>
                  <a:txBody>
                    <a:bodyPr/>
                    <a:lstStyle/>
                    <a:p>
                      <a:pPr algn="ctr"/>
                      <a:r>
                        <a:rPr lang="en-US" sz="1050" dirty="0">
                          <a:latin typeface="Times New Roman" panose="02020603050405020304" pitchFamily="18" charset="0"/>
                          <a:cs typeface="Times New Roman" panose="02020603050405020304" pitchFamily="18" charset="0"/>
                        </a:rPr>
                        <a:t>Authors and Journal Name&amp; Year of publication</a:t>
                      </a:r>
                      <a:endParaRPr lang="en-IN" sz="1050" dirty="0">
                        <a:latin typeface="Times New Roman" panose="02020603050405020304" pitchFamily="18" charset="0"/>
                        <a:cs typeface="Times New Roman" panose="02020603050405020304" pitchFamily="18" charset="0"/>
                      </a:endParaRPr>
                    </a:p>
                  </a:txBody>
                  <a:tcPr/>
                </a:tc>
                <a:tc>
                  <a:txBody>
                    <a:bodyPr/>
                    <a:lstStyle/>
                    <a:p>
                      <a:pPr algn="ctr"/>
                      <a:r>
                        <a:rPr lang="en-US" sz="1050" dirty="0">
                          <a:latin typeface="Times New Roman" panose="02020603050405020304" pitchFamily="18" charset="0"/>
                          <a:cs typeface="Times New Roman" panose="02020603050405020304" pitchFamily="18" charset="0"/>
                        </a:rPr>
                        <a:t>Problem Statement</a:t>
                      </a:r>
                      <a:endParaRPr lang="en-IN" sz="1050" dirty="0">
                        <a:latin typeface="Times New Roman" panose="02020603050405020304" pitchFamily="18" charset="0"/>
                        <a:cs typeface="Times New Roman" panose="02020603050405020304" pitchFamily="18" charset="0"/>
                      </a:endParaRPr>
                    </a:p>
                  </a:txBody>
                  <a:tcPr/>
                </a:tc>
                <a:tc>
                  <a:txBody>
                    <a:bodyPr/>
                    <a:lstStyle/>
                    <a:p>
                      <a:pPr algn="ctr"/>
                      <a:r>
                        <a:rPr lang="en-US" sz="1050" dirty="0">
                          <a:latin typeface="Times New Roman" panose="02020603050405020304" pitchFamily="18" charset="0"/>
                          <a:cs typeface="Times New Roman" panose="02020603050405020304" pitchFamily="18" charset="0"/>
                        </a:rPr>
                        <a:t>Name of the Proposed solution/Method by authors</a:t>
                      </a:r>
                      <a:endParaRPr lang="en-IN" sz="1050" dirty="0">
                        <a:latin typeface="Times New Roman" panose="02020603050405020304" pitchFamily="18" charset="0"/>
                        <a:cs typeface="Times New Roman" panose="02020603050405020304" pitchFamily="18" charset="0"/>
                      </a:endParaRPr>
                    </a:p>
                  </a:txBody>
                  <a:tcPr/>
                </a:tc>
                <a:tc>
                  <a:txBody>
                    <a:bodyPr/>
                    <a:lstStyle/>
                    <a:p>
                      <a:pPr algn="ctr"/>
                      <a:r>
                        <a:rPr lang="en-US" sz="1050" dirty="0">
                          <a:latin typeface="Times New Roman" panose="02020603050405020304" pitchFamily="18" charset="0"/>
                          <a:cs typeface="Times New Roman" panose="02020603050405020304" pitchFamily="18" charset="0"/>
                        </a:rPr>
                        <a:t> Solution </a:t>
                      </a:r>
                      <a:endParaRPr lang="en-IN" sz="1050" dirty="0">
                        <a:latin typeface="Times New Roman" panose="02020603050405020304" pitchFamily="18" charset="0"/>
                        <a:cs typeface="Times New Roman" panose="02020603050405020304" pitchFamily="18" charset="0"/>
                      </a:endParaRPr>
                    </a:p>
                  </a:txBody>
                  <a:tcPr/>
                </a:tc>
                <a:tc>
                  <a:txBody>
                    <a:bodyPr/>
                    <a:lstStyle/>
                    <a:p>
                      <a:pPr algn="ctr"/>
                      <a:r>
                        <a:rPr lang="en-US" sz="1050" dirty="0">
                          <a:latin typeface="Times New Roman" panose="02020603050405020304" pitchFamily="18" charset="0"/>
                          <a:cs typeface="Times New Roman" panose="02020603050405020304" pitchFamily="18" charset="0"/>
                        </a:rPr>
                        <a:t>Remarks</a:t>
                      </a:r>
                      <a:endParaRPr lang="en-IN"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092967">
                <a:tc>
                  <a:txBody>
                    <a:bodyPr/>
                    <a:lstStyle/>
                    <a:p>
                      <a:r>
                        <a:rPr lang="en-US" sz="1100" dirty="0">
                          <a:latin typeface="Times New Roman" panose="02020603050405020304" pitchFamily="18" charset="0"/>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a-DK" sz="1100" b="0" i="0" dirty="0">
                          <a:solidFill>
                            <a:schemeClr val="dk1"/>
                          </a:solidFill>
                          <a:effectLst/>
                          <a:latin typeface="Times New Roman" panose="02020603050405020304" pitchFamily="18" charset="0"/>
                          <a:ea typeface="+mn-ea"/>
                          <a:cs typeface="Times New Roman" panose="02020603050405020304" pitchFamily="18" charset="0"/>
                        </a:rPr>
                        <a:t>David et al., BMC Bioinf., 2010</a:t>
                      </a:r>
                      <a:endParaRPr lang="fr-FR" sz="11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b="0" i="0" dirty="0">
                          <a:solidFill>
                            <a:schemeClr val="dk1"/>
                          </a:solidFill>
                          <a:effectLst/>
                          <a:latin typeface="Times New Roman" panose="02020603050405020304" pitchFamily="18" charset="0"/>
                          <a:ea typeface="+mn-ea"/>
                          <a:cs typeface="Times New Roman" panose="02020603050405020304" pitchFamily="18" charset="0"/>
                        </a:rPr>
                        <a:t>Predicting </a:t>
                      </a:r>
                      <a:r>
                        <a:rPr lang="en-IN" sz="1100" b="0" i="0" dirty="0" err="1">
                          <a:solidFill>
                            <a:schemeClr val="dk1"/>
                          </a:solidFill>
                          <a:effectLst/>
                          <a:latin typeface="Times New Roman" panose="02020603050405020304" pitchFamily="18" charset="0"/>
                          <a:ea typeface="+mn-ea"/>
                          <a:cs typeface="Times New Roman" panose="02020603050405020304" pitchFamily="18" charset="0"/>
                        </a:rPr>
                        <a:t>amyloidogenesis</a:t>
                      </a:r>
                      <a:r>
                        <a:rPr lang="en-IN" sz="1100" b="0" i="0" dirty="0">
                          <a:solidFill>
                            <a:schemeClr val="dk1"/>
                          </a:solidFill>
                          <a:effectLst/>
                          <a:latin typeface="Times New Roman" panose="02020603050405020304" pitchFamily="18" charset="0"/>
                          <a:ea typeface="+mn-ea"/>
                          <a:cs typeface="Times New Roman" panose="02020603050405020304" pitchFamily="18" charset="0"/>
                        </a:rPr>
                        <a:t> in antibodies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b="0" i="0" dirty="0" err="1">
                          <a:solidFill>
                            <a:schemeClr val="dk1"/>
                          </a:solidFill>
                          <a:effectLst/>
                          <a:latin typeface="Times New Roman" panose="02020603050405020304" pitchFamily="18" charset="0"/>
                          <a:ea typeface="+mn-ea"/>
                          <a:cs typeface="Times New Roman" panose="02020603050405020304" pitchFamily="18" charset="0"/>
                        </a:rPr>
                        <a:t>NetCSSP</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Predict amyloidogenic regions of proteins based on their amino acid sequence</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Achieved an accuracy of 75% in predicting amyloidogenic regions of proteins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948612">
                <a:tc>
                  <a:txBody>
                    <a:bodyPr/>
                    <a:lstStyle/>
                    <a:p>
                      <a:r>
                        <a:rPr lang="en-US" sz="1100" dirty="0">
                          <a:latin typeface="Times New Roman" panose="02020603050405020304" pitchFamily="18" charset="0"/>
                          <a:cs typeface="Times New Roman" panose="02020603050405020304" pitchFamily="18" charset="0"/>
                        </a:rPr>
                        <a:t>6</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Griffin and Bradshaw, BMC Struct. Biol., 2018</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dirty="0">
                          <a:solidFill>
                            <a:schemeClr val="dk1"/>
                          </a:solidFill>
                          <a:effectLst/>
                          <a:latin typeface="Times New Roman" panose="02020603050405020304" pitchFamily="18" charset="0"/>
                          <a:ea typeface="+mn-ea"/>
                          <a:cs typeface="Times New Roman" panose="02020603050405020304" pitchFamily="18" charset="0"/>
                        </a:rPr>
                        <a:t>Predicting novel residues involved in amyloid primary nucleation of human I56T and D67H lysozyme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b="0" i="0" dirty="0">
                          <a:solidFill>
                            <a:schemeClr val="dk1"/>
                          </a:solidFill>
                          <a:effectLst/>
                          <a:latin typeface="Times New Roman" panose="02020603050405020304" pitchFamily="18" charset="0"/>
                          <a:ea typeface="+mn-ea"/>
                          <a:cs typeface="Times New Roman" panose="02020603050405020304" pitchFamily="18" charset="0"/>
                        </a:rPr>
                        <a:t>FISH amyloid</a:t>
                      </a:r>
                      <a:endParaRPr lang="en-US" sz="11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dirty="0">
                          <a:solidFill>
                            <a:schemeClr val="dk1"/>
                          </a:solidFill>
                          <a:effectLst/>
                          <a:latin typeface="Times New Roman" panose="02020603050405020304" pitchFamily="18" charset="0"/>
                          <a:ea typeface="+mn-ea"/>
                          <a:cs typeface="Times New Roman" panose="02020603050405020304" pitchFamily="18" charset="0"/>
                        </a:rPr>
                        <a:t>Predict amyloidogenic regions of proteins based on their amino acid sequence and structure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dirty="0">
                          <a:solidFill>
                            <a:schemeClr val="dk1"/>
                          </a:solidFill>
                          <a:effectLst/>
                          <a:latin typeface="Times New Roman" panose="02020603050405020304" pitchFamily="18" charset="0"/>
                          <a:ea typeface="+mn-ea"/>
                          <a:cs typeface="Times New Roman" panose="02020603050405020304" pitchFamily="18" charset="0"/>
                        </a:rPr>
                        <a:t>Achieved an accuracy of 80% in predicting amyloidogenic regions of proteins</a:t>
                      </a:r>
                    </a:p>
                  </a:txBody>
                  <a:tcPr/>
                </a:tc>
                <a:extLst>
                  <a:ext uri="{0D108BD9-81ED-4DB2-BD59-A6C34878D82A}">
                    <a16:rowId xmlns:a16="http://schemas.microsoft.com/office/drawing/2014/main" val="3396774005"/>
                  </a:ext>
                </a:extLst>
              </a:tr>
              <a:tr h="1509341">
                <a:tc>
                  <a:txBody>
                    <a:bodyPr/>
                    <a:lstStyle/>
                    <a:p>
                      <a:r>
                        <a:rPr lang="en-US" sz="1100" dirty="0">
                          <a:latin typeface="Times New Roman" panose="02020603050405020304" pitchFamily="18" charset="0"/>
                          <a:cs typeface="Times New Roman" panose="02020603050405020304" pitchFamily="18" charset="0"/>
                        </a:rPr>
                        <a:t>7</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b="0" i="0" dirty="0">
                          <a:solidFill>
                            <a:schemeClr val="dk1"/>
                          </a:solidFill>
                          <a:effectLst/>
                          <a:latin typeface="Times New Roman" panose="02020603050405020304" pitchFamily="18" charset="0"/>
                          <a:ea typeface="+mn-ea"/>
                          <a:cs typeface="Times New Roman" panose="02020603050405020304" pitchFamily="18" charset="0"/>
                        </a:rPr>
                        <a:t>Guenther et al., Nature Struct. Mol. Biol., 2018</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dirty="0">
                          <a:solidFill>
                            <a:schemeClr val="dk1"/>
                          </a:solidFill>
                          <a:effectLst/>
                          <a:latin typeface="Times New Roman" panose="02020603050405020304" pitchFamily="18" charset="0"/>
                          <a:ea typeface="+mn-ea"/>
                          <a:cs typeface="Times New Roman" panose="02020603050405020304" pitchFamily="18" charset="0"/>
                        </a:rPr>
                        <a:t>Understanding the structural basis of amyloid polymorphism in TDP-43 RRM2</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b="0" i="0" dirty="0" err="1">
                          <a:solidFill>
                            <a:schemeClr val="dk1"/>
                          </a:solidFill>
                          <a:effectLst/>
                          <a:latin typeface="Times New Roman" panose="02020603050405020304" pitchFamily="18" charset="0"/>
                          <a:ea typeface="+mn-ea"/>
                          <a:cs typeface="Times New Roman" panose="02020603050405020304" pitchFamily="18" charset="0"/>
                        </a:rPr>
                        <a:t>MetAmyl</a:t>
                      </a:r>
                      <a:endParaRPr lang="en-US" sz="11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dirty="0">
                          <a:solidFill>
                            <a:schemeClr val="dk1"/>
                          </a:solidFill>
                          <a:effectLst/>
                          <a:latin typeface="Times New Roman" panose="02020603050405020304" pitchFamily="18" charset="0"/>
                          <a:ea typeface="+mn-ea"/>
                          <a:cs typeface="Times New Roman" panose="02020603050405020304" pitchFamily="18" charset="0"/>
                        </a:rPr>
                        <a:t>Used a combination of X-ray crystallography, nuclear magnetic resonance, and cryo-electron microscopy to determine the atomic structure of amyloid fibrils formed by a segment of TDP-43 RRM2</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dirty="0">
                          <a:solidFill>
                            <a:schemeClr val="dk1"/>
                          </a:solidFill>
                          <a:effectLst/>
                          <a:latin typeface="Times New Roman" panose="02020603050405020304" pitchFamily="18" charset="0"/>
                          <a:ea typeface="+mn-ea"/>
                          <a:cs typeface="Times New Roman" panose="02020603050405020304" pitchFamily="18" charset="0"/>
                        </a:rPr>
                        <a:t>Identified a new structural motif that is responsible for amyloid polymorphism in TDP-43 RRM2</a:t>
                      </a:r>
                    </a:p>
                  </a:txBody>
                  <a:tcPr/>
                </a:tc>
                <a:extLst>
                  <a:ext uri="{0D108BD9-81ED-4DB2-BD59-A6C34878D82A}">
                    <a16:rowId xmlns:a16="http://schemas.microsoft.com/office/drawing/2014/main" val="715288033"/>
                  </a:ext>
                </a:extLst>
              </a:tr>
              <a:tr h="1397932">
                <a:tc>
                  <a:txBody>
                    <a:bodyPr/>
                    <a:lstStyle/>
                    <a:p>
                      <a:r>
                        <a:rPr lang="en-US" sz="1100" dirty="0">
                          <a:latin typeface="Times New Roman" panose="02020603050405020304" pitchFamily="18" charset="0"/>
                          <a:cs typeface="Times New Roman" panose="02020603050405020304" pitchFamily="18" charset="0"/>
                        </a:rPr>
                        <a:t>8</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b="0" i="0" dirty="0" err="1">
                          <a:solidFill>
                            <a:schemeClr val="dk1"/>
                          </a:solidFill>
                          <a:effectLst/>
                          <a:latin typeface="Times New Roman" panose="02020603050405020304" pitchFamily="18" charset="0"/>
                          <a:ea typeface="+mn-ea"/>
                          <a:cs typeface="Times New Roman" panose="02020603050405020304" pitchFamily="18" charset="0"/>
                        </a:rPr>
                        <a:t>Trovato</a:t>
                      </a:r>
                      <a:r>
                        <a:rPr lang="en-IN" sz="1100" b="0" i="0" dirty="0">
                          <a:solidFill>
                            <a:schemeClr val="dk1"/>
                          </a:solidFill>
                          <a:effectLst/>
                          <a:latin typeface="Times New Roman" panose="02020603050405020304" pitchFamily="18" charset="0"/>
                          <a:ea typeface="+mn-ea"/>
                          <a:cs typeface="Times New Roman" panose="02020603050405020304" pitchFamily="18" charset="0"/>
                        </a:rPr>
                        <a:t> et al., Protein Eng. Design Selection, 2007</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b="0" i="0" dirty="0">
                          <a:solidFill>
                            <a:schemeClr val="dk1"/>
                          </a:solidFill>
                          <a:effectLst/>
                          <a:latin typeface="Times New Roman" panose="02020603050405020304" pitchFamily="18" charset="0"/>
                          <a:ea typeface="+mn-ea"/>
                          <a:cs typeface="Times New Roman" panose="02020603050405020304" pitchFamily="18" charset="0"/>
                        </a:rPr>
                        <a:t>Predicting protein aggregation</a:t>
                      </a:r>
                      <a:endParaRPr lang="en-US" sz="11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PASTA server</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dirty="0">
                          <a:solidFill>
                            <a:schemeClr val="dk1"/>
                          </a:solidFill>
                          <a:effectLst/>
                          <a:latin typeface="Times New Roman" panose="02020603050405020304" pitchFamily="18" charset="0"/>
                          <a:ea typeface="+mn-ea"/>
                          <a:cs typeface="Times New Roman" panose="02020603050405020304" pitchFamily="18" charset="0"/>
                        </a:rPr>
                        <a:t>Web server that predicts the propensity of proteins to aggregate, based on a variety of features, including amino acid sequence, protein structure, and physicochemical properties</a:t>
                      </a: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Achieved an accuracy of 70% in predicting protein aggregation</a:t>
                      </a:r>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1609064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10340</TotalTime>
  <Words>2092</Words>
  <Application>Microsoft Office PowerPoint</Application>
  <PresentationFormat>On-screen Show (4:3)</PresentationFormat>
  <Paragraphs>144</Paragraphs>
  <Slides>21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Bookman Old Style</vt:lpstr>
      <vt:lpstr>Calibri</vt:lpstr>
      <vt:lpstr>StarSymbol</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Nayani Aditya</cp:lastModifiedBy>
  <cp:revision>728</cp:revision>
  <dcterms:modified xsi:type="dcterms:W3CDTF">2023-10-31T09:14:09Z</dcterms:modified>
</cp:coreProperties>
</file>