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448" r:id="rId3"/>
    <p:sldId id="399" r:id="rId4"/>
    <p:sldId id="400" r:id="rId5"/>
    <p:sldId id="258" r:id="rId6"/>
    <p:sldId id="259" r:id="rId7"/>
    <p:sldId id="429" r:id="rId8"/>
    <p:sldId id="445" r:id="rId9"/>
    <p:sldId id="446" r:id="rId10"/>
    <p:sldId id="375" r:id="rId11"/>
    <p:sldId id="376" r:id="rId12"/>
    <p:sldId id="396" r:id="rId13"/>
    <p:sldId id="392" r:id="rId14"/>
    <p:sldId id="447" r:id="rId15"/>
    <p:sldId id="437" r:id="rId16"/>
    <p:sldId id="438" r:id="rId17"/>
    <p:sldId id="434" r:id="rId18"/>
    <p:sldId id="436" r:id="rId19"/>
    <p:sldId id="435" r:id="rId20"/>
    <p:sldId id="444" r:id="rId21"/>
    <p:sldId id="443" r:id="rId22"/>
    <p:sldId id="387" r:id="rId23"/>
    <p:sldId id="439" r:id="rId24"/>
    <p:sldId id="440" r:id="rId25"/>
    <p:sldId id="441" r:id="rId26"/>
    <p:sldId id="383" r:id="rId27"/>
    <p:sldId id="442" r:id="rId28"/>
    <p:sldId id="428"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p:cViewPr varScale="1">
        <p:scale>
          <a:sx n="83" d="100"/>
          <a:sy n="83" d="100"/>
        </p:scale>
        <p:origin x="146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27637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1450638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17</a:t>
            </a:fld>
            <a:endParaRPr/>
          </a:p>
        </p:txBody>
      </p:sp>
    </p:spTree>
    <p:extLst>
      <p:ext uri="{BB962C8B-B14F-4D97-AF65-F5344CB8AC3E}">
        <p14:creationId xmlns:p14="http://schemas.microsoft.com/office/powerpoint/2010/main" val="403330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51811100-C181-4161-81E1-C1B1D191B141}" type="slidenum">
              <a:rPr lang="en-IN" smtClean="0"/>
              <a:pPr algn="r"/>
              <a:t>24</a:t>
            </a:fld>
            <a:endParaRPr lang="en-IN"/>
          </a:p>
        </p:txBody>
      </p:sp>
    </p:spTree>
    <p:extLst>
      <p:ext uri="{BB962C8B-B14F-4D97-AF65-F5344CB8AC3E}">
        <p14:creationId xmlns:p14="http://schemas.microsoft.com/office/powerpoint/2010/main" val="123049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138691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54395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426207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extLst>
      <p:ext uri="{BB962C8B-B14F-4D97-AF65-F5344CB8AC3E}">
        <p14:creationId xmlns:p14="http://schemas.microsoft.com/office/powerpoint/2010/main" val="2195373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12</a:t>
            </a:fld>
            <a:endParaRPr/>
          </a:p>
        </p:txBody>
      </p:sp>
    </p:spTree>
    <p:extLst>
      <p:ext uri="{BB962C8B-B14F-4D97-AF65-F5344CB8AC3E}">
        <p14:creationId xmlns:p14="http://schemas.microsoft.com/office/powerpoint/2010/main" val="99386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extLst>
      <p:ext uri="{BB962C8B-B14F-4D97-AF65-F5344CB8AC3E}">
        <p14:creationId xmlns:p14="http://schemas.microsoft.com/office/powerpoint/2010/main" val="3607357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15</a:t>
            </a:fld>
            <a:endParaRPr/>
          </a:p>
        </p:txBody>
      </p:sp>
    </p:spTree>
    <p:extLst>
      <p:ext uri="{BB962C8B-B14F-4D97-AF65-F5344CB8AC3E}">
        <p14:creationId xmlns:p14="http://schemas.microsoft.com/office/powerpoint/2010/main" val="296160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14317"/>
            <a:ext cx="9144000" cy="954107"/>
          </a:xfrm>
          <a:prstGeom prst="rect">
            <a:avLst/>
          </a:prstGeom>
          <a:noFill/>
        </p:spPr>
        <p:txBody>
          <a:bodyPr wrap="square" rtlCol="0">
            <a:spAutoFit/>
          </a:bodyPr>
          <a:lstStyle/>
          <a:p>
            <a:pPr algn="ct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Prediction of Amyloid Protein Using Gradient Boosting Model</a:t>
            </a:r>
          </a:p>
        </p:txBody>
      </p:sp>
      <p:sp>
        <p:nvSpPr>
          <p:cNvPr id="3" name="TextBox 2"/>
          <p:cNvSpPr txBox="1"/>
          <p:nvPr/>
        </p:nvSpPr>
        <p:spPr>
          <a:xfrm>
            <a:off x="4800600" y="3219271"/>
            <a:ext cx="4191000"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IN" sz="1800" dirty="0"/>
              <a:t>20H51A05G4  </a:t>
            </a:r>
            <a:r>
              <a:rPr lang="en-IN" sz="1800" dirty="0" err="1"/>
              <a:t>B.Varshith</a:t>
            </a:r>
            <a:r>
              <a:rPr lang="en-IN" sz="1800" dirty="0"/>
              <a:t> </a:t>
            </a:r>
          </a:p>
          <a:p>
            <a:r>
              <a:rPr lang="en-IN" sz="1800" dirty="0"/>
              <a:t>20H51A0529   </a:t>
            </a:r>
            <a:r>
              <a:rPr lang="en-IN" sz="1800" dirty="0" err="1"/>
              <a:t>A.Sindhuja</a:t>
            </a:r>
            <a:endParaRPr lang="en-IN" sz="1800" dirty="0"/>
          </a:p>
          <a:p>
            <a:r>
              <a:rPr lang="en-IN" sz="1800" dirty="0"/>
              <a:t>20H51A05J5   </a:t>
            </a:r>
            <a:r>
              <a:rPr lang="en-IN" sz="1800" dirty="0" err="1"/>
              <a:t>N.Sai</a:t>
            </a:r>
            <a:r>
              <a:rPr lang="en-IN" sz="1800" dirty="0"/>
              <a:t> Aditya Vardhan</a:t>
            </a:r>
          </a:p>
        </p:txBody>
      </p:sp>
      <p:sp>
        <p:nvSpPr>
          <p:cNvPr id="4" name="TextBox 3"/>
          <p:cNvSpPr txBox="1"/>
          <p:nvPr/>
        </p:nvSpPr>
        <p:spPr>
          <a:xfrm>
            <a:off x="155575" y="4607004"/>
            <a:ext cx="5181600" cy="1107996"/>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b="1" dirty="0" err="1">
                <a:latin typeface="Times New Roman" panose="02020603050405020304" pitchFamily="18" charset="0"/>
                <a:cs typeface="Times New Roman" panose="02020603050405020304" pitchFamily="18" charset="0"/>
              </a:rPr>
              <a:t>Mr.M.SHIVA</a:t>
            </a:r>
            <a:r>
              <a:rPr lang="en-US" b="1" dirty="0">
                <a:latin typeface="Times New Roman" panose="02020603050405020304" pitchFamily="18" charset="0"/>
                <a:cs typeface="Times New Roman" panose="02020603050405020304" pitchFamily="18" charset="0"/>
              </a:rPr>
              <a:t> KUMAR</a:t>
            </a:r>
          </a:p>
          <a:p>
            <a:r>
              <a:rPr lang="en-US" b="1" dirty="0">
                <a:latin typeface="Times New Roman" panose="02020603050405020304" pitchFamily="18" charset="0"/>
                <a:cs typeface="Times New Roman" panose="02020603050405020304" pitchFamily="18" charset="0"/>
              </a:rPr>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 xmlns:a16="http://schemas.microsoft.com/office/drawing/2014/main" id="{4DFFA99E-F018-8D26-1DF7-316E0E020E5A}"/>
              </a:ext>
            </a:extLst>
          </p:cNvPr>
          <p:cNvSpPr txBox="1"/>
          <p:nvPr/>
        </p:nvSpPr>
        <p:spPr>
          <a:xfrm>
            <a:off x="228600" y="4095690"/>
            <a:ext cx="5029200" cy="400110"/>
          </a:xfrm>
          <a:prstGeom prst="rect">
            <a:avLst/>
          </a:prstGeom>
          <a:noFill/>
        </p:spPr>
        <p:txBody>
          <a:bodyPr wrap="square" rtlCol="0">
            <a:spAutoFit/>
          </a:bodyPr>
          <a:lstStyle/>
          <a:p>
            <a:r>
              <a:rPr lang="en-US" sz="2000" b="1" dirty="0">
                <a:solidFill>
                  <a:schemeClr val="tx2">
                    <a:lumMod val="75000"/>
                  </a:schemeClr>
                </a:solidFill>
              </a:rPr>
              <a:t>Batch No</a:t>
            </a:r>
            <a:r>
              <a:rPr lang="en-US" sz="2000" b="1" dirty="0" smtClean="0">
                <a:solidFill>
                  <a:schemeClr val="tx2">
                    <a:lumMod val="75000"/>
                  </a:schemeClr>
                </a:solidFill>
              </a:rPr>
              <a:t>: 48</a:t>
            </a:r>
            <a:endParaRPr lang="en-US" sz="2000" b="1" dirty="0">
              <a:solidFill>
                <a:schemeClr val="tx2">
                  <a:lumMod val="75000"/>
                </a:schemeClr>
              </a:solidFill>
            </a:endParaRPr>
          </a:p>
        </p:txBody>
      </p:sp>
      <p:sp>
        <p:nvSpPr>
          <p:cNvPr id="7" name="TextBox 6">
            <a:extLst>
              <a:ext uri="{FF2B5EF4-FFF2-40B4-BE49-F238E27FC236}">
                <a16:creationId xmlns=""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2192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6096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 xmlns:a16="http://schemas.microsoft.com/office/drawing/2014/main" id="{3D12E8C8-3BD2-C342-259E-A8404BF65752}"/>
              </a:ext>
            </a:extLst>
          </p:cNvPr>
          <p:cNvSpPr txBox="1"/>
          <p:nvPr/>
        </p:nvSpPr>
        <p:spPr>
          <a:xfrm>
            <a:off x="457200" y="1967437"/>
            <a:ext cx="8229600" cy="33665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primary research objective of this project is to develop predictive models using Gradient Boosting Classifier and Neural Network Analysis to accurately predict amyloid protein levels based on dietary habits.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analyzing a dataset encompassing various food items known to impact amyloidosis, our aim is to empower individuals with valuable insights for disease prevention, specifically targeting conditions such as Alzheimer's, Parkinson's, and type 2 diabetes, ultimately contributing to improved health outcomes through informed dietary choices.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3716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457200" y="7620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 xmlns:a16="http://schemas.microsoft.com/office/drawing/2014/main" id="{6AF2CA54-194D-228D-ABC0-29735C4D0917}"/>
              </a:ext>
            </a:extLst>
          </p:cNvPr>
          <p:cNvSpPr txBox="1"/>
          <p:nvPr/>
        </p:nvSpPr>
        <p:spPr>
          <a:xfrm>
            <a:off x="565608" y="2299532"/>
            <a:ext cx="8044992" cy="2120068"/>
          </a:xfrm>
          <a:prstGeom prst="rect">
            <a:avLst/>
          </a:prstGeom>
          <a:noFill/>
        </p:spPr>
        <p:txBody>
          <a:bodyPr wrap="square">
            <a:spAutoFit/>
          </a:bodyPr>
          <a:lstStyle/>
          <a:p>
            <a:pPr algn="just">
              <a:lnSpc>
                <a:spcPct val="150000"/>
              </a:lnSpc>
            </a:pPr>
            <a:r>
              <a:rPr lang="en-US" sz="1800" i="0" u="none" strike="noStrike" dirty="0">
                <a:solidFill>
                  <a:srgbClr val="00000A"/>
                </a:solidFill>
                <a:effectLst/>
                <a:latin typeface="Times New Roman" panose="02020603050405020304" pitchFamily="18" charset="0"/>
                <a:cs typeface="Times New Roman" panose="02020603050405020304" pitchFamily="18" charset="0"/>
              </a:rPr>
              <a:t>In the existing system, Amyloidosis patients are approaching doctors after they are effected by the disease. Prevention is always better than cure. The proposed system is helpful to prevent the disease by predicting the </a:t>
            </a:r>
            <a:r>
              <a:rPr lang="en-US" sz="1800" i="0" u="none" strike="noStrike" dirty="0" err="1">
                <a:solidFill>
                  <a:srgbClr val="00000A"/>
                </a:solidFill>
                <a:effectLst/>
                <a:latin typeface="Times New Roman" panose="02020603050405020304" pitchFamily="18" charset="0"/>
                <a:cs typeface="Times New Roman" panose="02020603050405020304" pitchFamily="18" charset="0"/>
              </a:rPr>
              <a:t>Amloyds</a:t>
            </a:r>
            <a:r>
              <a:rPr lang="en-US" sz="1800" i="0" u="none" strike="noStrike" dirty="0">
                <a:solidFill>
                  <a:srgbClr val="00000A"/>
                </a:solidFill>
                <a:effectLst/>
                <a:latin typeface="Times New Roman" panose="02020603050405020304" pitchFamily="18" charset="0"/>
                <a:cs typeface="Times New Roman" panose="02020603050405020304" pitchFamily="18" charset="0"/>
              </a:rPr>
              <a:t> based on the food habits, so that people can change their food habits and there by prevent the </a:t>
            </a:r>
            <a:r>
              <a:rPr lang="en-US" sz="1800" i="0" u="none" strike="noStrike" dirty="0" err="1">
                <a:solidFill>
                  <a:srgbClr val="00000A"/>
                </a:solidFill>
                <a:effectLst/>
                <a:latin typeface="Times New Roman" panose="02020603050405020304" pitchFamily="18" charset="0"/>
                <a:cs typeface="Times New Roman" panose="02020603050405020304" pitchFamily="18" charset="0"/>
              </a:rPr>
              <a:t>occurence</a:t>
            </a:r>
            <a:r>
              <a:rPr lang="en-US" sz="1800" i="0" u="none" strike="noStrike" dirty="0">
                <a:solidFill>
                  <a:srgbClr val="00000A"/>
                </a:solidFill>
                <a:effectLst/>
                <a:latin typeface="Times New Roman" panose="02020603050405020304" pitchFamily="18" charset="0"/>
                <a:cs typeface="Times New Roman" panose="02020603050405020304" pitchFamily="18" charset="0"/>
              </a:rPr>
              <a:t> of Amyloidosis.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a:t>
            </a:r>
            <a:r>
              <a:rPr lang="en-IN" sz="4400" b="1" dirty="0" smtClean="0">
                <a:solidFill>
                  <a:srgbClr val="000000"/>
                </a:solidFill>
                <a:latin typeface="Arial Black" pitchFamily="34" charset="0"/>
              </a:rPr>
              <a:t>Work</a:t>
            </a:r>
            <a:r>
              <a:rPr lang="en-IN" sz="4400" b="1" dirty="0" smtClean="0">
                <a:solidFill>
                  <a:srgbClr val="000000"/>
                </a:solidFill>
                <a:latin typeface="Arial Black" pitchFamily="34" charset="0"/>
              </a:rPr>
              <a:t> </a:t>
            </a:r>
            <a:endParaRPr lang="en-IN" sz="4400" b="1" dirty="0">
              <a:solidFill>
                <a:srgbClr val="000000"/>
              </a:solidFill>
              <a:latin typeface="Arial Black" pitchFamily="34" charset="0"/>
            </a:endParaRP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346746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81060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2431080"/>
            <a:ext cx="8152560" cy="13789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Architecture / Block Diagram </a:t>
            </a:r>
            <a:endParaRPr dirty="0">
              <a:latin typeface="Arial Black" pitchFamily="34" charset="0"/>
            </a:endParaRPr>
          </a:p>
        </p:txBody>
      </p:sp>
    </p:spTree>
    <p:extLst>
      <p:ext uri="{BB962C8B-B14F-4D97-AF65-F5344CB8AC3E}">
        <p14:creationId xmlns:p14="http://schemas.microsoft.com/office/powerpoint/2010/main" val="372331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7239000" cy="584775"/>
          </a:xfrm>
          <a:prstGeom prst="rect">
            <a:avLst/>
          </a:prstGeom>
          <a:noFill/>
        </p:spPr>
        <p:txBody>
          <a:bodyPr wrap="square" rtlCol="0">
            <a:spAutoFit/>
          </a:bodyPr>
          <a:lstStyle/>
          <a:p>
            <a:pPr algn="ctr">
              <a:lnSpc>
                <a:spcPct val="100000"/>
              </a:lnSpc>
            </a:pPr>
            <a:r>
              <a:rPr lang="en-IN" sz="3200" b="1" dirty="0">
                <a:solidFill>
                  <a:srgbClr val="C00000"/>
                </a:solidFill>
                <a:latin typeface="Arial Black" pitchFamily="34" charset="0"/>
              </a:rPr>
              <a:t>Architecture / Block Diagram </a:t>
            </a:r>
            <a:endParaRPr lang="en-IN" sz="3200" dirty="0">
              <a:solidFill>
                <a:srgbClr val="C00000"/>
              </a:solidFill>
              <a:latin typeface="Arial Black" pitchFamily="34" charset="0"/>
            </a:endParaRPr>
          </a:p>
        </p:txBody>
      </p:sp>
      <p:pic>
        <p:nvPicPr>
          <p:cNvPr id="8" name="Picture 7">
            <a:extLst>
              <a:ext uri="{FF2B5EF4-FFF2-40B4-BE49-F238E27FC236}">
                <a16:creationId xmlns="" xmlns:a16="http://schemas.microsoft.com/office/drawing/2014/main" id="{4628E12F-8B56-B647-6E5A-BE2D6EF950E0}"/>
              </a:ext>
            </a:extLst>
          </p:cNvPr>
          <p:cNvPicPr>
            <a:picLocks noChangeAspect="1"/>
          </p:cNvPicPr>
          <p:nvPr/>
        </p:nvPicPr>
        <p:blipFill>
          <a:blip r:embed="rId2"/>
          <a:stretch>
            <a:fillRect/>
          </a:stretch>
        </p:blipFill>
        <p:spPr>
          <a:xfrm>
            <a:off x="762000" y="1600800"/>
            <a:ext cx="7327275" cy="4422000"/>
          </a:xfrm>
          <a:prstGeom prst="rect">
            <a:avLst/>
          </a:prstGeom>
        </p:spPr>
      </p:pic>
    </p:spTree>
    <p:extLst>
      <p:ext uri="{BB962C8B-B14F-4D97-AF65-F5344CB8AC3E}">
        <p14:creationId xmlns:p14="http://schemas.microsoft.com/office/powerpoint/2010/main" val="90866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solidFill>
                  <a:srgbClr val="000000"/>
                </a:solidFill>
                <a:latin typeface="Arial Black"/>
              </a:rPr>
              <a:t>P</a:t>
            </a:r>
            <a:r>
              <a:rPr lang="en-IN" sz="4400" b="1" dirty="0" err="1">
                <a:solidFill>
                  <a:srgbClr val="000000"/>
                </a:solidFill>
                <a:latin typeface="Arial Black"/>
              </a:rPr>
              <a:t>roposed</a:t>
            </a:r>
            <a:r>
              <a:rPr lang="en-IN" sz="4400" b="1" dirty="0">
                <a:solidFill>
                  <a:srgbClr val="000000"/>
                </a:solidFill>
                <a:latin typeface="Arial Black"/>
              </a:rPr>
              <a:t> Methods</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193920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842321"/>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762000" y="1232721"/>
            <a:ext cx="39624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2" name="TextBox 1">
            <a:extLst>
              <a:ext uri="{FF2B5EF4-FFF2-40B4-BE49-F238E27FC236}">
                <a16:creationId xmlns="" xmlns:a16="http://schemas.microsoft.com/office/drawing/2014/main" id="{6AF2CA54-194D-228D-ABC0-29735C4D0917}"/>
              </a:ext>
            </a:extLst>
          </p:cNvPr>
          <p:cNvSpPr txBox="1"/>
          <p:nvPr/>
        </p:nvSpPr>
        <p:spPr>
          <a:xfrm>
            <a:off x="565608" y="2770253"/>
            <a:ext cx="8044992" cy="1115947"/>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i="0" u="none" strike="noStrike" dirty="0">
                <a:solidFill>
                  <a:srgbClr val="00000A"/>
                </a:solidFill>
                <a:effectLst/>
                <a:latin typeface="Times New Roman" panose="02020603050405020304" pitchFamily="18" charset="0"/>
                <a:cs typeface="Times New Roman" panose="02020603050405020304" pitchFamily="18" charset="0"/>
              </a:rPr>
              <a:t>Gradient Boosting Classification</a:t>
            </a:r>
          </a:p>
          <a:p>
            <a:pPr marL="285750" indent="-285750" algn="just">
              <a:lnSpc>
                <a:spcPct val="200000"/>
              </a:lnSpc>
              <a:buFont typeface="Arial" panose="020B0604020202020204" pitchFamily="34" charset="0"/>
              <a:buChar char="•"/>
            </a:pPr>
            <a:r>
              <a:rPr lang="en-US" sz="1800" i="0" u="none" strike="noStrike" dirty="0">
                <a:solidFill>
                  <a:srgbClr val="00000A"/>
                </a:solidFill>
                <a:effectLst/>
                <a:latin typeface="Times New Roman" panose="02020603050405020304" pitchFamily="18" charset="0"/>
                <a:cs typeface="Times New Roman" panose="02020603050405020304" pitchFamily="18" charset="0"/>
              </a:rPr>
              <a:t>Neural Net Classification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64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C00000"/>
                </a:solidFill>
                <a:latin typeface="+mj-lt"/>
              </a:rPr>
              <a:t>Proposed Methods</a:t>
            </a:r>
            <a:endParaRPr lang="en-IN" sz="2800" dirty="0">
              <a:solidFill>
                <a:srgbClr val="C00000"/>
              </a:solidFill>
              <a:latin typeface="+mj-lt"/>
            </a:endParaRPr>
          </a:p>
        </p:txBody>
      </p:sp>
      <p:sp>
        <p:nvSpPr>
          <p:cNvPr id="5" name="TextBox 4">
            <a:extLst>
              <a:ext uri="{FF2B5EF4-FFF2-40B4-BE49-F238E27FC236}">
                <a16:creationId xmlns="" xmlns:a16="http://schemas.microsoft.com/office/drawing/2014/main" id="{925A3F61-EAA5-5666-AB8E-9B500D45CDCA}"/>
              </a:ext>
            </a:extLst>
          </p:cNvPr>
          <p:cNvSpPr txBox="1"/>
          <p:nvPr/>
        </p:nvSpPr>
        <p:spPr>
          <a:xfrm>
            <a:off x="647700" y="1447800"/>
            <a:ext cx="7848600" cy="4197559"/>
          </a:xfrm>
          <a:prstGeom prst="rect">
            <a:avLst/>
          </a:prstGeom>
          <a:noFill/>
        </p:spPr>
        <p:txBody>
          <a:bodyPr wrap="square">
            <a:spAutoFit/>
          </a:bodyPr>
          <a:lstStyle/>
          <a:p>
            <a:pPr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Our project aims to predict Amyloid Proteins through advanced machine learning techniques, focusing on Gradient Boosting Classification as a primary method.</a:t>
            </a:r>
          </a:p>
          <a:p>
            <a:pPr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Additionally, we will employ Neural Net Classification to enhance the accuracy and robustness of our predictions, leveraging the power of deep learning in protein classification.</a:t>
            </a:r>
          </a:p>
          <a:p>
            <a:pPr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The Gradient Boosting model will be fine-tuned to effectively capture complex patterns in protein data, providing a robust and interpretable predictive framework.</a:t>
            </a:r>
          </a:p>
          <a:p>
            <a:pPr algn="just">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The integration of both Gradient Boosting Classification and Neural Net Classification ensures a comprehensive and synergistic approach for accurate prediction of Amyloid Proteins in our study.</a:t>
            </a:r>
          </a:p>
        </p:txBody>
      </p:sp>
    </p:spTree>
    <p:extLst>
      <p:ext uri="{BB962C8B-B14F-4D97-AF65-F5344CB8AC3E}">
        <p14:creationId xmlns:p14="http://schemas.microsoft.com/office/powerpoint/2010/main" val="375469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extLst>
      <p:ext uri="{BB962C8B-B14F-4D97-AF65-F5344CB8AC3E}">
        <p14:creationId xmlns:p14="http://schemas.microsoft.com/office/powerpoint/2010/main" val="2408882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1219200"/>
            <a:ext cx="8381160" cy="75600"/>
          </a:xfrm>
          <a:prstGeom prst="rect">
            <a:avLst/>
          </a:prstGeom>
          <a:solidFill>
            <a:srgbClr val="7030A0"/>
          </a:solidFill>
          <a:ln w="25560">
            <a:solidFill>
              <a:srgbClr val="3A5F8B"/>
            </a:solidFill>
            <a:round/>
          </a:ln>
        </p:spPr>
      </p:sp>
      <p:sp>
        <p:nvSpPr>
          <p:cNvPr id="11" name="TextBox 10"/>
          <p:cNvSpPr txBox="1"/>
          <p:nvPr/>
        </p:nvSpPr>
        <p:spPr>
          <a:xfrm>
            <a:off x="381000" y="152400"/>
            <a:ext cx="8686800" cy="1077218"/>
          </a:xfrm>
          <a:prstGeom prst="rect">
            <a:avLst/>
          </a:prstGeom>
          <a:noFill/>
        </p:spPr>
        <p:txBody>
          <a:bodyPr wrap="square" rtlCol="0">
            <a:spAutoFit/>
          </a:bodyPr>
          <a:lstStyle/>
          <a:p>
            <a:r>
              <a:rPr lang="en-US" sz="3200" b="1" dirty="0" smtClean="0">
                <a:solidFill>
                  <a:srgbClr val="C00000"/>
                </a:solidFill>
                <a:latin typeface="Calibri" pitchFamily="34" charset="0"/>
              </a:rPr>
              <a:t>Comparison Of Proposed System with an existing system:</a:t>
            </a:r>
            <a:endParaRPr lang="en-US" sz="3200" b="1" dirty="0">
              <a:solidFill>
                <a:srgbClr val="C00000"/>
              </a:solidFill>
              <a:latin typeface="Calibri" pitchFamily="34" charset="0"/>
            </a:endParaRPr>
          </a:p>
        </p:txBody>
      </p:sp>
      <p:pic>
        <p:nvPicPr>
          <p:cNvPr id="2" name="Picture 1"/>
          <p:cNvPicPr>
            <a:picLocks noChangeAspect="1"/>
          </p:cNvPicPr>
          <p:nvPr/>
        </p:nvPicPr>
        <p:blipFill>
          <a:blip r:embed="rId2"/>
          <a:stretch>
            <a:fillRect/>
          </a:stretch>
        </p:blipFill>
        <p:spPr>
          <a:xfrm>
            <a:off x="417085" y="1676400"/>
            <a:ext cx="8421275" cy="4858428"/>
          </a:xfrm>
          <a:prstGeom prst="rect">
            <a:avLst/>
          </a:prstGeom>
        </p:spPr>
      </p:pic>
    </p:spTree>
    <p:extLst>
      <p:ext uri="{BB962C8B-B14F-4D97-AF65-F5344CB8AC3E}">
        <p14:creationId xmlns:p14="http://schemas.microsoft.com/office/powerpoint/2010/main" val="4081196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2" name="Picture 1">
            <a:extLst>
              <a:ext uri="{FF2B5EF4-FFF2-40B4-BE49-F238E27FC236}">
                <a16:creationId xmlns="" xmlns:a16="http://schemas.microsoft.com/office/drawing/2014/main" id="{46F64536-89FB-2DBE-F788-134210C2D13E}"/>
              </a:ext>
            </a:extLst>
          </p:cNvPr>
          <p:cNvPicPr>
            <a:picLocks noChangeAspect="1"/>
          </p:cNvPicPr>
          <p:nvPr/>
        </p:nvPicPr>
        <p:blipFill>
          <a:blip r:embed="rId2"/>
          <a:stretch>
            <a:fillRect/>
          </a:stretch>
        </p:blipFill>
        <p:spPr>
          <a:xfrm>
            <a:off x="1066379" y="1300018"/>
            <a:ext cx="7162800" cy="3800164"/>
          </a:xfrm>
          <a:prstGeom prst="rect">
            <a:avLst/>
          </a:prstGeom>
        </p:spPr>
      </p:pic>
      <p:pic>
        <p:nvPicPr>
          <p:cNvPr id="3" name="Picture 2"/>
          <p:cNvPicPr>
            <a:picLocks noChangeAspect="1"/>
          </p:cNvPicPr>
          <p:nvPr/>
        </p:nvPicPr>
        <p:blipFill>
          <a:blip r:embed="rId3"/>
          <a:stretch>
            <a:fillRect/>
          </a:stretch>
        </p:blipFill>
        <p:spPr>
          <a:xfrm>
            <a:off x="1850021" y="5334000"/>
            <a:ext cx="5595517" cy="1133475"/>
          </a:xfrm>
          <a:prstGeom prst="rect">
            <a:avLst/>
          </a:prstGeom>
        </p:spPr>
      </p:pic>
    </p:spTree>
    <p:extLst>
      <p:ext uri="{BB962C8B-B14F-4D97-AF65-F5344CB8AC3E}">
        <p14:creationId xmlns:p14="http://schemas.microsoft.com/office/powerpoint/2010/main" val="3945812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381000" y="7620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381000" y="2286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Rectangle 1">
            <a:extLst>
              <a:ext uri="{FF2B5EF4-FFF2-40B4-BE49-F238E27FC236}">
                <a16:creationId xmlns="" xmlns:a16="http://schemas.microsoft.com/office/drawing/2014/main" id="{E4C3EBD7-1302-2BEF-0616-D32780EE6439}"/>
              </a:ext>
            </a:extLst>
          </p:cNvPr>
          <p:cNvSpPr/>
          <p:nvPr/>
        </p:nvSpPr>
        <p:spPr>
          <a:xfrm>
            <a:off x="381000" y="997089"/>
            <a:ext cx="8381160" cy="5632311"/>
          </a:xfrm>
          <a:prstGeom prst="rect">
            <a:avLst/>
          </a:prstGeom>
          <a:noFill/>
        </p:spPr>
        <p:txBody>
          <a:bodyPr wrap="square" lIns="91440" tIns="45720" rIns="91440" bIns="4572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section showcases our project's functionality through a series of steps and accompanying visuals.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Executing the </a:t>
            </a:r>
            <a:r>
              <a:rPr lang="en-US" dirty="0" smtClean="0">
                <a:latin typeface="Times New Roman" panose="02020603050405020304" pitchFamily="18" charset="0"/>
                <a:cs typeface="Times New Roman" panose="02020603050405020304" pitchFamily="18" charset="0"/>
              </a:rPr>
              <a:t>Application:</a:t>
            </a:r>
            <a:endParaRPr lang="en-IN"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 Launch the Command Prompt as Administrative.</a:t>
            </a:r>
            <a:endParaRPr lang="en-IN"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2. Navigate </a:t>
            </a:r>
            <a:r>
              <a:rPr lang="en-US" dirty="0">
                <a:latin typeface="Times New Roman" panose="02020603050405020304" pitchFamily="18" charset="0"/>
                <a:cs typeface="Times New Roman" panose="02020603050405020304" pitchFamily="18" charset="0"/>
              </a:rPr>
              <a:t>to the Project Directory: This step instructs the program on </a:t>
            </a:r>
            <a:r>
              <a:rPr lang="en-US" dirty="0" smtClean="0">
                <a:latin typeface="Times New Roman" panose="02020603050405020304" pitchFamily="18" charset="0"/>
                <a:cs typeface="Times New Roman" panose="02020603050405020304" pitchFamily="18" charset="0"/>
              </a:rPr>
              <a:t>	location </a:t>
            </a:r>
            <a:r>
              <a:rPr lang="en-US" dirty="0">
                <a:latin typeface="Times New Roman" panose="02020603050405020304" pitchFamily="18" charset="0"/>
                <a:cs typeface="Times New Roman" panose="02020603050405020304" pitchFamily="18" charset="0"/>
              </a:rPr>
              <a:t>of the necessary files.</a:t>
            </a:r>
            <a:endParaRPr lang="en-IN"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3</a:t>
            </a:r>
            <a:r>
              <a:rPr lang="en-US" dirty="0">
                <a:latin typeface="Times New Roman" panose="02020603050405020304" pitchFamily="18" charset="0"/>
                <a:cs typeface="Times New Roman" panose="02020603050405020304" pitchFamily="18" charset="0"/>
              </a:rPr>
              <a:t>. Run the File amlyproteinl1.py: Executing this file initiates the application.</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Upon program execution, the "Amyloid Proteins Prediction Tool" window launches as shown in Fig: 3. This interface comprises four distinct modules: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Gradient Boosting Accuracy: This section displays the model's overall accuracy in predicting amyloid protein level as shown in Fig: 4.</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Gradient Boosting Prediction: This module showcases the model's predicted amyloid protein levels of user as shown in Fig: 5.</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Neural Network Accuracy: This section presents the accuracy of the neural network model in predicting amyloid protein levels as shown in Fig: 6.</a:t>
            </a: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Neural Network Prediction: This module displays the neural network model's predicted amyloid protein levels of user as shown in Fig: 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32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752600" y="533400"/>
            <a:ext cx="5737860" cy="2286000"/>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1752600" y="3606918"/>
            <a:ext cx="5829300" cy="2212975"/>
          </a:xfrm>
          <a:prstGeom prst="rect">
            <a:avLst/>
          </a:prstGeom>
        </p:spPr>
      </p:pic>
      <p:sp>
        <p:nvSpPr>
          <p:cNvPr id="4" name="Rectangle 3"/>
          <p:cNvSpPr/>
          <p:nvPr/>
        </p:nvSpPr>
        <p:spPr>
          <a:xfrm>
            <a:off x="2638329" y="2819400"/>
            <a:ext cx="4057841" cy="355482"/>
          </a:xfrm>
          <a:prstGeom prst="rect">
            <a:avLst/>
          </a:prstGeom>
        </p:spPr>
        <p:txBody>
          <a:bodyPr wrap="none">
            <a:spAutoFit/>
          </a:bodyPr>
          <a:lstStyle/>
          <a:p>
            <a:pPr marL="72390" marR="24130" indent="182880" algn="ctr">
              <a:lnSpc>
                <a:spcPct val="95000"/>
              </a:lnSpc>
              <a:spcBef>
                <a:spcPts val="395"/>
              </a:spcBef>
              <a:spcAft>
                <a:spcPts val="30"/>
              </a:spcAft>
            </a:pPr>
            <a:r>
              <a:rPr lang="en-US" spc="-5" dirty="0">
                <a:latin typeface="Times New Roman" panose="02020603050405020304" pitchFamily="18" charset="0"/>
                <a:ea typeface="SimSun" panose="02010600030101010101" pitchFamily="2" charset="-122"/>
              </a:rPr>
              <a:t>Fig: </a:t>
            </a:r>
            <a:r>
              <a:rPr lang="en-US" spc="-5" dirty="0" smtClean="0">
                <a:latin typeface="Times New Roman" panose="02020603050405020304" pitchFamily="18" charset="0"/>
                <a:ea typeface="SimSun" panose="02010600030101010101" pitchFamily="2" charset="-122"/>
              </a:rPr>
              <a:t>1 </a:t>
            </a:r>
            <a:r>
              <a:rPr lang="en-US" spc="-5" dirty="0">
                <a:latin typeface="Times New Roman" panose="02020603050405020304" pitchFamily="18" charset="0"/>
                <a:ea typeface="SimSun" panose="02010600030101010101" pitchFamily="2" charset="-122"/>
              </a:rPr>
              <a:t>Amyloid Protein Prediction Tool</a:t>
            </a:r>
            <a:endParaRPr lang="en-IN" spc="-5" dirty="0">
              <a:effectLst/>
              <a:latin typeface="Times New Roman" panose="02020603050405020304" pitchFamily="18" charset="0"/>
              <a:ea typeface="SimSun" panose="02010600030101010101" pitchFamily="2" charset="-122"/>
            </a:endParaRPr>
          </a:p>
        </p:txBody>
      </p:sp>
      <p:sp>
        <p:nvSpPr>
          <p:cNvPr id="5" name="Rectangle 4"/>
          <p:cNvSpPr/>
          <p:nvPr/>
        </p:nvSpPr>
        <p:spPr>
          <a:xfrm>
            <a:off x="3390712" y="5892918"/>
            <a:ext cx="2461636" cy="355482"/>
          </a:xfrm>
          <a:prstGeom prst="rect">
            <a:avLst/>
          </a:prstGeom>
        </p:spPr>
        <p:txBody>
          <a:bodyPr wrap="none">
            <a:spAutoFit/>
          </a:bodyPr>
          <a:lstStyle/>
          <a:p>
            <a:pPr marL="72390" marR="24130" indent="182880" algn="ctr">
              <a:lnSpc>
                <a:spcPct val="95000"/>
              </a:lnSpc>
              <a:spcBef>
                <a:spcPts val="395"/>
              </a:spcBef>
              <a:spcAft>
                <a:spcPts val="30"/>
              </a:spcAft>
            </a:pPr>
            <a:r>
              <a:rPr lang="en-US" spc="-5" dirty="0">
                <a:latin typeface="Times New Roman" panose="02020603050405020304" pitchFamily="18" charset="0"/>
                <a:ea typeface="SimSun" panose="02010600030101010101" pitchFamily="2" charset="-122"/>
              </a:rPr>
              <a:t>Fig: </a:t>
            </a:r>
            <a:r>
              <a:rPr lang="en-US" spc="-5" dirty="0" smtClean="0">
                <a:latin typeface="Times New Roman" panose="02020603050405020304" pitchFamily="18" charset="0"/>
                <a:ea typeface="SimSun" panose="02010600030101010101" pitchFamily="2" charset="-122"/>
              </a:rPr>
              <a:t>2 </a:t>
            </a:r>
            <a:r>
              <a:rPr lang="en-US" spc="-5" dirty="0">
                <a:latin typeface="Times New Roman" panose="02020603050405020304" pitchFamily="18" charset="0"/>
                <a:ea typeface="SimSun" panose="02010600030101010101" pitchFamily="2" charset="-122"/>
              </a:rPr>
              <a:t>GBC Accuracy</a:t>
            </a:r>
            <a:endParaRPr lang="en-IN"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02958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1295400" y="457200"/>
            <a:ext cx="6551930" cy="2682240"/>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1295400" y="3810000"/>
            <a:ext cx="6566535" cy="2377440"/>
          </a:xfrm>
          <a:prstGeom prst="rect">
            <a:avLst/>
          </a:prstGeom>
        </p:spPr>
      </p:pic>
      <p:sp>
        <p:nvSpPr>
          <p:cNvPr id="4" name="Rectangle 3"/>
          <p:cNvSpPr/>
          <p:nvPr/>
        </p:nvSpPr>
        <p:spPr>
          <a:xfrm>
            <a:off x="2971800" y="6187440"/>
            <a:ext cx="3002168" cy="355482"/>
          </a:xfrm>
          <a:prstGeom prst="rect">
            <a:avLst/>
          </a:prstGeom>
        </p:spPr>
        <p:txBody>
          <a:bodyPr wrap="none">
            <a:spAutoFit/>
          </a:bodyPr>
          <a:lstStyle/>
          <a:p>
            <a:pPr marL="72390" marR="24130" indent="182880" algn="ctr">
              <a:lnSpc>
                <a:spcPct val="95000"/>
              </a:lnSpc>
              <a:spcBef>
                <a:spcPts val="395"/>
              </a:spcBef>
              <a:spcAft>
                <a:spcPts val="30"/>
              </a:spcAft>
            </a:pPr>
            <a:r>
              <a:rPr lang="en-US" spc="-5" dirty="0">
                <a:latin typeface="Times New Roman" panose="02020603050405020304" pitchFamily="18" charset="0"/>
                <a:ea typeface="SimSun" panose="02010600030101010101" pitchFamily="2" charset="-122"/>
              </a:rPr>
              <a:t>Fig: </a:t>
            </a:r>
            <a:r>
              <a:rPr lang="en-US" spc="-5" dirty="0" smtClean="0">
                <a:latin typeface="Times New Roman" panose="02020603050405020304" pitchFamily="18" charset="0"/>
                <a:ea typeface="SimSun" panose="02010600030101010101" pitchFamily="2" charset="-122"/>
              </a:rPr>
              <a:t>4 </a:t>
            </a:r>
            <a:r>
              <a:rPr lang="en-US" spc="-5" dirty="0">
                <a:latin typeface="Times New Roman" panose="02020603050405020304" pitchFamily="18" charset="0"/>
                <a:ea typeface="SimSun" panose="02010600030101010101" pitchFamily="2" charset="-122"/>
              </a:rPr>
              <a:t>Neural Net Accuracy</a:t>
            </a:r>
            <a:endParaRPr lang="en-IN" spc="-5" dirty="0">
              <a:effectLst/>
              <a:latin typeface="Times New Roman" panose="02020603050405020304" pitchFamily="18" charset="0"/>
              <a:ea typeface="SimSun" panose="02010600030101010101" pitchFamily="2" charset="-122"/>
            </a:endParaRPr>
          </a:p>
        </p:txBody>
      </p:sp>
      <p:sp>
        <p:nvSpPr>
          <p:cNvPr id="5" name="Rectangle 4"/>
          <p:cNvSpPr/>
          <p:nvPr/>
        </p:nvSpPr>
        <p:spPr>
          <a:xfrm>
            <a:off x="3505200" y="3139440"/>
            <a:ext cx="2268570" cy="369332"/>
          </a:xfrm>
          <a:prstGeom prst="rect">
            <a:avLst/>
          </a:prstGeom>
        </p:spPr>
        <p:txBody>
          <a:bodyPr wrap="none">
            <a:spAutoFit/>
          </a:bodyPr>
          <a:lstStyle/>
          <a:p>
            <a:r>
              <a:rPr lang="en-US" dirty="0">
                <a:latin typeface="Times New Roman" panose="02020603050405020304" pitchFamily="18" charset="0"/>
                <a:ea typeface="SimSun" panose="02010600030101010101" pitchFamily="2" charset="-122"/>
              </a:rPr>
              <a:t>Fig: 3</a:t>
            </a:r>
            <a:r>
              <a:rPr lang="en-US" dirty="0" smtClean="0">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rPr>
              <a:t>GBC Prediction</a:t>
            </a:r>
            <a:endParaRPr lang="en-IN" dirty="0"/>
          </a:p>
        </p:txBody>
      </p:sp>
    </p:spTree>
    <p:extLst>
      <p:ext uri="{BB962C8B-B14F-4D97-AF65-F5344CB8AC3E}">
        <p14:creationId xmlns:p14="http://schemas.microsoft.com/office/powerpoint/2010/main" val="73101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295400" y="1219200"/>
            <a:ext cx="6635115" cy="2514600"/>
          </a:xfrm>
          <a:prstGeom prst="rect">
            <a:avLst/>
          </a:prstGeom>
        </p:spPr>
      </p:pic>
      <p:sp>
        <p:nvSpPr>
          <p:cNvPr id="3" name="Rectangle 2"/>
          <p:cNvSpPr/>
          <p:nvPr/>
        </p:nvSpPr>
        <p:spPr>
          <a:xfrm>
            <a:off x="3074074" y="3886200"/>
            <a:ext cx="3077766" cy="355482"/>
          </a:xfrm>
          <a:prstGeom prst="rect">
            <a:avLst/>
          </a:prstGeom>
        </p:spPr>
        <p:txBody>
          <a:bodyPr wrap="none">
            <a:spAutoFit/>
          </a:bodyPr>
          <a:lstStyle/>
          <a:p>
            <a:pPr marL="72390" marR="24130" indent="182880" algn="ctr">
              <a:lnSpc>
                <a:spcPct val="95000"/>
              </a:lnSpc>
              <a:spcBef>
                <a:spcPts val="395"/>
              </a:spcBef>
              <a:spcAft>
                <a:spcPts val="30"/>
              </a:spcAft>
            </a:pPr>
            <a:r>
              <a:rPr lang="en-US" spc="-5" dirty="0">
                <a:latin typeface="Times New Roman" panose="02020603050405020304" pitchFamily="18" charset="0"/>
                <a:ea typeface="SimSun" panose="02010600030101010101" pitchFamily="2" charset="-122"/>
              </a:rPr>
              <a:t>Fig: </a:t>
            </a:r>
            <a:r>
              <a:rPr lang="en-US" spc="-5" dirty="0" smtClean="0">
                <a:latin typeface="Times New Roman" panose="02020603050405020304" pitchFamily="18" charset="0"/>
                <a:ea typeface="SimSun" panose="02010600030101010101" pitchFamily="2" charset="-122"/>
              </a:rPr>
              <a:t>5 </a:t>
            </a:r>
            <a:r>
              <a:rPr lang="en-US" spc="-5" dirty="0">
                <a:latin typeface="Times New Roman" panose="02020603050405020304" pitchFamily="18" charset="0"/>
                <a:ea typeface="SimSun" panose="02010600030101010101" pitchFamily="2" charset="-122"/>
              </a:rPr>
              <a:t>Neural Net Prediction</a:t>
            </a:r>
            <a:endParaRPr lang="en-IN"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635446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 xmlns:a16="http://schemas.microsoft.com/office/drawing/2014/main" id="{9A46C121-3AD0-BB27-D213-CB987C2365E5}"/>
              </a:ext>
            </a:extLst>
          </p:cNvPr>
          <p:cNvSpPr txBox="1"/>
          <p:nvPr/>
        </p:nvSpPr>
        <p:spPr>
          <a:xfrm>
            <a:off x="419100" y="1668482"/>
            <a:ext cx="8305800"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Our study successfully developed and evaluated two machine learning models: Gradient Boosting Classifier (GBC) and a Neural Network. These models aim to predict the quantity of amyloid protein in various foods, including common ones like onions, kale, and berries.  Both models performed well on entirely new data, suggesting they might possess the ability to identify foods linked to various levels of amyloid proteins.</a:t>
            </a:r>
            <a:endParaRPr lang="en-IN"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GBC model attained </a:t>
            </a:r>
            <a:r>
              <a:rPr lang="en-US" dirty="0" smtClean="0">
                <a:latin typeface="Times New Roman" panose="02020603050405020304" pitchFamily="18" charset="0"/>
                <a:cs typeface="Times New Roman" panose="02020603050405020304" pitchFamily="18" charset="0"/>
              </a:rPr>
              <a:t>a accuracy </a:t>
            </a:r>
            <a:r>
              <a:rPr lang="en-US" dirty="0">
                <a:latin typeface="Times New Roman" panose="02020603050405020304" pitchFamily="18" charset="0"/>
                <a:cs typeface="Times New Roman" panose="02020603050405020304" pitchFamily="18" charset="0"/>
              </a:rPr>
              <a:t>of 79.6%, while the Neural Network reached 89%. Notably, both models could predict the amyloid protein levels in unseen food items. </a:t>
            </a:r>
            <a:endParaRPr lang="en-IN"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Overall</a:t>
            </a:r>
            <a:r>
              <a:rPr lang="en-US" dirty="0">
                <a:latin typeface="Times New Roman" panose="02020603050405020304" pitchFamily="18" charset="0"/>
                <a:cs typeface="Times New Roman" panose="02020603050405020304" pitchFamily="18" charset="0"/>
              </a:rPr>
              <a:t>, this project contributes to the field of using ML (machine learning) to analyze dietary patterns. It makes room for more research into the connection between specific foods and the accumulation of amyloid proteins. This research possesses the potential to educate dietary strategies for individuals worried about health problems associated with amyloid buildup.</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838800"/>
            <a:ext cx="8381160" cy="75600"/>
          </a:xfrm>
          <a:prstGeom prst="rect">
            <a:avLst/>
          </a:prstGeom>
          <a:solidFill>
            <a:srgbClr val="7030A0"/>
          </a:solidFill>
          <a:ln w="25560">
            <a:solidFill>
              <a:srgbClr val="3A5F8B"/>
            </a:solidFill>
            <a:round/>
          </a:ln>
        </p:spPr>
      </p:sp>
      <p:sp>
        <p:nvSpPr>
          <p:cNvPr id="3" name="Rectangle 2"/>
          <p:cNvSpPr/>
          <p:nvPr/>
        </p:nvSpPr>
        <p:spPr>
          <a:xfrm>
            <a:off x="457200" y="3048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 xmlns:a16="http://schemas.microsoft.com/office/drawing/2014/main" id="{4F28E60C-9798-7503-6F9D-9FCEB83EAA15}"/>
              </a:ext>
            </a:extLst>
          </p:cNvPr>
          <p:cNvSpPr txBox="1"/>
          <p:nvPr/>
        </p:nvSpPr>
        <p:spPr>
          <a:xfrm>
            <a:off x="532980" y="1219200"/>
            <a:ext cx="8229600" cy="5028556"/>
          </a:xfrm>
          <a:prstGeom prst="rect">
            <a:avLst/>
          </a:prstGeom>
          <a:noFill/>
        </p:spPr>
        <p:txBody>
          <a:bodyPr wrap="square">
            <a:spAutoFit/>
          </a:bodyPr>
          <a:lstStyle/>
          <a:p>
            <a:pPr algn="just">
              <a:lnSpc>
                <a:spcPct val="150000"/>
              </a:lnSpc>
            </a:pPr>
            <a:r>
              <a:rPr lang="en-GB" b="1" dirty="0">
                <a:latin typeface="Times New Roman" panose="02020603050405020304" pitchFamily="18" charset="0"/>
                <a:cs typeface="Times New Roman" panose="02020603050405020304" pitchFamily="18" charset="0"/>
              </a:rPr>
              <a:t>Larger, Diverse Dataset:</a:t>
            </a:r>
            <a:r>
              <a:rPr lang="en-GB" dirty="0">
                <a:latin typeface="Times New Roman" panose="02020603050405020304" pitchFamily="18" charset="0"/>
                <a:cs typeface="Times New Roman" panose="02020603050405020304" pitchFamily="18" charset="0"/>
              </a:rPr>
              <a:t> Get more data or use augmentation techniques to enhance the model's ability to handle new cases.</a:t>
            </a:r>
          </a:p>
          <a:p>
            <a:pPr algn="just">
              <a:lnSpc>
                <a:spcPct val="150000"/>
              </a:lnSpc>
            </a:pPr>
            <a:r>
              <a:rPr lang="en-GB" b="1" dirty="0">
                <a:latin typeface="Times New Roman" panose="02020603050405020304" pitchFamily="18" charset="0"/>
                <a:cs typeface="Times New Roman" panose="02020603050405020304" pitchFamily="18" charset="0"/>
              </a:rPr>
              <a:t>Feature Engineering:</a:t>
            </a:r>
            <a:r>
              <a:rPr lang="en-GB" dirty="0">
                <a:latin typeface="Times New Roman" panose="02020603050405020304" pitchFamily="18" charset="0"/>
                <a:cs typeface="Times New Roman" panose="02020603050405020304" pitchFamily="18" charset="0"/>
              </a:rPr>
              <a:t> Include relevant features (age, genetics, etc.) and use feature selection to find the most important food factors.</a:t>
            </a:r>
          </a:p>
          <a:p>
            <a:pPr algn="just">
              <a:lnSpc>
                <a:spcPct val="150000"/>
              </a:lnSpc>
            </a:pPr>
            <a:r>
              <a:rPr lang="en-GB" b="1" dirty="0" err="1">
                <a:latin typeface="Times New Roman" panose="02020603050405020304" pitchFamily="18" charset="0"/>
                <a:cs typeface="Times New Roman" panose="02020603050405020304" pitchFamily="18" charset="0"/>
              </a:rPr>
              <a:t>Hyperparameter</a:t>
            </a:r>
            <a:r>
              <a:rPr lang="en-GB" b="1" dirty="0">
                <a:latin typeface="Times New Roman" panose="02020603050405020304" pitchFamily="18" charset="0"/>
                <a:cs typeface="Times New Roman" panose="02020603050405020304" pitchFamily="18" charset="0"/>
              </a:rPr>
              <a:t> Optimization:</a:t>
            </a:r>
            <a:r>
              <a:rPr lang="en-GB" dirty="0">
                <a:latin typeface="Times New Roman" panose="02020603050405020304" pitchFamily="18" charset="0"/>
                <a:cs typeface="Times New Roman" panose="02020603050405020304" pitchFamily="18" charset="0"/>
              </a:rPr>
              <a:t> Fine-tune your models' settings (learning rate, etc.) using Grid Search or similar methods.</a:t>
            </a:r>
          </a:p>
          <a:p>
            <a:pPr algn="just">
              <a:lnSpc>
                <a:spcPct val="150000"/>
              </a:lnSpc>
            </a:pPr>
            <a:r>
              <a:rPr lang="en-GB" b="1" dirty="0">
                <a:latin typeface="Times New Roman" panose="02020603050405020304" pitchFamily="18" charset="0"/>
                <a:cs typeface="Times New Roman" panose="02020603050405020304" pitchFamily="18" charset="0"/>
              </a:rPr>
              <a:t>Explore Other Algorithms:</a:t>
            </a:r>
            <a:r>
              <a:rPr lang="en-GB" dirty="0">
                <a:latin typeface="Times New Roman" panose="02020603050405020304" pitchFamily="18" charset="0"/>
                <a:cs typeface="Times New Roman" panose="02020603050405020304" pitchFamily="18" charset="0"/>
              </a:rPr>
              <a:t> Consider Random Forest or Support Vector Machines for potential benefits.</a:t>
            </a:r>
          </a:p>
          <a:p>
            <a:pPr algn="just">
              <a:lnSpc>
                <a:spcPct val="150000"/>
              </a:lnSpc>
            </a:pPr>
            <a:r>
              <a:rPr lang="en-GB" b="1" dirty="0">
                <a:latin typeface="Times New Roman" panose="02020603050405020304" pitchFamily="18" charset="0"/>
                <a:cs typeface="Times New Roman" panose="02020603050405020304" pitchFamily="18" charset="0"/>
              </a:rPr>
              <a:t>Ensemble Methods:</a:t>
            </a:r>
            <a:r>
              <a:rPr lang="en-GB" dirty="0">
                <a:latin typeface="Times New Roman" panose="02020603050405020304" pitchFamily="18" charset="0"/>
                <a:cs typeface="Times New Roman" panose="02020603050405020304" pitchFamily="18" charset="0"/>
              </a:rPr>
              <a:t> Combine multiple models for potentially better overall predictions.</a:t>
            </a:r>
          </a:p>
          <a:p>
            <a:pPr algn="just">
              <a:lnSpc>
                <a:spcPct val="150000"/>
              </a:lnSpc>
            </a:pPr>
            <a:r>
              <a:rPr lang="en-GB" b="1" dirty="0">
                <a:latin typeface="Times New Roman" panose="02020603050405020304" pitchFamily="18" charset="0"/>
                <a:cs typeface="Times New Roman" panose="02020603050405020304" pitchFamily="18" charset="0"/>
              </a:rPr>
              <a:t>Focus on Interpretability &amp; UI:</a:t>
            </a:r>
            <a:r>
              <a:rPr lang="en-GB" dirty="0">
                <a:latin typeface="Times New Roman" panose="02020603050405020304" pitchFamily="18" charset="0"/>
                <a:cs typeface="Times New Roman" panose="02020603050405020304" pitchFamily="18" charset="0"/>
              </a:rPr>
              <a:t> Use SHAP or LIME for </a:t>
            </a:r>
            <a:r>
              <a:rPr lang="en-GB" dirty="0" err="1">
                <a:latin typeface="Times New Roman" panose="02020603050405020304" pitchFamily="18" charset="0"/>
                <a:cs typeface="Times New Roman" panose="02020603050405020304" pitchFamily="18" charset="0"/>
              </a:rPr>
              <a:t>explainability</a:t>
            </a:r>
            <a:r>
              <a:rPr lang="en-GB" dirty="0">
                <a:latin typeface="Times New Roman" panose="02020603050405020304" pitchFamily="18" charset="0"/>
                <a:cs typeface="Times New Roman" panose="02020603050405020304" pitchFamily="18" charset="0"/>
              </a:rPr>
              <a:t>, and create a user-friendly app interface with visualizations and personalized recommendations.</a:t>
            </a:r>
          </a:p>
        </p:txBody>
      </p:sp>
    </p:spTree>
    <p:extLst>
      <p:ext uri="{BB962C8B-B14F-4D97-AF65-F5344CB8AC3E}">
        <p14:creationId xmlns:p14="http://schemas.microsoft.com/office/powerpoint/2010/main" val="1199375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5" name="TextBox 4">
            <a:extLst>
              <a:ext uri="{FF2B5EF4-FFF2-40B4-BE49-F238E27FC236}">
                <a16:creationId xmlns="" xmlns:a16="http://schemas.microsoft.com/office/drawing/2014/main" id="{B5C6B9E5-F916-B5B9-C345-AC22585080CA}"/>
              </a:ext>
            </a:extLst>
          </p:cNvPr>
          <p:cNvSpPr txBox="1"/>
          <p:nvPr/>
        </p:nvSpPr>
        <p:spPr>
          <a:xfrm>
            <a:off x="457200" y="1371000"/>
            <a:ext cx="8381160" cy="42473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Q.Sun</a:t>
            </a:r>
            <a:r>
              <a:rPr lang="en-US" dirty="0">
                <a:latin typeface="Times New Roman" panose="02020603050405020304" pitchFamily="18" charset="0"/>
                <a:cs typeface="Times New Roman" panose="02020603050405020304" pitchFamily="18" charset="0"/>
              </a:rPr>
              <a:t>, W. Kong, X. </a:t>
            </a:r>
            <a:r>
              <a:rPr lang="en-US" dirty="0" err="1">
                <a:latin typeface="Times New Roman" panose="02020603050405020304" pitchFamily="18" charset="0"/>
                <a:cs typeface="Times New Roman" panose="02020603050405020304" pitchFamily="18" charset="0"/>
              </a:rPr>
              <a:t>Mou</a:t>
            </a:r>
            <a:r>
              <a:rPr lang="en-US" dirty="0">
                <a:latin typeface="Times New Roman" panose="02020603050405020304" pitchFamily="18" charset="0"/>
                <a:cs typeface="Times New Roman" panose="02020603050405020304" pitchFamily="18" charset="0"/>
              </a:rPr>
              <a:t>, and S. Wang, ‘‘Transcriptional regulation analysis of Alzheimer’s disease based on </a:t>
            </a:r>
            <a:r>
              <a:rPr lang="en-US" dirty="0" err="1">
                <a:latin typeface="Times New Roman" panose="02020603050405020304" pitchFamily="18" charset="0"/>
                <a:cs typeface="Times New Roman" panose="02020603050405020304" pitchFamily="18" charset="0"/>
              </a:rPr>
              <a:t>FastNCA</a:t>
            </a:r>
            <a:r>
              <a:rPr lang="en-US" dirty="0">
                <a:latin typeface="Times New Roman" panose="02020603050405020304" pitchFamily="18" charset="0"/>
                <a:cs typeface="Times New Roman" panose="02020603050405020304" pitchFamily="18" charset="0"/>
              </a:rPr>
              <a:t> algorithm,’’ Current </a:t>
            </a:r>
            <a:r>
              <a:rPr lang="en-US" dirty="0" err="1">
                <a:latin typeface="Times New Roman" panose="02020603050405020304" pitchFamily="18" charset="0"/>
                <a:cs typeface="Times New Roman" panose="02020603050405020304" pitchFamily="18" charset="0"/>
              </a:rPr>
              <a:t>Bioinf</a:t>
            </a:r>
            <a:r>
              <a:rPr lang="en-US" dirty="0">
                <a:latin typeface="Times New Roman" panose="02020603050405020304" pitchFamily="18" charset="0"/>
                <a:cs typeface="Times New Roman" panose="02020603050405020304" pitchFamily="18" charset="0"/>
              </a:rPr>
              <a:t>., vol. (14), no. 8, pp. 771–782, Dec. 2019.</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Ishahid</a:t>
            </a:r>
            <a:r>
              <a:rPr lang="en-US" dirty="0">
                <a:latin typeface="Times New Roman" panose="02020603050405020304" pitchFamily="18" charset="0"/>
                <a:cs typeface="Times New Roman" panose="02020603050405020304" pitchFamily="18" charset="0"/>
              </a:rPr>
              <a:t> Akbar, </a:t>
            </a:r>
            <a:r>
              <a:rPr lang="en-US" dirty="0" err="1">
                <a:latin typeface="Times New Roman" panose="02020603050405020304" pitchFamily="18" charset="0"/>
                <a:cs typeface="Times New Roman" panose="02020603050405020304" pitchFamily="18" charset="0"/>
              </a:rPr>
              <a:t>Hashim</a:t>
            </a:r>
            <a:r>
              <a:rPr lang="en-US" dirty="0">
                <a:latin typeface="Times New Roman" panose="02020603050405020304" pitchFamily="18" charset="0"/>
                <a:cs typeface="Times New Roman" panose="02020603050405020304" pitchFamily="18" charset="0"/>
              </a:rPr>
              <a:t> Ali, </a:t>
            </a:r>
            <a:r>
              <a:rPr lang="en-US" dirty="0" err="1">
                <a:latin typeface="Times New Roman" panose="02020603050405020304" pitchFamily="18" charset="0"/>
                <a:cs typeface="Times New Roman" panose="02020603050405020304" pitchFamily="18" charset="0"/>
              </a:rPr>
              <a:t>Ashfaq</a:t>
            </a:r>
            <a:r>
              <a:rPr lang="en-US" dirty="0">
                <a:latin typeface="Times New Roman" panose="02020603050405020304" pitchFamily="18" charset="0"/>
                <a:cs typeface="Times New Roman" panose="02020603050405020304" pitchFamily="18" charset="0"/>
              </a:rPr>
              <a:t> Ahmad, </a:t>
            </a:r>
            <a:r>
              <a:rPr lang="en-US" dirty="0" err="1">
                <a:latin typeface="Times New Roman" panose="02020603050405020304" pitchFamily="18" charset="0"/>
                <a:cs typeface="Times New Roman" panose="02020603050405020304" pitchFamily="18" charset="0"/>
              </a:rPr>
              <a:t>Mahidur</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Sarker,Aamir</a:t>
            </a:r>
            <a:r>
              <a:rPr lang="en-US" dirty="0">
                <a:latin typeface="Times New Roman" panose="02020603050405020304" pitchFamily="18" charset="0"/>
                <a:cs typeface="Times New Roman" panose="02020603050405020304" pitchFamily="18" charset="0"/>
              </a:rPr>
              <a:t> Saeed, Ely </a:t>
            </a:r>
            <a:r>
              <a:rPr lang="en-US" dirty="0" err="1">
                <a:latin typeface="Times New Roman" panose="02020603050405020304" pitchFamily="18" charset="0"/>
                <a:cs typeface="Times New Roman" panose="02020603050405020304" pitchFamily="18" charset="0"/>
              </a:rPr>
              <a:t>Salwana</a:t>
            </a:r>
            <a:r>
              <a:rPr lang="en-US" dirty="0">
                <a:latin typeface="Times New Roman" panose="02020603050405020304" pitchFamily="18" charset="0"/>
                <a:cs typeface="Times New Roman" panose="02020603050405020304" pitchFamily="18" charset="0"/>
              </a:rPr>
              <a:t>, Sarah </a:t>
            </a:r>
            <a:r>
              <a:rPr lang="en-US" dirty="0" err="1">
                <a:latin typeface="Times New Roman" panose="02020603050405020304" pitchFamily="18" charset="0"/>
                <a:cs typeface="Times New Roman" panose="02020603050405020304" pitchFamily="18" charset="0"/>
              </a:rPr>
              <a:t>Gul</a:t>
            </a:r>
            <a:r>
              <a:rPr lang="en-US" dirty="0">
                <a:latin typeface="Times New Roman" panose="02020603050405020304" pitchFamily="18" charset="0"/>
                <a:cs typeface="Times New Roman" panose="02020603050405020304" pitchFamily="18" charset="0"/>
              </a:rPr>
              <a:t>, Ahmad Khan1 And Farman AL: Prediction of Amyloid Proteins Using Embedded Evolutionary &amp; Ensemble Feature Selection Based Descriptors With </a:t>
            </a:r>
            <a:r>
              <a:rPr lang="en-US" dirty="0" err="1">
                <a:latin typeface="Times New Roman" panose="02020603050405020304" pitchFamily="18" charset="0"/>
                <a:cs typeface="Times New Roman" panose="02020603050405020304" pitchFamily="18" charset="0"/>
              </a:rPr>
              <a:t>eXtreme</a:t>
            </a:r>
            <a:r>
              <a:rPr lang="en-US" dirty="0">
                <a:latin typeface="Times New Roman" panose="02020603050405020304" pitchFamily="18" charset="0"/>
                <a:cs typeface="Times New Roman" panose="02020603050405020304" pitchFamily="18" charset="0"/>
              </a:rPr>
              <a:t> Gradient Boosting Model, IEEE Access</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Lembré</a:t>
            </a:r>
            <a:r>
              <a:rPr lang="en-US" dirty="0">
                <a:latin typeface="Times New Roman" panose="02020603050405020304" pitchFamily="18" charset="0"/>
                <a:cs typeface="Times New Roman" panose="02020603050405020304" pitchFamily="18" charset="0"/>
              </a:rPr>
              <a:t>, C. </a:t>
            </a:r>
            <a:r>
              <a:rPr lang="en-US" dirty="0" err="1">
                <a:latin typeface="Times New Roman" panose="02020603050405020304" pitchFamily="18" charset="0"/>
                <a:cs typeface="Times New Roman" panose="02020603050405020304" pitchFamily="18" charset="0"/>
              </a:rPr>
              <a:t>Vendrely</a:t>
            </a:r>
            <a:r>
              <a:rPr lang="en-US" dirty="0">
                <a:latin typeface="Times New Roman" panose="02020603050405020304" pitchFamily="18" charset="0"/>
                <a:cs typeface="Times New Roman" panose="02020603050405020304" pitchFamily="18" charset="0"/>
              </a:rPr>
              <a:t>, and P. Martino, ‘‘Identification of an </a:t>
            </a:r>
            <a:r>
              <a:rPr lang="en-US" dirty="0" err="1">
                <a:latin typeface="Times New Roman" panose="02020603050405020304" pitchFamily="18" charset="0"/>
                <a:cs typeface="Times New Roman" panose="02020603050405020304" pitchFamily="18" charset="0"/>
              </a:rPr>
              <a:t>amyloidogenic</a:t>
            </a:r>
            <a:r>
              <a:rPr lang="en-US" dirty="0">
                <a:latin typeface="Times New Roman" panose="02020603050405020304" pitchFamily="18" charset="0"/>
                <a:cs typeface="Times New Roman" panose="02020603050405020304" pitchFamily="18" charset="0"/>
              </a:rPr>
              <a:t> peptide from the Bap protein of Staphylococcus </a:t>
            </a:r>
            <a:r>
              <a:rPr lang="en-US" dirty="0" err="1">
                <a:latin typeface="Times New Roman" panose="02020603050405020304" pitchFamily="18" charset="0"/>
                <a:cs typeface="Times New Roman" panose="02020603050405020304" pitchFamily="18" charset="0"/>
              </a:rPr>
              <a:t>epidermidis</a:t>
            </a:r>
            <a:r>
              <a:rPr lang="en-US" dirty="0">
                <a:latin typeface="Times New Roman" panose="02020603050405020304" pitchFamily="18" charset="0"/>
                <a:cs typeface="Times New Roman" panose="02020603050405020304" pitchFamily="18" charset="0"/>
              </a:rPr>
              <a:t>,’’ Protein Peptide </a:t>
            </a:r>
            <a:r>
              <a:rPr lang="en-US" dirty="0" err="1">
                <a:latin typeface="Times New Roman" panose="02020603050405020304" pitchFamily="18" charset="0"/>
                <a:cs typeface="Times New Roman" panose="02020603050405020304" pitchFamily="18" charset="0"/>
              </a:rPr>
              <a:t>Lett</a:t>
            </a:r>
            <a:r>
              <a:rPr lang="en-US" dirty="0">
                <a:latin typeface="Times New Roman" panose="02020603050405020304" pitchFamily="18" charset="0"/>
                <a:cs typeface="Times New Roman" panose="02020603050405020304" pitchFamily="18" charset="0"/>
              </a:rPr>
              <a:t>., vol. 21, no. (1), pp. 75–79</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Zou</a:t>
            </a:r>
            <a:r>
              <a:rPr lang="en-US" dirty="0">
                <a:latin typeface="Times New Roman" panose="02020603050405020304" pitchFamily="18" charset="0"/>
                <a:cs typeface="Times New Roman" panose="02020603050405020304" pitchFamily="18" charset="0"/>
              </a:rPr>
              <a:t>, K. </a:t>
            </a:r>
            <a:r>
              <a:rPr lang="en-US" dirty="0" err="1">
                <a:latin typeface="Times New Roman" panose="02020603050405020304" pitchFamily="18" charset="0"/>
                <a:cs typeface="Times New Roman" panose="02020603050405020304" pitchFamily="18" charset="0"/>
              </a:rPr>
              <a:t>Qu</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Luo</a:t>
            </a:r>
            <a:r>
              <a:rPr lang="en-US" dirty="0">
                <a:latin typeface="Times New Roman" panose="02020603050405020304" pitchFamily="18" charset="0"/>
                <a:cs typeface="Times New Roman" panose="02020603050405020304" pitchFamily="18" charset="0"/>
              </a:rPr>
              <a:t>, D. Yin, Y. </a:t>
            </a:r>
            <a:r>
              <a:rPr lang="en-US" dirty="0" err="1">
                <a:latin typeface="Times New Roman" panose="02020603050405020304" pitchFamily="18" charset="0"/>
                <a:cs typeface="Times New Roman" panose="02020603050405020304" pitchFamily="18" charset="0"/>
              </a:rPr>
              <a:t>Ju</a:t>
            </a:r>
            <a:r>
              <a:rPr lang="en-US" dirty="0">
                <a:latin typeface="Times New Roman" panose="02020603050405020304" pitchFamily="18" charset="0"/>
                <a:cs typeface="Times New Roman" panose="02020603050405020304" pitchFamily="18" charset="0"/>
              </a:rPr>
              <a:t>, and H. Tang, ‘‘Predicting diabetes mellitus (</a:t>
            </a:r>
            <a:r>
              <a:rPr lang="en-US" dirty="0" err="1">
                <a:latin typeface="Times New Roman" panose="02020603050405020304" pitchFamily="18" charset="0"/>
                <a:cs typeface="Times New Roman" panose="02020603050405020304" pitchFamily="18" charset="0"/>
              </a:rPr>
              <a:t>dm</a:t>
            </a:r>
            <a:r>
              <a:rPr lang="en-US" dirty="0">
                <a:latin typeface="Times New Roman" panose="02020603050405020304" pitchFamily="18" charset="0"/>
                <a:cs typeface="Times New Roman" panose="02020603050405020304" pitchFamily="18" charset="0"/>
              </a:rPr>
              <a:t>) with ML(machine learning) methods,’’ Frontiers Genet., vol. 9,p. 515</a:t>
            </a:r>
            <a:r>
              <a:rPr lang="en-US" dirty="0" smtClean="0">
                <a:latin typeface="Times New Roman" panose="02020603050405020304" pitchFamily="18" charset="0"/>
                <a:cs typeface="Times New Roman" panose="02020603050405020304" pitchFamily="18"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 xmlns:a16="http://schemas.microsoft.com/office/drawing/2014/main" id="{7A88469B-2892-B358-8918-E09B2BF803FD}"/>
              </a:ext>
            </a:extLst>
          </p:cNvPr>
          <p:cNvSpPr txBox="1"/>
          <p:nvPr/>
        </p:nvSpPr>
        <p:spPr>
          <a:xfrm>
            <a:off x="419520" y="1828800"/>
            <a:ext cx="8304960"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Amyloid proteins are associated with a great variety of human diseases including Alzheimer’s, Parkinson's, and type2diabetes.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Certain vegetables and food items can help the humans to prevent such diseases by controlling the deposition of Amyloid proteins. Vegetables includes onions, kale, romaine lettuce, cabbage, and tomatoes. Other food items like walnuts, coffee, Berries, Fatty Fish, Turmeric, Champagne and Cinnamon also help in the control of diseases that are caused by the deposition of Amyloids.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is to predict Amyloid Proteins by considering a dataset comprising of the above mentioned food items. This data analysis is carried out by using Gradient Boosting Classifier and Neural Net Analysis.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 xmlns:a16="http://schemas.microsoft.com/office/drawing/2014/main" id="{C12FD4C4-677C-1C2E-59F9-B56A9BAAB863}"/>
              </a:ext>
            </a:extLst>
          </p:cNvPr>
          <p:cNvSpPr txBox="1"/>
          <p:nvPr/>
        </p:nvSpPr>
        <p:spPr>
          <a:xfrm>
            <a:off x="457200" y="1704339"/>
            <a:ext cx="838116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pursuit of mitigating diseases associated with amyloid proteins, our project leverages the power of Gradient Boosting classifiers and Neural Networks.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Gradient Boosting, renowned for its capacity to decipher intricate patterns, combines weak models to predict amyloid protein levels.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Meanwhile, Neural Networks, inspired by the human brain's adaptability, excel in recognizing dynamic relationships within dietary data.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By harmonizing these advanced techniques, our project aims to predict amyloid proteins based on dietary habits, providing individuals with insights to make informed health-conscious choices and prevent amyloidosis-related diseases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a:t>
            </a:r>
            <a:r>
              <a:rPr lang="en-US" sz="2800" b="1" dirty="0" smtClean="0"/>
              <a:t>Survey</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4C6930A-CEEE-8174-8253-505E2FC4D9F0}"/>
              </a:ext>
            </a:extLst>
          </p:cNvPr>
          <p:cNvSpPr txBox="1"/>
          <p:nvPr/>
        </p:nvSpPr>
        <p:spPr>
          <a:xfrm>
            <a:off x="304800" y="0"/>
            <a:ext cx="6400800" cy="1200329"/>
          </a:xfrm>
          <a:prstGeom prst="rect">
            <a:avLst/>
          </a:prstGeom>
          <a:noFill/>
        </p:spPr>
        <p:txBody>
          <a:bodyPr wrap="square">
            <a:spAutoFit/>
          </a:bodyPr>
          <a:lstStyle/>
          <a:p>
            <a:pPr>
              <a:lnSpc>
                <a:spcPct val="100000"/>
              </a:lnSpc>
            </a:pPr>
            <a:endParaRPr lang="en-US" sz="2400" b="1" dirty="0">
              <a:solidFill>
                <a:srgbClr val="C00000"/>
              </a:solidFill>
            </a:endParaRPr>
          </a:p>
          <a:p>
            <a:pPr>
              <a:lnSpc>
                <a:spcPct val="100000"/>
              </a:lnSpc>
            </a:pPr>
            <a:r>
              <a:rPr lang="en-US" sz="2400" b="1" dirty="0">
                <a:solidFill>
                  <a:srgbClr val="C00000"/>
                </a:solidFill>
              </a:rPr>
              <a:t>Existing system</a:t>
            </a:r>
          </a:p>
          <a:p>
            <a:pPr>
              <a:lnSpc>
                <a:spcPct val="100000"/>
              </a:lnSpc>
            </a:pPr>
            <a:endParaRPr lang="en-US" sz="2400" b="1" dirty="0">
              <a:solidFill>
                <a:srgbClr val="C00000"/>
              </a:solidFill>
            </a:endParaRPr>
          </a:p>
        </p:txBody>
      </p:sp>
      <p:sp>
        <p:nvSpPr>
          <p:cNvPr id="4" name="CustomShape 1">
            <a:extLst>
              <a:ext uri="{FF2B5EF4-FFF2-40B4-BE49-F238E27FC236}">
                <a16:creationId xmlns="" xmlns:a16="http://schemas.microsoft.com/office/drawing/2014/main" id="{D1C3C9F3-B0D3-0F91-E591-B56C3AAE1047}"/>
              </a:ext>
            </a:extLst>
          </p:cNvPr>
          <p:cNvSpPr/>
          <p:nvPr/>
        </p:nvSpPr>
        <p:spPr>
          <a:xfrm>
            <a:off x="304800" y="914400"/>
            <a:ext cx="8381160" cy="75600"/>
          </a:xfrm>
          <a:prstGeom prst="rect">
            <a:avLst/>
          </a:prstGeom>
          <a:solidFill>
            <a:srgbClr val="7030A0"/>
          </a:solidFill>
          <a:ln w="25560">
            <a:solidFill>
              <a:srgbClr val="3A5F8B"/>
            </a:solidFill>
            <a:round/>
          </a:ln>
        </p:spPr>
      </p:sp>
      <p:sp>
        <p:nvSpPr>
          <p:cNvPr id="2" name="TextBox 1">
            <a:extLst>
              <a:ext uri="{FF2B5EF4-FFF2-40B4-BE49-F238E27FC236}">
                <a16:creationId xmlns="" xmlns:a16="http://schemas.microsoft.com/office/drawing/2014/main" id="{2DDAC1F9-FB47-DE88-0682-D8EA51721C62}"/>
              </a:ext>
            </a:extLst>
          </p:cNvPr>
          <p:cNvSpPr txBox="1"/>
          <p:nvPr/>
        </p:nvSpPr>
        <p:spPr>
          <a:xfrm>
            <a:off x="152400" y="1188137"/>
            <a:ext cx="8839200" cy="5493812"/>
          </a:xfrm>
          <a:prstGeom prst="rect">
            <a:avLst/>
          </a:prstGeom>
          <a:noFill/>
        </p:spPr>
        <p:txBody>
          <a:bodyPr wrap="square">
            <a:spAutoFit/>
          </a:bodyPr>
          <a:lstStyle/>
          <a:p>
            <a:pPr algn="just">
              <a:lnSpc>
                <a:spcPct val="150000"/>
              </a:lnSpc>
            </a:pPr>
            <a:r>
              <a:rPr lang="en-GB" b="1" dirty="0" err="1">
                <a:latin typeface="Times New Roman" panose="02020603050405020304" pitchFamily="18" charset="0"/>
                <a:cs typeface="Times New Roman" panose="02020603050405020304" pitchFamily="18" charset="0"/>
              </a:rPr>
              <a:t>FastNCA</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This technique excels at reducing data complexity, but its focus might not be ideal for classifying amyloids. Additionally, it can be susceptible to </a:t>
            </a:r>
            <a:r>
              <a:rPr lang="en-GB" dirty="0" err="1">
                <a:latin typeface="Times New Roman" panose="02020603050405020304" pitchFamily="18" charset="0"/>
                <a:cs typeface="Times New Roman" panose="02020603050405020304" pitchFamily="18" charset="0"/>
              </a:rPr>
              <a:t>overfitting</a:t>
            </a:r>
            <a:r>
              <a:rPr lang="en-GB" dirty="0">
                <a:latin typeface="Times New Roman" panose="02020603050405020304" pitchFamily="18" charset="0"/>
                <a:cs typeface="Times New Roman" panose="02020603050405020304" pitchFamily="18" charset="0"/>
              </a:rPr>
              <a:t>, leading to unreliable predictions on new data.</a:t>
            </a:r>
          </a:p>
          <a:p>
            <a:pPr algn="just">
              <a:lnSpc>
                <a:spcPct val="150000"/>
              </a:lnSpc>
            </a:pPr>
            <a:r>
              <a:rPr lang="en-GB" b="1" dirty="0">
                <a:latin typeface="Times New Roman" panose="02020603050405020304" pitchFamily="18" charset="0"/>
                <a:cs typeface="Times New Roman" panose="02020603050405020304" pitchFamily="18" charset="0"/>
              </a:rPr>
              <a:t>Decision Tree:</a:t>
            </a:r>
            <a:r>
              <a:rPr lang="en-GB" dirty="0">
                <a:latin typeface="Times New Roman" panose="02020603050405020304" pitchFamily="18" charset="0"/>
                <a:cs typeface="Times New Roman" panose="02020603050405020304" pitchFamily="18" charset="0"/>
              </a:rPr>
              <a:t> While interpretable, decision trees struggle with non-linear relationships between food and amyloids. They can also be sensitive to slight variations in the data, potentially impacting prediction accuracy.</a:t>
            </a:r>
          </a:p>
          <a:p>
            <a:pPr algn="just">
              <a:lnSpc>
                <a:spcPct val="150000"/>
              </a:lnSpc>
            </a:pPr>
            <a:r>
              <a:rPr lang="en-GB" b="1" dirty="0">
                <a:latin typeface="Times New Roman" panose="02020603050405020304" pitchFamily="18" charset="0"/>
                <a:cs typeface="Times New Roman" panose="02020603050405020304" pitchFamily="18" charset="0"/>
              </a:rPr>
              <a:t>KNN (K-Nearest </a:t>
            </a:r>
            <a:r>
              <a:rPr lang="en-GB" b="1" dirty="0" err="1">
                <a:latin typeface="Times New Roman" panose="02020603050405020304" pitchFamily="18" charset="0"/>
                <a:cs typeface="Times New Roman" panose="02020603050405020304" pitchFamily="18" charset="0"/>
              </a:rPr>
              <a:t>Neighbors</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KNN relies on a distance metric to classify data points. However, choosing the right metric can be challenging for complex datasets like yours. Additionally, KNN's accuracy can suffer in high-dimensional scenarios (many food items).</a:t>
            </a:r>
          </a:p>
          <a:p>
            <a:pPr algn="just">
              <a:lnSpc>
                <a:spcPct val="150000"/>
              </a:lnSpc>
            </a:pPr>
            <a:r>
              <a:rPr lang="en-GB" b="1" dirty="0">
                <a:latin typeface="Times New Roman" panose="02020603050405020304" pitchFamily="18" charset="0"/>
                <a:cs typeface="Times New Roman" panose="02020603050405020304" pitchFamily="18" charset="0"/>
              </a:rPr>
              <a:t>Embedded Evolutionary &amp; Ensemble Feature Selection:</a:t>
            </a:r>
            <a:r>
              <a:rPr lang="en-GB" dirty="0">
                <a:latin typeface="Times New Roman" panose="02020603050405020304" pitchFamily="18" charset="0"/>
                <a:cs typeface="Times New Roman" panose="02020603050405020304" pitchFamily="18" charset="0"/>
              </a:rPr>
              <a:t> This approach can be computationally expensive, especially for large datasets. Moreover, the chosen feature selection method might not be perfect for capturing the key features influencing amyloid protein levels in food intake data.</a:t>
            </a:r>
          </a:p>
        </p:txBody>
      </p:sp>
    </p:spTree>
    <p:extLst>
      <p:ext uri="{BB962C8B-B14F-4D97-AF65-F5344CB8AC3E}">
        <p14:creationId xmlns:p14="http://schemas.microsoft.com/office/powerpoint/2010/main" val="57400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4C6930A-CEEE-8174-8253-505E2FC4D9F0}"/>
              </a:ext>
            </a:extLst>
          </p:cNvPr>
          <p:cNvSpPr txBox="1"/>
          <p:nvPr/>
        </p:nvSpPr>
        <p:spPr>
          <a:xfrm>
            <a:off x="228600" y="-133529"/>
            <a:ext cx="6400800" cy="1200329"/>
          </a:xfrm>
          <a:prstGeom prst="rect">
            <a:avLst/>
          </a:prstGeom>
          <a:noFill/>
        </p:spPr>
        <p:txBody>
          <a:bodyPr wrap="square">
            <a:spAutoFit/>
          </a:bodyPr>
          <a:lstStyle/>
          <a:p>
            <a:pPr>
              <a:lnSpc>
                <a:spcPct val="100000"/>
              </a:lnSpc>
            </a:pPr>
            <a:endParaRPr lang="en-US" sz="2400" b="1" dirty="0">
              <a:solidFill>
                <a:srgbClr val="C00000"/>
              </a:solidFill>
            </a:endParaRPr>
          </a:p>
          <a:p>
            <a:pPr>
              <a:lnSpc>
                <a:spcPct val="100000"/>
              </a:lnSpc>
            </a:pPr>
            <a:r>
              <a:rPr lang="en-US" sz="2400" b="1" dirty="0" smtClean="0">
                <a:solidFill>
                  <a:srgbClr val="C00000"/>
                </a:solidFill>
              </a:rPr>
              <a:t>Problems in Existing </a:t>
            </a:r>
            <a:r>
              <a:rPr lang="en-US" sz="2400" b="1" dirty="0">
                <a:solidFill>
                  <a:srgbClr val="C00000"/>
                </a:solidFill>
              </a:rPr>
              <a:t>system</a:t>
            </a:r>
          </a:p>
          <a:p>
            <a:pPr>
              <a:lnSpc>
                <a:spcPct val="100000"/>
              </a:lnSpc>
            </a:pPr>
            <a:endParaRPr lang="en-US" sz="2400" b="1" dirty="0">
              <a:solidFill>
                <a:srgbClr val="C00000"/>
              </a:solidFill>
            </a:endParaRPr>
          </a:p>
        </p:txBody>
      </p:sp>
      <p:sp>
        <p:nvSpPr>
          <p:cNvPr id="4" name="CustomShape 1">
            <a:extLst>
              <a:ext uri="{FF2B5EF4-FFF2-40B4-BE49-F238E27FC236}">
                <a16:creationId xmlns="" xmlns:a16="http://schemas.microsoft.com/office/drawing/2014/main" id="{D1C3C9F3-B0D3-0F91-E591-B56C3AAE1047}"/>
              </a:ext>
            </a:extLst>
          </p:cNvPr>
          <p:cNvSpPr/>
          <p:nvPr/>
        </p:nvSpPr>
        <p:spPr>
          <a:xfrm>
            <a:off x="228600" y="610200"/>
            <a:ext cx="8381160" cy="75600"/>
          </a:xfrm>
          <a:prstGeom prst="rect">
            <a:avLst/>
          </a:prstGeom>
          <a:solidFill>
            <a:srgbClr val="7030A0"/>
          </a:solidFill>
          <a:ln w="25560">
            <a:solidFill>
              <a:srgbClr val="3A5F8B"/>
            </a:solidFill>
            <a:round/>
          </a:ln>
        </p:spPr>
      </p:sp>
      <p:sp>
        <p:nvSpPr>
          <p:cNvPr id="5" name="Rectangle 4"/>
          <p:cNvSpPr/>
          <p:nvPr/>
        </p:nvSpPr>
        <p:spPr>
          <a:xfrm>
            <a:off x="190080" y="838200"/>
            <a:ext cx="8915400" cy="5632311"/>
          </a:xfrm>
          <a:prstGeom prst="rect">
            <a:avLst/>
          </a:prstGeom>
        </p:spPr>
        <p:txBody>
          <a:bodyPr wrap="square">
            <a:spAutoFit/>
          </a:bodyPr>
          <a:lstStyle/>
          <a:p>
            <a:pPr algn="just">
              <a:buFont typeface="+mj-lt"/>
              <a:buAutoNum type="arabicPeriod"/>
            </a:pPr>
            <a:r>
              <a:rPr lang="en-GB" b="1" dirty="0" err="1">
                <a:latin typeface="Times New Roman" panose="02020603050405020304" pitchFamily="18" charset="0"/>
                <a:cs typeface="Times New Roman" panose="02020603050405020304" pitchFamily="18" charset="0"/>
              </a:rPr>
              <a:t>FastNCA</a:t>
            </a:r>
            <a:r>
              <a:rPr lang="en-GB" b="1"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dirty="0">
                <a:latin typeface="Times New Roman" panose="02020603050405020304" pitchFamily="18" charset="0"/>
                <a:cs typeface="Times New Roman" panose="02020603050405020304" pitchFamily="18" charset="0"/>
              </a:rPr>
              <a:t>Prone to </a:t>
            </a:r>
            <a:r>
              <a:rPr lang="en-GB" dirty="0" err="1">
                <a:latin typeface="Times New Roman" panose="02020603050405020304" pitchFamily="18" charset="0"/>
                <a:cs typeface="Times New Roman" panose="02020603050405020304" pitchFamily="18" charset="0"/>
              </a:rPr>
              <a:t>overfitting</a:t>
            </a:r>
            <a:r>
              <a:rPr lang="en-GB" dirty="0">
                <a:latin typeface="Times New Roman" panose="02020603050405020304" pitchFamily="18" charset="0"/>
                <a:cs typeface="Times New Roman" panose="02020603050405020304" pitchFamily="18" charset="0"/>
              </a:rPr>
              <a:t>, especially with high-dimensional data, leading to unreliable predictions on unseen examples.</a:t>
            </a:r>
          </a:p>
          <a:p>
            <a:pPr marL="742950" lvl="1" indent="-285750" algn="just">
              <a:buFont typeface="+mj-lt"/>
              <a:buAutoNum type="arabicPeriod"/>
            </a:pPr>
            <a:r>
              <a:rPr lang="en-GB" dirty="0">
                <a:latin typeface="Times New Roman" panose="02020603050405020304" pitchFamily="18" charset="0"/>
                <a:cs typeface="Times New Roman" panose="02020603050405020304" pitchFamily="18" charset="0"/>
              </a:rPr>
              <a:t>Primarily focused on dimensionality reduction, may not be ideal for complex classification tasks like amyloid protein level prediction.</a:t>
            </a:r>
          </a:p>
          <a:p>
            <a:pPr algn="just">
              <a:buFont typeface="+mj-lt"/>
              <a:buAutoNum type="arabicPeriod"/>
            </a:pPr>
            <a:r>
              <a:rPr lang="en-GB" b="1" dirty="0">
                <a:latin typeface="Times New Roman" panose="02020603050405020304" pitchFamily="18" charset="0"/>
                <a:cs typeface="Times New Roman" panose="02020603050405020304" pitchFamily="18" charset="0"/>
              </a:rPr>
              <a:t>Decision Tree:</a:t>
            </a:r>
            <a:endParaRPr lang="en-GB"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dirty="0">
                <a:latin typeface="Times New Roman" panose="02020603050405020304" pitchFamily="18" charset="0"/>
                <a:cs typeface="Times New Roman" panose="02020603050405020304" pitchFamily="18" charset="0"/>
              </a:rPr>
              <a:t>Creates inflexible decision boundaries, struggling with data containing non-linear relationships between features (e.g., food items and amyloid levels).</a:t>
            </a:r>
          </a:p>
          <a:p>
            <a:pPr marL="742950" lvl="1" indent="-285750" algn="just">
              <a:buFont typeface="+mj-lt"/>
              <a:buAutoNum type="arabicPeriod"/>
            </a:pPr>
            <a:r>
              <a:rPr lang="en-GB" dirty="0">
                <a:latin typeface="Times New Roman" panose="02020603050405020304" pitchFamily="18" charset="0"/>
                <a:cs typeface="Times New Roman" panose="02020603050405020304" pitchFamily="18" charset="0"/>
              </a:rPr>
              <a:t>Sensitive to small changes in the data, potentially leading to inaccurate predictions on slightly different food combinations.</a:t>
            </a:r>
          </a:p>
          <a:p>
            <a:pPr algn="just">
              <a:buFont typeface="+mj-lt"/>
              <a:buAutoNum type="arabicPeriod"/>
            </a:pPr>
            <a:r>
              <a:rPr lang="en-GB" b="1" dirty="0" smtClean="0">
                <a:latin typeface="Times New Roman" panose="02020603050405020304" pitchFamily="18" charset="0"/>
                <a:cs typeface="Times New Roman" panose="02020603050405020304" pitchFamily="18" charset="0"/>
              </a:rPr>
              <a:t>KNN (K-Nearest </a:t>
            </a:r>
            <a:r>
              <a:rPr lang="en-GB" b="1" dirty="0" err="1" smtClean="0">
                <a:latin typeface="Times New Roman" panose="02020603050405020304" pitchFamily="18" charset="0"/>
                <a:cs typeface="Times New Roman" panose="02020603050405020304" pitchFamily="18" charset="0"/>
              </a:rPr>
              <a:t>Neighbors</a:t>
            </a:r>
            <a:r>
              <a:rPr lang="en-GB" b="1"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dirty="0" smtClean="0">
                <a:latin typeface="Times New Roman" panose="02020603050405020304" pitchFamily="18" charset="0"/>
                <a:cs typeface="Times New Roman" panose="02020603050405020304" pitchFamily="18" charset="0"/>
              </a:rPr>
              <a:t>Performance heavily relies on the chosen distance metric, which might not effectively capture the relationships between food items in your dataset.</a:t>
            </a:r>
          </a:p>
          <a:p>
            <a:pPr marL="742950" lvl="1" indent="-285750" algn="just">
              <a:buFont typeface="+mj-lt"/>
              <a:buAutoNum type="arabicPeriod"/>
            </a:pPr>
            <a:r>
              <a:rPr lang="en-GB" dirty="0" smtClean="0">
                <a:latin typeface="Times New Roman" panose="02020603050405020304" pitchFamily="18" charset="0"/>
                <a:cs typeface="Times New Roman" panose="02020603050405020304" pitchFamily="18" charset="0"/>
              </a:rPr>
              <a:t>Accuracy can suffer with high-dimensional data (many food items) due to the "curse of dimensionality."</a:t>
            </a:r>
          </a:p>
          <a:p>
            <a:pPr algn="just">
              <a:buFont typeface="+mj-lt"/>
              <a:buAutoNum type="arabicPeriod"/>
            </a:pPr>
            <a:r>
              <a:rPr lang="en-GB" b="1" dirty="0" smtClean="0">
                <a:latin typeface="Times New Roman" panose="02020603050405020304" pitchFamily="18" charset="0"/>
                <a:cs typeface="Times New Roman" panose="02020603050405020304" pitchFamily="18" charset="0"/>
              </a:rPr>
              <a:t>Embedded </a:t>
            </a:r>
            <a:r>
              <a:rPr lang="en-GB" b="1" dirty="0">
                <a:latin typeface="Times New Roman" panose="02020603050405020304" pitchFamily="18" charset="0"/>
                <a:cs typeface="Times New Roman" panose="02020603050405020304" pitchFamily="18" charset="0"/>
              </a:rPr>
              <a:t>Evolutionary &amp; Ensemble Feature Selection:</a:t>
            </a:r>
            <a:endParaRPr lang="en-GB"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GB" dirty="0">
                <a:latin typeface="Times New Roman" panose="02020603050405020304" pitchFamily="18" charset="0"/>
                <a:cs typeface="Times New Roman" panose="02020603050405020304" pitchFamily="18" charset="0"/>
              </a:rPr>
              <a:t>Can be computationally expensive, especially for large datasets, increasing training time.</a:t>
            </a:r>
          </a:p>
          <a:p>
            <a:pPr marL="742950" lvl="1" indent="-285750" algn="just">
              <a:buFont typeface="+mj-lt"/>
              <a:buAutoNum type="arabicPeriod"/>
            </a:pPr>
            <a:r>
              <a:rPr lang="en-GB" dirty="0">
                <a:latin typeface="Times New Roman" panose="02020603050405020304" pitchFamily="18" charset="0"/>
                <a:cs typeface="Times New Roman" panose="02020603050405020304" pitchFamily="18" charset="0"/>
              </a:rPr>
              <a:t>The chosen feature selection method might not be optimal for the specific task of predicting amyloid protein levels from food intake </a:t>
            </a:r>
            <a:r>
              <a:rPr lang="en-GB" dirty="0" smtClean="0">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9119780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10658</TotalTime>
  <Words>1223</Words>
  <Application>Microsoft Office PowerPoint</Application>
  <PresentationFormat>On-screen Show (4:3)</PresentationFormat>
  <Paragraphs>137</Paragraphs>
  <Slides>29</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SimSun</vt:lpstr>
      <vt:lpstr>Arial</vt:lpstr>
      <vt:lpstr>Arial Black</vt:lpstr>
      <vt:lpstr>Bookman Old Style</vt:lpstr>
      <vt:lpstr>Calibri</vt:lpstr>
      <vt:lpstr>DejaVu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Admin</cp:lastModifiedBy>
  <cp:revision>750</cp:revision>
  <dcterms:modified xsi:type="dcterms:W3CDTF">2024-03-29T04:11:24Z</dcterms:modified>
</cp:coreProperties>
</file>