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434" r:id="rId16"/>
    <p:sldId id="297" r:id="rId17"/>
    <p:sldId id="430" r:id="rId18"/>
    <p:sldId id="432" r:id="rId19"/>
    <p:sldId id="433" r:id="rId20"/>
    <p:sldId id="407" r:id="rId21"/>
    <p:sldId id="387" r:id="rId22"/>
    <p:sldId id="431" r:id="rId23"/>
    <p:sldId id="383" r:id="rId24"/>
    <p:sldId id="428" r:id="rId25"/>
    <p:sldId id="290"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a Pulipati" userId="35ff854d9db94f8a" providerId="LiveId" clId="{3A84C729-F739-450E-B768-968A467B874C}"/>
    <pc:docChg chg="modSld sldOrd">
      <pc:chgData name="Anusha Pulipati" userId="35ff854d9db94f8a" providerId="LiveId" clId="{3A84C729-F739-450E-B768-968A467B874C}" dt="2022-11-06T06:50:38.959" v="3"/>
      <pc:docMkLst>
        <pc:docMk/>
      </pc:docMkLst>
      <pc:sldChg chg="ord">
        <pc:chgData name="Anusha Pulipati" userId="35ff854d9db94f8a" providerId="LiveId" clId="{3A84C729-F739-450E-B768-968A467B874C}" dt="2022-11-06T06:50:38.959" v="3"/>
        <pc:sldMkLst>
          <pc:docMk/>
          <pc:sldMk cId="0" sldId="4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9544"/>
            <a:ext cx="9144000" cy="707886"/>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 Song Recommender Chat Bot</a:t>
            </a:r>
          </a:p>
        </p:txBody>
      </p:sp>
      <p:sp>
        <p:nvSpPr>
          <p:cNvPr id="3" name="TextBox 2"/>
          <p:cNvSpPr txBox="1"/>
          <p:nvPr/>
        </p:nvSpPr>
        <p:spPr>
          <a:xfrm>
            <a:off x="4538870" y="2908424"/>
            <a:ext cx="5029200" cy="1323439"/>
          </a:xfrm>
          <a:prstGeom prst="rect">
            <a:avLst/>
          </a:prstGeom>
          <a:noFill/>
        </p:spPr>
        <p:txBody>
          <a:bodyPr wrap="square" rtlCol="0">
            <a:spAutoFit/>
          </a:bodyPr>
          <a:lstStyle/>
          <a:p>
            <a:r>
              <a:rPr lang="en-US" sz="2000" b="1" dirty="0">
                <a:solidFill>
                  <a:schemeClr val="tx2">
                    <a:lumMod val="75000"/>
                  </a:schemeClr>
                </a:solidFill>
              </a:rPr>
              <a:t>Team members:</a:t>
            </a:r>
          </a:p>
          <a:p>
            <a:r>
              <a:rPr lang="en-US" sz="2000" b="1" dirty="0">
                <a:solidFill>
                  <a:schemeClr val="tx2">
                    <a:lumMod val="75000"/>
                  </a:schemeClr>
                </a:solidFill>
              </a:rPr>
              <a:t>20H51A05J3-Pulipati Anusha</a:t>
            </a:r>
          </a:p>
          <a:p>
            <a:r>
              <a:rPr lang="en-US" sz="2000" b="1" dirty="0">
                <a:solidFill>
                  <a:schemeClr val="tx2">
                    <a:lumMod val="75000"/>
                  </a:schemeClr>
                </a:solidFill>
              </a:rPr>
              <a:t>20H51A05J5-Nayani Sai Aditya</a:t>
            </a:r>
          </a:p>
          <a:p>
            <a:r>
              <a:rPr lang="en-US" sz="2000" b="1" dirty="0">
                <a:solidFill>
                  <a:schemeClr val="tx2">
                    <a:lumMod val="75000"/>
                  </a:schemeClr>
                </a:solidFill>
              </a:rPr>
              <a:t>20H51A05J7-Swarna </a:t>
            </a:r>
            <a:r>
              <a:rPr lang="en-US" sz="2000" b="1" dirty="0" err="1">
                <a:solidFill>
                  <a:schemeClr val="tx2">
                    <a:lumMod val="75000"/>
                  </a:schemeClr>
                </a:solidFill>
              </a:rPr>
              <a:t>BhagyaShree</a:t>
            </a:r>
            <a:endParaRPr lang="en-US" sz="2000" b="1" dirty="0">
              <a:solidFill>
                <a:schemeClr val="tx2">
                  <a:lumMod val="75000"/>
                </a:schemeClr>
              </a:solidFill>
            </a:endParaRPr>
          </a:p>
        </p:txBody>
      </p:sp>
      <p:sp>
        <p:nvSpPr>
          <p:cNvPr id="4" name="TextBox 3"/>
          <p:cNvSpPr txBox="1"/>
          <p:nvPr/>
        </p:nvSpPr>
        <p:spPr>
          <a:xfrm>
            <a:off x="274845" y="4876800"/>
            <a:ext cx="5181600" cy="129266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Guide Name</a:t>
            </a:r>
          </a:p>
          <a:p>
            <a:r>
              <a:rPr lang="en-US" b="1" dirty="0" err="1"/>
              <a:t>Dr.S.Siva</a:t>
            </a:r>
            <a:r>
              <a:rPr lang="en-US" b="1" dirty="0"/>
              <a:t> </a:t>
            </a:r>
            <a:r>
              <a:rPr lang="en-US" b="1" dirty="0" err="1"/>
              <a:t>Skandha</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4222527621"/>
              </p:ext>
            </p:extLst>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0B4EAD0A-EE85-07DF-6E53-95CA06675158}"/>
              </a:ext>
            </a:extLst>
          </p:cNvPr>
          <p:cNvSpPr txBox="1"/>
          <p:nvPr/>
        </p:nvSpPr>
        <p:spPr>
          <a:xfrm>
            <a:off x="304800" y="1444800"/>
            <a:ext cx="7848600" cy="1597489"/>
          </a:xfrm>
          <a:prstGeom prst="rect">
            <a:avLst/>
          </a:prstGeom>
          <a:noFill/>
        </p:spPr>
        <p:txBody>
          <a:bodyPr wrap="square">
            <a:spAutoFit/>
          </a:bodyPr>
          <a:lstStyle/>
          <a:p>
            <a:pPr marL="342900" lvl="0" indent="-342900">
              <a:lnSpc>
                <a:spcPct val="115000"/>
              </a:lnSpc>
              <a:spcAft>
                <a:spcPts val="1000"/>
              </a:spcAft>
              <a:buFont typeface="Arial" panose="020B0604020202020204" pitchFamily="34" charset="0"/>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 To Develop a chat bot application using Artificial Intelligence technology which can recommend songs from Spotify website based on user mood.</a:t>
            </a:r>
          </a:p>
          <a:p>
            <a:pPr marL="342900" lvl="0" indent="-342900">
              <a:lnSpc>
                <a:spcPct val="115000"/>
              </a:lnSpc>
              <a:spcAft>
                <a:spcPts val="1000"/>
              </a:spcAft>
              <a:buFont typeface="Arial" panose="020B0604020202020204" pitchFamily="34" charset="0"/>
              <a:buChar char="•"/>
              <a:tabLst>
                <a:tab pos="457200" algn="l"/>
              </a:tabLst>
            </a:pPr>
            <a:r>
              <a:rPr lang="en-US" b="0" i="0" dirty="0">
                <a:solidFill>
                  <a:srgbClr val="000000"/>
                </a:solidFill>
                <a:latin typeface="Times New Roman" panose="02020603050405020304" pitchFamily="18" charset="0"/>
                <a:cs typeface="Times New Roman" panose="02020603050405020304" pitchFamily="18" charset="0"/>
              </a:rPr>
              <a:t>Automates process of song recommendation </a:t>
            </a:r>
            <a:r>
              <a:rPr lang="en-US" dirty="0">
                <a:solidFill>
                  <a:srgbClr val="000000"/>
                </a:solidFill>
                <a:latin typeface="Times New Roman" panose="02020603050405020304" pitchFamily="18" charset="0"/>
                <a:cs typeface="Times New Roman" panose="02020603050405020304" pitchFamily="18" charset="0"/>
              </a:rPr>
              <a:t>by training Dataset.</a:t>
            </a:r>
            <a:endParaRPr lang="en-US" b="0" i="0" dirty="0">
              <a:solidFill>
                <a:srgbClr val="000000"/>
              </a:solidFill>
              <a:effectLst/>
              <a:latin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89BF7677-D3CF-9A25-F598-EC7E1D586874}"/>
              </a:ext>
            </a:extLst>
          </p:cNvPr>
          <p:cNvSpPr txBox="1"/>
          <p:nvPr/>
        </p:nvSpPr>
        <p:spPr>
          <a:xfrm>
            <a:off x="609600" y="1599600"/>
            <a:ext cx="8001000" cy="21200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With the advancement of technology fast processing of requests is more important for engaging users with better service considering user engagement in song recommendation system a effective method is required for supporting song recommendation system which need to suggest list of songs based on user request.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Research Work </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2" name="Picture 1">
            <a:extLst>
              <a:ext uri="{FF2B5EF4-FFF2-40B4-BE49-F238E27FC236}">
                <a16:creationId xmlns:a16="http://schemas.microsoft.com/office/drawing/2014/main" id="{C4FD122E-4567-E8FE-3BA6-09CF283C25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553200" cy="3886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8D45A-2C1C-C9FF-5F9D-C987EBC6B3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6553200" cy="4191000"/>
          </a:xfrm>
          <a:prstGeom prst="rect">
            <a:avLst/>
          </a:prstGeom>
          <a:noFill/>
          <a:ln>
            <a:noFill/>
          </a:ln>
        </p:spPr>
      </p:pic>
    </p:spTree>
    <p:extLst>
      <p:ext uri="{BB962C8B-B14F-4D97-AF65-F5344CB8AC3E}">
        <p14:creationId xmlns:p14="http://schemas.microsoft.com/office/powerpoint/2010/main" val="29153954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3" name="TextBox 2">
            <a:extLst>
              <a:ext uri="{FF2B5EF4-FFF2-40B4-BE49-F238E27FC236}">
                <a16:creationId xmlns:a16="http://schemas.microsoft.com/office/drawing/2014/main" id="{0A20BE78-F6A0-2416-1C87-72F08A9BC2F7}"/>
              </a:ext>
            </a:extLst>
          </p:cNvPr>
          <p:cNvSpPr txBox="1"/>
          <p:nvPr/>
        </p:nvSpPr>
        <p:spPr>
          <a:xfrm>
            <a:off x="457200" y="1066200"/>
            <a:ext cx="8001000" cy="4197559"/>
          </a:xfrm>
          <a:prstGeom prst="rect">
            <a:avLst/>
          </a:prstGeom>
          <a:noFill/>
        </p:spPr>
        <p:txBody>
          <a:bodyPr wrap="square">
            <a:spAutoFit/>
          </a:bodyPr>
          <a:lstStyle/>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Chatter bot using NLP Technique is developed which can recommend user list of songs based on user requested input.</a:t>
            </a:r>
          </a:p>
          <a:p>
            <a:pPr>
              <a:lnSpc>
                <a:spcPct val="150000"/>
              </a:lnSpc>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can Train dataset based on own interest and based on trained corpus recommend songs are displayed to user.</a:t>
            </a:r>
          </a:p>
          <a:p>
            <a:pPr>
              <a:lnSpc>
                <a:spcPct val="150000"/>
              </a:lnSpc>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Flask frame work is used to develop a chatter bot website.</a:t>
            </a:r>
          </a:p>
          <a:p>
            <a:pPr>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3" name="TextBox 2">
            <a:extLst>
              <a:ext uri="{FF2B5EF4-FFF2-40B4-BE49-F238E27FC236}">
                <a16:creationId xmlns:a16="http://schemas.microsoft.com/office/drawing/2014/main" id="{0A20BE78-F6A0-2416-1C87-72F08A9BC2F7}"/>
              </a:ext>
            </a:extLst>
          </p:cNvPr>
          <p:cNvSpPr txBox="1"/>
          <p:nvPr/>
        </p:nvSpPr>
        <p:spPr>
          <a:xfrm>
            <a:off x="457200" y="1066200"/>
            <a:ext cx="8001000" cy="369332"/>
          </a:xfrm>
          <a:prstGeom prst="rect">
            <a:avLst/>
          </a:prstGeom>
          <a:noFill/>
        </p:spPr>
        <p:txBody>
          <a:bodyPr wrap="square">
            <a:spAutoFit/>
          </a:bodyPr>
          <a:lstStyle/>
          <a:p>
            <a:r>
              <a:rPr lang="en-IN" dirty="0"/>
              <a:t> </a:t>
            </a:r>
          </a:p>
        </p:txBody>
      </p:sp>
      <p:pic>
        <p:nvPicPr>
          <p:cNvPr id="5" name="Picture 4">
            <a:extLst>
              <a:ext uri="{FF2B5EF4-FFF2-40B4-BE49-F238E27FC236}">
                <a16:creationId xmlns:a16="http://schemas.microsoft.com/office/drawing/2014/main" id="{6B15B897-C83A-6CA7-4F87-A2C28E3B027A}"/>
              </a:ext>
            </a:extLst>
          </p:cNvPr>
          <p:cNvPicPr>
            <a:picLocks noChangeAspect="1"/>
          </p:cNvPicPr>
          <p:nvPr/>
        </p:nvPicPr>
        <p:blipFill>
          <a:blip r:embed="rId2"/>
          <a:stretch>
            <a:fillRect/>
          </a:stretch>
        </p:blipFill>
        <p:spPr>
          <a:xfrm>
            <a:off x="2523705" y="1285875"/>
            <a:ext cx="4248150" cy="5114925"/>
          </a:xfrm>
          <a:prstGeom prst="rect">
            <a:avLst/>
          </a:prstGeom>
        </p:spPr>
      </p:pic>
    </p:spTree>
    <p:extLst>
      <p:ext uri="{BB962C8B-B14F-4D97-AF65-F5344CB8AC3E}">
        <p14:creationId xmlns:p14="http://schemas.microsoft.com/office/powerpoint/2010/main" val="36528803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3" name="TextBox 2">
            <a:extLst>
              <a:ext uri="{FF2B5EF4-FFF2-40B4-BE49-F238E27FC236}">
                <a16:creationId xmlns:a16="http://schemas.microsoft.com/office/drawing/2014/main" id="{0A20BE78-F6A0-2416-1C87-72F08A9BC2F7}"/>
              </a:ext>
            </a:extLst>
          </p:cNvPr>
          <p:cNvSpPr txBox="1"/>
          <p:nvPr/>
        </p:nvSpPr>
        <p:spPr>
          <a:xfrm>
            <a:off x="457200" y="1066200"/>
            <a:ext cx="8001000" cy="369332"/>
          </a:xfrm>
          <a:prstGeom prst="rect">
            <a:avLst/>
          </a:prstGeom>
          <a:noFill/>
        </p:spPr>
        <p:txBody>
          <a:bodyPr wrap="square">
            <a:spAutoFit/>
          </a:bodyPr>
          <a:lstStyle/>
          <a:p>
            <a:r>
              <a:rPr lang="en-IN" dirty="0"/>
              <a:t> </a:t>
            </a:r>
          </a:p>
        </p:txBody>
      </p:sp>
      <p:sp>
        <p:nvSpPr>
          <p:cNvPr id="4" name="TextBox 3">
            <a:extLst>
              <a:ext uri="{FF2B5EF4-FFF2-40B4-BE49-F238E27FC236}">
                <a16:creationId xmlns:a16="http://schemas.microsoft.com/office/drawing/2014/main" id="{7F6E3E68-6205-F8D1-59EA-5A6FC8BADC8F}"/>
              </a:ext>
            </a:extLst>
          </p:cNvPr>
          <p:cNvSpPr txBox="1"/>
          <p:nvPr/>
        </p:nvSpPr>
        <p:spPr>
          <a:xfrm>
            <a:off x="457200" y="1435532"/>
            <a:ext cx="8381160" cy="4476931"/>
          </a:xfrm>
          <a:prstGeom prst="rect">
            <a:avLst/>
          </a:prstGeom>
          <a:noFill/>
        </p:spPr>
        <p:txBody>
          <a:bodyPr wrap="square">
            <a:spAutoFit/>
          </a:bodyPr>
          <a:lstStyle/>
          <a:p>
            <a:pPr>
              <a:lnSpc>
                <a:spcPct val="115000"/>
              </a:lnSpc>
              <a:spcBef>
                <a:spcPts val="1000"/>
              </a:spcBef>
            </a:pPr>
            <a:r>
              <a:rPr lang="en-US" sz="1800" b="1" cap="all" dirty="0">
                <a:effectLst/>
                <a:latin typeface="Times New Roman" panose="02020603050405020304" pitchFamily="18" charset="0"/>
                <a:ea typeface="Times New Roman" panose="02020603050405020304" pitchFamily="18" charset="0"/>
                <a:cs typeface="Gautami" panose="020B0502040204020203" pitchFamily="34" charset="0"/>
              </a:rPr>
              <a:t>DATASET:</a:t>
            </a:r>
            <a:endParaRPr lang="en-IN" sz="1800" b="1" cap="all" dirty="0">
              <a:effectLst/>
              <a:latin typeface="Times New Roman" panose="02020603050405020304" pitchFamily="18" charset="0"/>
              <a:ea typeface="Times New Roman" panose="02020603050405020304" pitchFamily="18" charset="0"/>
              <a:cs typeface="Gautami" panose="020B0502040204020203" pitchFamily="34" charset="0"/>
            </a:endParaRPr>
          </a:p>
          <a:p>
            <a:pPr>
              <a:lnSpc>
                <a:spcPct val="115000"/>
              </a:lnSpc>
              <a:spcAft>
                <a:spcPts val="1000"/>
              </a:spcAft>
            </a:pPr>
            <a:r>
              <a:rPr lang="en-US" sz="1600" dirty="0">
                <a:effectLst/>
                <a:latin typeface="Calibri" panose="020F0502020204030204" pitchFamily="34" charset="0"/>
                <a:ea typeface="Times New Roman" panose="02020603050405020304" pitchFamily="18" charset="0"/>
                <a:cs typeface="Gautami" panose="020B0502040204020203" pitchFamily="34" charset="0"/>
              </a:rPr>
              <a:t>	</a:t>
            </a:r>
            <a:r>
              <a:rPr lang="en-US" sz="1600" dirty="0">
                <a:latin typeface="Calibri" panose="020F0502020204030204" pitchFamily="34" charset="0"/>
                <a:ea typeface="Times New Roman" panose="02020603050405020304" pitchFamily="18" charset="0"/>
                <a:cs typeface="Gautami" panose="020B0502040204020203" pitchFamily="34"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Text file with questions and answers are used as dataset in this project. Song recommendation related queries with links and answers are given in text file which is prepared by taking data from Spotify  website. Data set can be increased by adding more records to the txt files.</a:t>
            </a:r>
            <a:endParaRPr lang="en-IN" dirty="0">
              <a:effectLst/>
              <a:latin typeface="Times New Roman" panose="02020603050405020304" pitchFamily="18" charset="0"/>
              <a:ea typeface="Tahoma" panose="020B0604030504040204" pitchFamily="34" charset="0"/>
              <a:cs typeface="Times New Roman" panose="02020603050405020304" pitchFamily="18" charset="0"/>
            </a:endParaRPr>
          </a:p>
          <a:p>
            <a:pPr>
              <a:lnSpc>
                <a:spcPct val="115000"/>
              </a:lnSpc>
              <a:spcBef>
                <a:spcPts val="1000"/>
              </a:spcBef>
            </a:pPr>
            <a:r>
              <a:rPr lang="en-US" sz="1800" b="1" cap="all" dirty="0">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US" sz="1800" b="1" cap="all"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800" b="1" cap="all" dirty="0">
              <a:effectLst/>
              <a:latin typeface="Times New Roman" panose="02020603050405020304" pitchFamily="18" charset="0"/>
              <a:ea typeface="Times New Roman" panose="02020603050405020304" pitchFamily="18" charset="0"/>
              <a:cs typeface="Gautami" panose="020B0502040204020203" pitchFamily="34" charset="0"/>
            </a:endParaRPr>
          </a:p>
          <a:p>
            <a:pPr marL="457200" algn="just">
              <a:lnSpc>
                <a:spcPct val="150000"/>
              </a:lnSpc>
              <a:spcAft>
                <a:spcPts val="1000"/>
              </a:spcAft>
            </a:pPr>
            <a:r>
              <a:rPr lang="en-US" sz="1600" dirty="0">
                <a:effectLst/>
                <a:latin typeface="Calibri" panose="020F0502020204030204" pitchFamily="34" charset="0"/>
                <a:ea typeface="Times New Roman" panose="02020603050405020304" pitchFamily="18" charset="0"/>
                <a:cs typeface="Gautami" panose="020B0502040204020203" pitchFamily="34"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 this step required chat bot libraries are initialized and text data is taken as input to NLP module and preprocessing is performed. Data set question and answers are stored in database. While application I executed preprocessing is performed.</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Bef>
                <a:spcPts val="1000"/>
              </a:spcBef>
            </a:pPr>
            <a:endParaRPr lang="en-IN" sz="16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18331075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r>
              <a:rPr lang="en-IN" sz="3200" b="1" dirty="0">
                <a:solidFill>
                  <a:srgbClr val="C00000"/>
                </a:solidFill>
                <a:latin typeface="Calibri" pitchFamily="34" charset="0"/>
              </a:rPr>
              <a:t>:</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FA6CC71A-F18B-0953-0264-0634E32A022C}"/>
              </a:ext>
            </a:extLst>
          </p:cNvPr>
          <p:cNvSpPr txBox="1"/>
          <p:nvPr/>
        </p:nvSpPr>
        <p:spPr>
          <a:xfrm>
            <a:off x="609600" y="1219200"/>
            <a:ext cx="7848600" cy="646331"/>
          </a:xfrm>
          <a:prstGeom prst="rect">
            <a:avLst/>
          </a:prstGeom>
          <a:noFill/>
        </p:spPr>
        <p:txBody>
          <a:bodyPr wrap="square">
            <a:spAutoFit/>
          </a:bodyPr>
          <a:lstStyle/>
          <a:p>
            <a:endParaRPr lang="en-IN" dirty="0"/>
          </a:p>
          <a:p>
            <a:endParaRPr lang="en-IN" dirty="0"/>
          </a:p>
        </p:txBody>
      </p:sp>
      <p:sp>
        <p:nvSpPr>
          <p:cNvPr id="4" name="TextBox 3">
            <a:extLst>
              <a:ext uri="{FF2B5EF4-FFF2-40B4-BE49-F238E27FC236}">
                <a16:creationId xmlns:a16="http://schemas.microsoft.com/office/drawing/2014/main" id="{CABD7C38-FC13-5A8C-FF02-86B1C65FCD49}"/>
              </a:ext>
            </a:extLst>
          </p:cNvPr>
          <p:cNvSpPr txBox="1"/>
          <p:nvPr/>
        </p:nvSpPr>
        <p:spPr>
          <a:xfrm>
            <a:off x="381000" y="1295400"/>
            <a:ext cx="8457360" cy="5193409"/>
          </a:xfrm>
          <a:prstGeom prst="rect">
            <a:avLst/>
          </a:prstGeom>
          <a:noFill/>
        </p:spPr>
        <p:txBody>
          <a:bodyPr wrap="square">
            <a:spAutoFit/>
          </a:bodyPr>
          <a:lstStyle/>
          <a:p>
            <a:pPr>
              <a:lnSpc>
                <a:spcPct val="115000"/>
              </a:lnSpc>
              <a:spcBef>
                <a:spcPts val="1000"/>
              </a:spcBef>
            </a:pPr>
            <a:r>
              <a:rPr lang="en-US" sz="1800" b="1" cap="all" dirty="0">
                <a:effectLst/>
                <a:latin typeface="Times New Roman" panose="02020603050405020304" pitchFamily="18" charset="0"/>
                <a:ea typeface="Times New Roman" panose="02020603050405020304" pitchFamily="18" charset="0"/>
                <a:cs typeface="Gautami" panose="020B0502040204020203" pitchFamily="34" charset="0"/>
              </a:rPr>
              <a:t>Chat Bot </a:t>
            </a:r>
            <a:r>
              <a:rPr lang="en-US" sz="1800" b="1" cap="all" dirty="0" err="1">
                <a:effectLst/>
                <a:latin typeface="Times New Roman" panose="02020603050405020304" pitchFamily="18" charset="0"/>
                <a:ea typeface="Times New Roman" panose="02020603050405020304" pitchFamily="18" charset="0"/>
                <a:cs typeface="Gautami" panose="020B0502040204020203" pitchFamily="34" charset="0"/>
              </a:rPr>
              <a:t>WebSITE</a:t>
            </a:r>
            <a:r>
              <a:rPr lang="en-US" sz="1800" b="1" cap="all"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800" b="1" cap="all" dirty="0">
              <a:effectLst/>
              <a:latin typeface="Times New Roman" panose="02020603050405020304" pitchFamily="18" charset="0"/>
              <a:ea typeface="Times New Roman" panose="02020603050405020304" pitchFamily="18" charset="0"/>
              <a:cs typeface="Gautami" panose="020B0502040204020203" pitchFamily="34" charset="0"/>
            </a:endParaRPr>
          </a:p>
          <a:p>
            <a:pPr>
              <a:lnSpc>
                <a:spcPct val="150000"/>
              </a:lnSpc>
              <a:spcAft>
                <a:spcPts val="1000"/>
              </a:spcAft>
            </a:pPr>
            <a:r>
              <a:rPr lang="en-US" sz="1600" dirty="0">
                <a:latin typeface="Calibri" panose="020F0502020204030204" pitchFamily="34" charset="0"/>
                <a:ea typeface="Times New Roman" panose="02020603050405020304" pitchFamily="18" charset="0"/>
                <a:cs typeface="Gautami" panose="020B0502040204020203" pitchFamily="34"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Flask framework is used to develop chat bot application which has input option from user and question posted by user is processed and verified with the answer which is trained using NLP model and result is displayed to user based in input question.</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Development Process:</a:t>
            </a:r>
            <a:endParaRPr lang="en-IN" sz="16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50000"/>
              </a:lnSpc>
              <a:spcAft>
                <a:spcPts val="1000"/>
              </a:spcAft>
              <a:tabLst>
                <a:tab pos="457200" algn="l"/>
              </a:tabLst>
            </a:pPr>
            <a:r>
              <a:rPr lang="en-US" sz="1600" dirty="0">
                <a:effectLst/>
                <a:latin typeface="Calibri" panose="020F0502020204030204" pitchFamily="34" charset="0"/>
                <a:ea typeface="Times New Roman" panose="02020603050405020304" pitchFamily="18" charset="0"/>
                <a:cs typeface="Gautami" panose="020B0502040204020203" pitchFamily="34" charset="0"/>
              </a:rPr>
              <a:t> 	         </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t>
            </a:r>
            <a:r>
              <a:rPr lang="en-US" sz="1800" b="1" spc="10" dirty="0" err="1">
                <a:solidFill>
                  <a:srgbClr val="273239"/>
                </a:solidFill>
                <a:effectLst/>
                <a:latin typeface="Times New Roman" panose="02020603050405020304" pitchFamily="18" charset="0"/>
                <a:ea typeface="Times New Roman" panose="02020603050405020304" pitchFamily="18" charset="0"/>
                <a:cs typeface="Gautami" panose="020B0502040204020203" pitchFamily="34" charset="0"/>
              </a:rPr>
              <a:t>ChatterBot</a:t>
            </a:r>
            <a:r>
              <a:rPr lang="en-US" sz="1800" spc="10" dirty="0">
                <a:solidFill>
                  <a:srgbClr val="273239"/>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US" sz="1800" dirty="0">
                <a:solidFill>
                  <a:srgbClr val="273239"/>
                </a:solidFill>
                <a:effectLst/>
                <a:latin typeface="Times New Roman" panose="02020603050405020304" pitchFamily="18" charset="0"/>
                <a:ea typeface="Times New Roman" panose="02020603050405020304" pitchFamily="18" charset="0"/>
                <a:cs typeface="Gautami" panose="020B0502040204020203" pitchFamily="34" charset="0"/>
              </a:rPr>
              <a:t>is a library in python which generates a response to user input. It used a number of machine learning algorithms to generates a variety of responses. It makes it easier for the user to make a chatbot using the chatterbot library for more accurate responses. The design of the chatbot is such that it allows the bot to interact in many languages which include Spanish, German, English, and a lot of regional languages. The Machine Learning Algorithms also make it easier for the bot to improve on its own with the user input.</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6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14420877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Existed system</a:t>
            </a:r>
          </a:p>
          <a:p>
            <a:pPr lvl="2"/>
            <a:r>
              <a:rPr lang="en-IN" sz="2000" dirty="0">
                <a:solidFill>
                  <a:srgbClr val="000000"/>
                </a:solidFill>
                <a:latin typeface="Bookman Old Style" pitchFamily="18" charset="0"/>
              </a:rPr>
              <a:t>- Problems in existed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existed system</a:t>
            </a:r>
          </a:p>
          <a:p>
            <a:pPr>
              <a:buFont typeface="Arial" pitchFamily="34" charset="0"/>
              <a:buChar char="•"/>
            </a:pPr>
            <a:r>
              <a:rPr lang="en-IN" sz="2000" b="1" dirty="0">
                <a:solidFill>
                  <a:srgbClr val="000000"/>
                </a:solidFill>
                <a:latin typeface="Bookman Old Style" pitchFamily="18" charset="0"/>
              </a:rPr>
              <a:t>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a:p>
          <a:p>
            <a:pPr>
              <a:lnSpc>
                <a:spcPct val="100000"/>
              </a:lnSpc>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FA6CC71A-F18B-0953-0264-0634E32A022C}"/>
              </a:ext>
            </a:extLst>
          </p:cNvPr>
          <p:cNvSpPr txBox="1"/>
          <p:nvPr/>
        </p:nvSpPr>
        <p:spPr>
          <a:xfrm>
            <a:off x="609600" y="1219200"/>
            <a:ext cx="7848600" cy="646331"/>
          </a:xfrm>
          <a:prstGeom prst="rect">
            <a:avLst/>
          </a:prstGeom>
          <a:noFill/>
        </p:spPr>
        <p:txBody>
          <a:bodyPr wrap="square">
            <a:spAutoFit/>
          </a:bodyPr>
          <a:lstStyle/>
          <a:p>
            <a:endParaRPr lang="en-IN" dirty="0"/>
          </a:p>
          <a:p>
            <a:endParaRPr lang="en-IN" dirty="0"/>
          </a:p>
        </p:txBody>
      </p:sp>
      <p:sp>
        <p:nvSpPr>
          <p:cNvPr id="4" name="TextBox 3">
            <a:extLst>
              <a:ext uri="{FF2B5EF4-FFF2-40B4-BE49-F238E27FC236}">
                <a16:creationId xmlns:a16="http://schemas.microsoft.com/office/drawing/2014/main" id="{CABD7C38-FC13-5A8C-FF02-86B1C65FCD49}"/>
              </a:ext>
            </a:extLst>
          </p:cNvPr>
          <p:cNvSpPr txBox="1"/>
          <p:nvPr/>
        </p:nvSpPr>
        <p:spPr>
          <a:xfrm>
            <a:off x="381000" y="1295400"/>
            <a:ext cx="8457360" cy="1550874"/>
          </a:xfrm>
          <a:prstGeom prst="rect">
            <a:avLst/>
          </a:prstGeom>
          <a:noFill/>
        </p:spPr>
        <p:txBody>
          <a:bodyPr wrap="square">
            <a:spAutoFit/>
          </a:bodyPr>
          <a:lstStyle/>
          <a:p>
            <a:pPr marL="285750" indent="-285750">
              <a:lnSpc>
                <a:spcPct val="150000"/>
              </a:lnSpc>
              <a:spcBef>
                <a:spcPts val="1000"/>
              </a:spcBef>
              <a:buFont typeface="Arial" panose="020B0604020202020204" pitchFamily="34" charset="0"/>
              <a:buChar char="•"/>
            </a:pPr>
            <a:r>
              <a:rPr lang="en-IN" dirty="0">
                <a:latin typeface="Times New Roman" panose="02020603050405020304" pitchFamily="18" charset="0"/>
                <a:ea typeface="Times New Roman" panose="02020603050405020304" pitchFamily="18" charset="0"/>
                <a:cs typeface="Gautami" panose="020B0502040204020203" pitchFamily="34" charset="0"/>
              </a:rPr>
              <a:t>Application Works With Large Amount Of Dataset.</a:t>
            </a:r>
          </a:p>
          <a:p>
            <a:pPr marL="285750" indent="-285750">
              <a:lnSpc>
                <a:spcPct val="150000"/>
              </a:lnSpc>
              <a:spcBef>
                <a:spcPts val="1000"/>
              </a:spcBef>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cs typeface="Gautami" panose="020B0502040204020203" pitchFamily="34" charset="0"/>
              </a:rPr>
              <a:t>Data Can Be Trained With URLS.</a:t>
            </a:r>
          </a:p>
          <a:p>
            <a:pPr marL="285750" indent="-285750">
              <a:lnSpc>
                <a:spcPct val="150000"/>
              </a:lnSpc>
              <a:spcBef>
                <a:spcPts val="1000"/>
              </a:spcBef>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cs typeface="Gautami" panose="020B0502040204020203" pitchFamily="34" charset="0"/>
              </a:rPr>
              <a:t>Accuracy Of </a:t>
            </a:r>
            <a:r>
              <a:rPr lang="en-IN" dirty="0">
                <a:latin typeface="Times New Roman" panose="02020603050405020304" pitchFamily="18" charset="0"/>
                <a:ea typeface="Times New Roman" panose="02020603050405020304" pitchFamily="18" charset="0"/>
                <a:cs typeface="Gautami" panose="020B0502040204020203" pitchFamily="34" charset="0"/>
              </a:rPr>
              <a:t>Returning Trained Data Is Above 90 Percent.</a:t>
            </a:r>
            <a:endParaRPr lang="en-IN" dirty="0">
              <a:effectLst/>
              <a:latin typeface="Calibri" panose="020F0502020204030204" pitchFamily="34" charset="0"/>
              <a:ea typeface="Times New Roman" panose="02020603050405020304" pitchFamily="18" charset="0"/>
              <a:cs typeface="Gautami"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pic>
        <p:nvPicPr>
          <p:cNvPr id="3" name="Picture 2">
            <a:extLst>
              <a:ext uri="{FF2B5EF4-FFF2-40B4-BE49-F238E27FC236}">
                <a16:creationId xmlns:a16="http://schemas.microsoft.com/office/drawing/2014/main" id="{326EC427-10B8-9716-B81A-50EB2F7F4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295400"/>
            <a:ext cx="8610601" cy="533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BADB68-F5F2-D5FA-87DB-4C7891A82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838200"/>
            <a:ext cx="8229600" cy="5181600"/>
          </a:xfrm>
          <a:prstGeom prst="rect">
            <a:avLst/>
          </a:prstGeom>
        </p:spPr>
      </p:pic>
    </p:spTree>
    <p:extLst>
      <p:ext uri="{BB962C8B-B14F-4D97-AF65-F5344CB8AC3E}">
        <p14:creationId xmlns:p14="http://schemas.microsoft.com/office/powerpoint/2010/main" val="20803256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B36D153E-31FB-938C-9730-BFC3A0A07010}"/>
              </a:ext>
            </a:extLst>
          </p:cNvPr>
          <p:cNvSpPr txBox="1"/>
          <p:nvPr/>
        </p:nvSpPr>
        <p:spPr>
          <a:xfrm>
            <a:off x="609600" y="1447200"/>
            <a:ext cx="7924800" cy="585955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We have presented a survey and methodology for building the song recommender chat bot system. To perform this, we first identified various approaches for building a chat bot known to date.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We then evaluated the considered algorithms which are useful in building of our system in terms of their ability to work on the recommendation process of the system.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We also gathered all the requirements needed for building our system and studied the overall process involved in chat bot's working. Lastly we summarized the deployment requirements of our system.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On the conclusion note our “ Song Recommender Chat Bot System” is used to facilitate the use by people to automate and give them better music player experience. The application solves the basic needs of music listeners without troubling them as existing applications do.</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8BEEBD1B-E25E-7546-6665-67295D8FB14E}"/>
              </a:ext>
            </a:extLst>
          </p:cNvPr>
          <p:cNvSpPr txBox="1"/>
          <p:nvPr/>
        </p:nvSpPr>
        <p:spPr>
          <a:xfrm>
            <a:off x="381000" y="1600198"/>
            <a:ext cx="8153400" cy="2784737"/>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Training corpus with deep learning algorithms to improve accuracy </a:t>
            </a: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l">
              <a:lnSpc>
                <a:spcPct val="20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Adding move recommendation system to application can </a:t>
            </a:r>
            <a:r>
              <a:rPr lang="en-US" dirty="0">
                <a:solidFill>
                  <a:srgbClr val="000000"/>
                </a:solidFill>
                <a:latin typeface="Times New Roman" panose="02020603050405020304" pitchFamily="18" charset="0"/>
                <a:cs typeface="Times New Roman" panose="02020603050405020304" pitchFamily="18" charset="0"/>
              </a:rPr>
              <a:t>be useful for users</a:t>
            </a:r>
          </a:p>
          <a:p>
            <a:pPr marL="285750" indent="-285750" algn="l">
              <a:lnSpc>
                <a:spcPct val="20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Android application can be developed for user friendly  access</a:t>
            </a:r>
          </a:p>
          <a:p>
            <a:pPr marL="285750" indent="-285750">
              <a:lnSpc>
                <a:spcPct val="200000"/>
              </a:lnSpc>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Trying clustering techniques to recommend music.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l">
              <a:lnSpc>
                <a:spcPct val="200000"/>
              </a:lnSpc>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FADE0433-D68E-F782-B373-3505ACB6510F}"/>
              </a:ext>
            </a:extLst>
          </p:cNvPr>
          <p:cNvSpPr txBox="1"/>
          <p:nvPr/>
        </p:nvSpPr>
        <p:spPr>
          <a:xfrm>
            <a:off x="457200" y="1295401"/>
            <a:ext cx="8229600" cy="5033879"/>
          </a:xfrm>
          <a:prstGeom prst="rect">
            <a:avLst/>
          </a:prstGeom>
          <a:noFill/>
        </p:spPr>
        <p:txBody>
          <a:bodyPr wrap="square">
            <a:spAutoFit/>
          </a:bodyPr>
          <a:lstStyle/>
          <a:p>
            <a:pPr marL="457200" algn="just">
              <a:lnSpc>
                <a:spcPct val="150000"/>
              </a:lnSpc>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[1]  J. B. Schafer,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D.Frankowski</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J.Herlocker</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 and S. Sen, “Collaborative filtering recommender systems,” The Adaptive Web: Methods and Strategies of Web Personalization, pp. 291-324,2007.</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457200" algn="just">
              <a:lnSpc>
                <a:spcPct val="150000"/>
              </a:lnSpc>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[2]  M.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J.Pazzani</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and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D.Billsus</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 “Content based recommendation systems,” The Adaptive Web: Methods and Strategies of Web Personalization, pp. 325-341, 2007. </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457200" algn="just">
              <a:lnSpc>
                <a:spcPct val="150000"/>
              </a:lnSpc>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[3]  E. J. Humphrey, J. P. Bello, and Y.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LeCun</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“Moving beyond feature design: deep architectures and automatic feature learning in music informatics,” in Proc. 13th Int ‟ l Conf. Music Info . Retrieval, pp. 403- 408, October2012.</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457200"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[4]  E. J. Humphrey, J. P. Bello, and Y.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LeCun</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“Moving beyond feature design: deep architectures and automatic feature learning in music informatics,” in Proc. 13th Int ‟ l Conf. Music Info . Retrieval, pp. 403- 408, October2012.</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29402" y="25146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8D674C49-F001-3C37-1B62-8940F2CC4F32}"/>
              </a:ext>
            </a:extLst>
          </p:cNvPr>
          <p:cNvSpPr txBox="1"/>
          <p:nvPr/>
        </p:nvSpPr>
        <p:spPr>
          <a:xfrm>
            <a:off x="524069" y="1447800"/>
            <a:ext cx="7772400" cy="4043864"/>
          </a:xfrm>
          <a:prstGeom prst="rect">
            <a:avLst/>
          </a:prstGeom>
          <a:noFill/>
        </p:spPr>
        <p:txBody>
          <a:bodyPr wrap="square">
            <a:spAutoFit/>
          </a:bodyPr>
          <a:lstStyle/>
          <a:p>
            <a:pPr marL="285750" indent="-285750" algn="just">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 has a great impact on every part of lives, which also includes our day-to-day habits. In present scenario, fields like artificial intelligence and machine learning are on great boom.</a:t>
            </a:r>
          </a:p>
          <a:p>
            <a:pPr marL="285750" indent="-285750" algn="just">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With the help of advancement in these fields, large number of people are interacting through the system via chat bots and voice assistants. </a:t>
            </a:r>
          </a:p>
          <a:p>
            <a:pPr marL="285750" indent="-285750" algn="just">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Considering above factors, this project is aimed to implement the NLP based Chat Bot Song Recommender System that includes chat bot to assist user and recommend songs using the Natural Language Processing. In this project we will discuss methodology, algorithms and the flow of the system.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40699017-F0E4-CF8E-ABFE-E0C04DBD1A8E}"/>
              </a:ext>
            </a:extLst>
          </p:cNvPr>
          <p:cNvSpPr txBox="1"/>
          <p:nvPr/>
        </p:nvSpPr>
        <p:spPr>
          <a:xfrm>
            <a:off x="1028700" y="1295400"/>
            <a:ext cx="7086600" cy="50285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a:effectLst/>
                <a:latin typeface="Times New Roman" panose="02020603050405020304" pitchFamily="18" charset="0"/>
                <a:ea typeface="Tahoma" panose="020B0604030504040204" pitchFamily="34" charset="0"/>
                <a:cs typeface="Times New Roman" panose="02020603050405020304" pitchFamily="18" charset="0"/>
              </a:rPr>
              <a:t>Now-a-days, we all are living in the time where we know that nothing is certain. Same goes with our mind, at regular instances of time our mood, our choices and our priorities changes.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ahoma" panose="020B0604030504040204" pitchFamily="34" charset="0"/>
                <a:cs typeface="Times New Roman" panose="02020603050405020304" pitchFamily="18" charset="0"/>
              </a:rPr>
              <a:t>Considering the constant changing behavior of human being we have developed our system. We have made our system considering that the humans experience frequently changes in their mood and somehow, at particular moment of time, frequently changing of mood would also result in change in mood of music of their choice.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ahoma" panose="020B0604030504040204" pitchFamily="34" charset="0"/>
                <a:cs typeface="Times New Roman" panose="02020603050405020304" pitchFamily="18" charset="0"/>
              </a:rPr>
              <a:t>Hence, with the help of our system you can listen music according to your mood. In addition, we have also provided the facility to user to chat with the chat bot after all texting makes conversation between chat bot and user more interactive.</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Existed system</a:t>
            </a:r>
            <a:endParaRPr sz="2400" b="1">
              <a:solidFill>
                <a:srgbClr val="C00000"/>
              </a:solidFill>
            </a:endParaRPr>
          </a:p>
        </p:txBody>
      </p:sp>
      <p:sp>
        <p:nvSpPr>
          <p:cNvPr id="5" name="TextBox 4">
            <a:extLst>
              <a:ext uri="{FF2B5EF4-FFF2-40B4-BE49-F238E27FC236}">
                <a16:creationId xmlns:a16="http://schemas.microsoft.com/office/drawing/2014/main" id="{235342FF-8512-8AF8-3F15-B22E35ACC0E3}"/>
              </a:ext>
            </a:extLst>
          </p:cNvPr>
          <p:cNvSpPr txBox="1"/>
          <p:nvPr/>
        </p:nvSpPr>
        <p:spPr>
          <a:xfrm>
            <a:off x="762000" y="1371600"/>
            <a:ext cx="7772400" cy="4741298"/>
          </a:xfrm>
          <a:prstGeom prst="rect">
            <a:avLst/>
          </a:prstGeom>
          <a:noFill/>
        </p:spPr>
        <p:txBody>
          <a:bodyPr wrap="square">
            <a:spAutoFit/>
          </a:bodyPr>
          <a:lstStyle/>
          <a:p>
            <a:pPr marL="742950" indent="-285750" algn="just">
              <a:lnSpc>
                <a:spcPct val="150000"/>
              </a:lnSpc>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Collaborative filtering involves collecting information from many users and then making predictions based on some similarity measures between users and between items. This can be classified into user-based and item-based models.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742950" indent="-285750" algn="just">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In item-based model it is assumed that songs that are often listened together by some users tend to be similar and are more likely to be listened together in future also by some other user. According to user-based similarity model users who have similar listening histories, i.e., have listened to the same songs in the past tend to have similar interests and will probably listen to the same songs in future too</a:t>
            </a:r>
          </a:p>
          <a:p>
            <a:pPr marL="742950" indent="-285750" algn="just">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Example</a:t>
            </a:r>
            <a:r>
              <a:rPr lang="en-IN" dirty="0">
                <a:latin typeface="Calibri" panose="020F0502020204030204" pitchFamily="34" charset="0"/>
                <a:ea typeface="Times New Roman" panose="02020603050405020304" pitchFamily="18" charset="0"/>
                <a:cs typeface="Gautami" panose="020B0502040204020203" pitchFamily="34" charset="0"/>
              </a:rPr>
              <a:t>:Spotify , </a:t>
            </a:r>
            <a:r>
              <a:rPr lang="en-IN" dirty="0" err="1">
                <a:latin typeface="Calibri" panose="020F0502020204030204" pitchFamily="34" charset="0"/>
                <a:ea typeface="Times New Roman" panose="02020603050405020304" pitchFamily="18" charset="0"/>
                <a:cs typeface="Gautami" panose="020B0502040204020203" pitchFamily="34" charset="0"/>
              </a:rPr>
              <a:t>Saavan</a:t>
            </a:r>
            <a:r>
              <a:rPr lang="en-IN" dirty="0">
                <a:latin typeface="Calibri" panose="020F0502020204030204" pitchFamily="34" charset="0"/>
                <a:ea typeface="Times New Roman" panose="02020603050405020304" pitchFamily="18" charset="0"/>
                <a:cs typeface="Gautami" panose="020B0502040204020203" pitchFamily="34" charset="0"/>
              </a:rPr>
              <a:t>.</a:t>
            </a:r>
            <a:endParaRPr lang="en-US" sz="1800" dirty="0">
              <a:effectLst/>
              <a:latin typeface="Times New Roman" panose="02020603050405020304" pitchFamily="18" charset="0"/>
              <a:ea typeface="Times New Roman" panose="02020603050405020304" pitchFamily="18" charset="0"/>
              <a:cs typeface="Gautami"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10030</TotalTime>
  <Words>1314</Words>
  <Application>Microsoft Office PowerPoint</Application>
  <PresentationFormat>On-screen Show (4:3)</PresentationFormat>
  <Paragraphs>106</Paragraphs>
  <Slides>26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Nayani Aditya</cp:lastModifiedBy>
  <cp:revision>765</cp:revision>
  <dcterms:modified xsi:type="dcterms:W3CDTF">2022-11-06T10:01:13Z</dcterms:modified>
</cp:coreProperties>
</file>