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3986F-7208-D444-86E6-5953B1E54107}" v="2" dt="2022-11-15T04:35:42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588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ed" userId="c1882d19a6a36eb3" providerId="LiveId" clId="{9CE3986F-7208-D444-86E6-5953B1E54107}"/>
    <pc:docChg chg="custSel delSld modSld">
      <pc:chgData name="Aditya Ved" userId="c1882d19a6a36eb3" providerId="LiveId" clId="{9CE3986F-7208-D444-86E6-5953B1E54107}" dt="2022-11-15T04:39:02.285" v="17" actId="1076"/>
      <pc:docMkLst>
        <pc:docMk/>
      </pc:docMkLst>
      <pc:sldChg chg="addSp delSp modSp mod">
        <pc:chgData name="Aditya Ved" userId="c1882d19a6a36eb3" providerId="LiveId" clId="{9CE3986F-7208-D444-86E6-5953B1E54107}" dt="2022-11-15T04:30:26.967" v="5" actId="1076"/>
        <pc:sldMkLst>
          <pc:docMk/>
          <pc:sldMk cId="95992585" sldId="258"/>
        </pc:sldMkLst>
        <pc:picChg chg="add mod">
          <ac:chgData name="Aditya Ved" userId="c1882d19a6a36eb3" providerId="LiveId" clId="{9CE3986F-7208-D444-86E6-5953B1E54107}" dt="2022-11-15T04:30:26.967" v="5" actId="1076"/>
          <ac:picMkLst>
            <pc:docMk/>
            <pc:sldMk cId="95992585" sldId="258"/>
            <ac:picMk id="2" creationId="{482E2C4B-8BA1-9CBB-E82C-E992943F3A1D}"/>
          </ac:picMkLst>
        </pc:picChg>
        <pc:picChg chg="del">
          <ac:chgData name="Aditya Ved" userId="c1882d19a6a36eb3" providerId="LiveId" clId="{9CE3986F-7208-D444-86E6-5953B1E54107}" dt="2022-11-15T04:30:14.956" v="0" actId="478"/>
          <ac:picMkLst>
            <pc:docMk/>
            <pc:sldMk cId="95992585" sldId="258"/>
            <ac:picMk id="3" creationId="{2D0C3BF2-9E27-4A93-969D-5F7AA66569F6}"/>
          </ac:picMkLst>
        </pc:picChg>
      </pc:sldChg>
      <pc:sldChg chg="modSp mod">
        <pc:chgData name="Aditya Ved" userId="c1882d19a6a36eb3" providerId="LiveId" clId="{9CE3986F-7208-D444-86E6-5953B1E54107}" dt="2022-11-15T04:39:02.285" v="17" actId="1076"/>
        <pc:sldMkLst>
          <pc:docMk/>
          <pc:sldMk cId="95992585" sldId="260"/>
        </pc:sldMkLst>
        <pc:picChg chg="mod">
          <ac:chgData name="Aditya Ved" userId="c1882d19a6a36eb3" providerId="LiveId" clId="{9CE3986F-7208-D444-86E6-5953B1E54107}" dt="2022-11-15T04:39:02.285" v="17" actId="1076"/>
          <ac:picMkLst>
            <pc:docMk/>
            <pc:sldMk cId="95992585" sldId="260"/>
            <ac:picMk id="5" creationId="{E4DD47EC-A770-437B-9BF1-18C6CE9B5912}"/>
          </ac:picMkLst>
        </pc:picChg>
      </pc:sldChg>
      <pc:sldChg chg="addSp delSp modSp mod">
        <pc:chgData name="Aditya Ved" userId="c1882d19a6a36eb3" providerId="LiveId" clId="{9CE3986F-7208-D444-86E6-5953B1E54107}" dt="2022-11-15T04:35:51.398" v="10" actId="1076"/>
        <pc:sldMkLst>
          <pc:docMk/>
          <pc:sldMk cId="95992585" sldId="265"/>
        </pc:sldMkLst>
        <pc:picChg chg="add mod">
          <ac:chgData name="Aditya Ved" userId="c1882d19a6a36eb3" providerId="LiveId" clId="{9CE3986F-7208-D444-86E6-5953B1E54107}" dt="2022-11-15T04:35:51.398" v="10" actId="1076"/>
          <ac:picMkLst>
            <pc:docMk/>
            <pc:sldMk cId="95992585" sldId="265"/>
            <ac:picMk id="2" creationId="{E83C55C5-C7DC-DA49-46D7-2943D3275576}"/>
          </ac:picMkLst>
        </pc:picChg>
        <pc:picChg chg="del">
          <ac:chgData name="Aditya Ved" userId="c1882d19a6a36eb3" providerId="LiveId" clId="{9CE3986F-7208-D444-86E6-5953B1E54107}" dt="2022-11-15T04:35:42.127" v="6" actId="478"/>
          <ac:picMkLst>
            <pc:docMk/>
            <pc:sldMk cId="95992585" sldId="265"/>
            <ac:picMk id="10" creationId="{0D72075A-32BE-4D40-B3C9-A80FD5DA265F}"/>
          </ac:picMkLst>
        </pc:picChg>
      </pc:sldChg>
      <pc:sldChg chg="delSp del mod">
        <pc:chgData name="Aditya Ved" userId="c1882d19a6a36eb3" providerId="LiveId" clId="{9CE3986F-7208-D444-86E6-5953B1E54107}" dt="2022-11-15T04:35:58.356" v="12" actId="2696"/>
        <pc:sldMkLst>
          <pc:docMk/>
          <pc:sldMk cId="95992585" sldId="266"/>
        </pc:sldMkLst>
        <pc:picChg chg="del">
          <ac:chgData name="Aditya Ved" userId="c1882d19a6a36eb3" providerId="LiveId" clId="{9CE3986F-7208-D444-86E6-5953B1E54107}" dt="2022-11-15T04:35:54.349" v="11" actId="478"/>
          <ac:picMkLst>
            <pc:docMk/>
            <pc:sldMk cId="95992585" sldId="266"/>
            <ac:picMk id="11" creationId="{39123220-8FBB-4D22-B5F0-F23B978988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9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omalkhetlani/out-of-school-rates-global-data?select=Upper+Secondary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lobal % Drop out Analysis14">
            <a:extLst>
              <a:ext uri="{FF2B5EF4-FFF2-40B4-BE49-F238E27FC236}">
                <a16:creationId xmlns:a16="http://schemas.microsoft.com/office/drawing/2014/main" id="{553743FA-6F6D-47EA-B527-8D52250E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26799" r="10243"/>
          <a:stretch/>
        </p:blipFill>
        <p:spPr>
          <a:xfrm>
            <a:off x="1181100" y="1352550"/>
            <a:ext cx="8963025" cy="42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Global % Drop out Analysis11">
            <a:extLst>
              <a:ext uri="{FF2B5EF4-FFF2-40B4-BE49-F238E27FC236}">
                <a16:creationId xmlns:a16="http://schemas.microsoft.com/office/drawing/2014/main" id="{B86A1AF9-6F2F-4EDF-AF6D-354E928E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500062"/>
            <a:ext cx="10182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3C55C5-C7DC-DA49-46D7-2943D32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4" y="43898"/>
            <a:ext cx="8702040" cy="67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E98A-363E-2A62-5566-6B0D7A34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938"/>
            <a:ext cx="10515600" cy="700365"/>
          </a:xfrm>
        </p:spPr>
        <p:txBody>
          <a:bodyPr/>
          <a:lstStyle/>
          <a:p>
            <a:r>
              <a:rPr lang="en-US" dirty="0"/>
              <a:t>Conclusion drawn from analysis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E7DC-7974-65DA-E4F3-49E156B0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3695700"/>
            <a:ext cx="12096750" cy="2387322"/>
          </a:xfrm>
        </p:spPr>
        <p:txBody>
          <a:bodyPr>
            <a:no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Niger has the highest total school dropout rate, female dropout rate and male dropout rate.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other countries with highest school dropout rates are Tanzania, Mali and Madagascar.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Countries with lowest school dropout rates are Belarus, Barbados, South Korea and Turkmenistan. 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countries have higher dropout rates in rural areas compared to urban areas. Some Exceptions are Eswatini, Kenya and South Africa.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63% of countries have more female dropouts than male dropouts. Some exceptions are Kiribati, Mongolia, Philippines, Moldova, Serbia, Thailand, Palestine and Tonga.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Countries having equal rates of male and female dropouts are Chile, Albania, Nepal, Paraguay and El Salvador.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 has a relatively low drop our rate i.e. 23 %. Female Dropout rate is 5% more than Male Dropout rate and Dropout rate in Rural Areas is 9% more than the dropout rate in Urban Areas.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07816-AB27-88AE-2F66-BA87737AF55A}"/>
              </a:ext>
            </a:extLst>
          </p:cNvPr>
          <p:cNvSpPr txBox="1"/>
          <p:nvPr/>
        </p:nvSpPr>
        <p:spPr>
          <a:xfrm>
            <a:off x="447675" y="857250"/>
            <a:ext cx="1094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 source link : </a:t>
            </a:r>
            <a:r>
              <a:rPr lang="en-IN" sz="180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https://www.kaggle.com/datasets/komalkhetlani/out-of-school-rates-global-data?select=Upper+Secondary.csv</a:t>
            </a:r>
            <a:endParaRPr lang="en-I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10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2E2C4B-8BA1-9CBB-E82C-E992943F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206049"/>
            <a:ext cx="8680704" cy="64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lobal % Drop out Analysis3">
            <a:extLst>
              <a:ext uri="{FF2B5EF4-FFF2-40B4-BE49-F238E27FC236}">
                <a16:creationId xmlns:a16="http://schemas.microsoft.com/office/drawing/2014/main" id="{DDEEC98A-60FE-4F3B-8C96-FD410C10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500062"/>
            <a:ext cx="10182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lobal % Drop out Analysis15">
            <a:extLst>
              <a:ext uri="{FF2B5EF4-FFF2-40B4-BE49-F238E27FC236}">
                <a16:creationId xmlns:a16="http://schemas.microsoft.com/office/drawing/2014/main" id="{E4DD47EC-A770-437B-9BF1-18C6CE9B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" y="83720"/>
            <a:ext cx="11629606" cy="66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3593-341D-2B19-C23B-60953F4D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3015"/>
            <a:ext cx="7000873" cy="537635"/>
          </a:xfrm>
        </p:spPr>
        <p:txBody>
          <a:bodyPr/>
          <a:lstStyle/>
          <a:p>
            <a:r>
              <a:rPr lang="en-US" dirty="0"/>
              <a:t>Global heat map analysis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80E8-054C-CDCA-83FC-005177E0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61732"/>
            <a:ext cx="9734547" cy="3481918"/>
          </a:xfrm>
        </p:spPr>
        <p:txBody>
          <a:bodyPr>
            <a:normAutofit fontScale="25000" lnSpcReduction="20000"/>
          </a:bodyPr>
          <a:lstStyle/>
          <a:p>
            <a:r>
              <a:rPr lang="en-IN" sz="7200" b="1" dirty="0">
                <a:effectLst/>
                <a:latin typeface="Tableau Book"/>
              </a:rPr>
              <a:t>African continent analysis : More minerals ==&gt; more Mafias ==&gt; less life span ==&gt; less education </a:t>
            </a:r>
          </a:p>
          <a:p>
            <a:r>
              <a:rPr lang="en-IN" sz="7200" b="1" dirty="0">
                <a:effectLst/>
                <a:latin typeface="Tableau Book"/>
              </a:rPr>
              <a:t>Factors : </a:t>
            </a:r>
          </a:p>
          <a:p>
            <a:pPr lvl="1"/>
            <a:r>
              <a:rPr lang="en-IN" sz="7200" b="1" dirty="0">
                <a:effectLst/>
                <a:latin typeface="Tableau Book"/>
              </a:rPr>
              <a:t>Number of Schools/Colleges</a:t>
            </a:r>
          </a:p>
          <a:p>
            <a:pPr lvl="1"/>
            <a:r>
              <a:rPr lang="en-IN" sz="7200" b="1" dirty="0">
                <a:effectLst/>
                <a:latin typeface="Tableau Book"/>
              </a:rPr>
              <a:t>Government supporting policies</a:t>
            </a:r>
          </a:p>
          <a:p>
            <a:pPr lvl="1"/>
            <a:r>
              <a:rPr lang="en-IN" sz="7200" b="1" dirty="0">
                <a:effectLst/>
                <a:latin typeface="Tableau Book"/>
              </a:rPr>
              <a:t>Political Stability</a:t>
            </a:r>
            <a:endParaRPr lang="en-IN" sz="7200" b="1" dirty="0">
              <a:latin typeface="Tableau Book"/>
            </a:endParaRPr>
          </a:p>
          <a:p>
            <a:pPr marL="457200" lvl="1" indent="0">
              <a:buNone/>
            </a:pPr>
            <a:endParaRPr lang="en-IN" sz="7200" b="1" dirty="0">
              <a:effectLst/>
              <a:latin typeface="Tableau Book"/>
            </a:endParaRPr>
          </a:p>
          <a:p>
            <a:pPr marL="457200" lvl="1" indent="0">
              <a:buNone/>
            </a:pPr>
            <a:r>
              <a:rPr lang="en-IN" sz="7200" b="1" dirty="0">
                <a:effectLst/>
                <a:latin typeface="Tableau Book"/>
              </a:rPr>
              <a:t>India vs Pakistan : neighbourhood contrast analysis : </a:t>
            </a:r>
            <a:endParaRPr lang="en-IN" sz="7200" b="1" dirty="0">
              <a:effectLst/>
            </a:endParaRPr>
          </a:p>
          <a:p>
            <a:pPr algn="ctr"/>
            <a:r>
              <a:rPr lang="en-IN" sz="7200" b="1" dirty="0">
                <a:effectLst/>
                <a:latin typeface="Tableau Book"/>
              </a:rPr>
              <a:t>India : </a:t>
            </a:r>
            <a:r>
              <a:rPr lang="en-IN" sz="7200" b="1" dirty="0">
                <a:effectLst/>
                <a:latin typeface="Benton Sans Book"/>
              </a:rPr>
              <a:t>42,343 colleges</a:t>
            </a:r>
            <a:endParaRPr lang="en-IN" sz="7200" b="1" dirty="0">
              <a:effectLst/>
            </a:endParaRPr>
          </a:p>
          <a:p>
            <a:pPr algn="ctr"/>
            <a:r>
              <a:rPr lang="en-IN" sz="7200" b="1" dirty="0">
                <a:effectLst/>
                <a:latin typeface="Benton Sans Book"/>
              </a:rPr>
              <a:t>Pakistan : 6100 colleges</a:t>
            </a:r>
            <a:endParaRPr lang="en-IN" sz="7200" b="1" dirty="0">
              <a:effectLst/>
            </a:endParaRPr>
          </a:p>
          <a:p>
            <a:pPr algn="ctr"/>
            <a:r>
              <a:rPr lang="en-IN" sz="7200" b="1" dirty="0">
                <a:effectLst/>
                <a:latin typeface="Benton Sans Book"/>
              </a:rPr>
              <a:t>ratio of population :: India : Pakistan = 6 : 1</a:t>
            </a:r>
            <a:endParaRPr lang="en-IN" sz="7200" b="1" dirty="0">
              <a:effectLst/>
            </a:endParaRPr>
          </a:p>
          <a:p>
            <a:pPr algn="ctr"/>
            <a:r>
              <a:rPr lang="en-IN" sz="7200" b="1" dirty="0">
                <a:effectLst/>
                <a:latin typeface="Benton Sans Book"/>
              </a:rPr>
              <a:t>ratio of colleges :: India : Pakistan = 7 : 1</a:t>
            </a:r>
            <a:br>
              <a:rPr lang="en-IN" sz="7200" b="1" dirty="0">
                <a:effectLst/>
                <a:latin typeface="Tableau Book"/>
              </a:rPr>
            </a:br>
            <a:endParaRPr lang="en-IN" sz="7200" b="1" dirty="0">
              <a:effectLst/>
              <a:latin typeface="Tableau Book"/>
            </a:endParaRPr>
          </a:p>
          <a:p>
            <a:pPr marL="0" indent="0" algn="ctr">
              <a:buNone/>
            </a:pPr>
            <a:r>
              <a:rPr lang="en-IN" sz="7200" b="1" dirty="0">
                <a:latin typeface="Tableau Book"/>
              </a:rPr>
              <a:t>Huge Multiplying effect </a:t>
            </a:r>
            <a:endParaRPr lang="en-IN" sz="7200" b="1" dirty="0">
              <a:effectLst/>
              <a:latin typeface="Tableau 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3F0-60E0-9C24-027F-00C17D72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less developed and more developed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A97C-CB98-E30D-7C9F-1E9B5D96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993812"/>
            <a:ext cx="10554574" cy="3636511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IN" sz="1600" b="1" dirty="0">
                <a:latin typeface="Tableau Book"/>
              </a:rPr>
              <a:t>dropout % is high in less developed countries due to lack of access to education, poverty and lack of appreciation of education </a:t>
            </a:r>
          </a:p>
          <a:p>
            <a:pPr marL="0" indent="0" algn="ctr">
              <a:buNone/>
            </a:pPr>
            <a:endParaRPr lang="en-IN" sz="1600" b="1" dirty="0">
              <a:latin typeface="Tableau Book"/>
            </a:endParaRPr>
          </a:p>
          <a:p>
            <a:pPr algn="ctr">
              <a:buFont typeface="Wingdings" pitchFamily="2" charset="2"/>
              <a:buChar char="v"/>
            </a:pPr>
            <a:r>
              <a:rPr lang="en-IN" sz="1600" b="1" dirty="0">
                <a:latin typeface="Tableau Book"/>
              </a:rPr>
              <a:t>dropout % in More developed countries is less because of various reasons : </a:t>
            </a:r>
          </a:p>
          <a:p>
            <a:pPr algn="ctr"/>
            <a:r>
              <a:rPr lang="en-IN" sz="1600" b="1" dirty="0">
                <a:latin typeface="Tableau Book"/>
              </a:rPr>
              <a:t>1. The population of the country is very small, which makes it easier for the government of the country to provide access to education to all people</a:t>
            </a:r>
            <a:br>
              <a:rPr lang="en-IN" sz="1600" b="1" dirty="0">
                <a:latin typeface="Tableau Book"/>
              </a:rPr>
            </a:br>
            <a:endParaRPr lang="en-IN" sz="1600" b="1" dirty="0">
              <a:latin typeface="Tableau Book"/>
            </a:endParaRPr>
          </a:p>
          <a:p>
            <a:pPr algn="ctr"/>
            <a:r>
              <a:rPr lang="en-IN" sz="1600" b="1" dirty="0">
                <a:latin typeface="Tableau Book"/>
              </a:rPr>
              <a:t>2. Better job opportunities are present in such countries so people feel that their hard work of education is being paid off</a:t>
            </a:r>
            <a:br>
              <a:rPr lang="en-IN" sz="1600" b="1" dirty="0">
                <a:latin typeface="Tableau Book"/>
              </a:rPr>
            </a:br>
            <a:endParaRPr lang="en-IN" sz="1600" b="1" dirty="0">
              <a:latin typeface="Tableau Book"/>
            </a:endParaRPr>
          </a:p>
          <a:p>
            <a:pPr algn="ctr">
              <a:buFont typeface="Wingdings" pitchFamily="2" charset="2"/>
              <a:buChar char="v"/>
            </a:pPr>
            <a:r>
              <a:rPr lang="en-IN" sz="1600" b="1" dirty="0">
                <a:latin typeface="Tableau Book"/>
              </a:rPr>
              <a:t>dropout is present in more developed countries because : </a:t>
            </a:r>
          </a:p>
          <a:p>
            <a:pPr algn="ctr"/>
            <a:r>
              <a:rPr lang="en-IN" sz="1600" b="1" dirty="0">
                <a:latin typeface="Tableau Book"/>
              </a:rPr>
              <a:t>1. People have more opportunities to explore in domains where education might not be the major necessity (E.g. : Artists, Entrepreneurs , sports etc…)</a:t>
            </a:r>
          </a:p>
          <a:p>
            <a:pPr marL="0" indent="0" algn="ctr">
              <a:buNone/>
            </a:pPr>
            <a:br>
              <a:rPr lang="en-IN" sz="1600" dirty="0">
                <a:solidFill>
                  <a:srgbClr val="555555"/>
                </a:solidFill>
                <a:effectLst/>
                <a:latin typeface="Tableau Book"/>
              </a:rPr>
            </a:br>
            <a:endParaRPr lang="en-IN" sz="1600" dirty="0">
              <a:solidFill>
                <a:srgbClr val="555555"/>
              </a:solidFill>
              <a:effectLst/>
              <a:latin typeface="Tableau Book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691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lobal % Drop out Analysis7">
            <a:extLst>
              <a:ext uri="{FF2B5EF4-FFF2-40B4-BE49-F238E27FC236}">
                <a16:creationId xmlns:a16="http://schemas.microsoft.com/office/drawing/2014/main" id="{A2E85FDC-5E0F-47C3-B6EA-51B01101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500062"/>
            <a:ext cx="10182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lobal % Drop out Analysis8">
            <a:extLst>
              <a:ext uri="{FF2B5EF4-FFF2-40B4-BE49-F238E27FC236}">
                <a16:creationId xmlns:a16="http://schemas.microsoft.com/office/drawing/2014/main" id="{ED53D61F-A027-4D75-875D-509D25C1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500062"/>
            <a:ext cx="10182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Global % Drop out Analysis10">
            <a:extLst>
              <a:ext uri="{FF2B5EF4-FFF2-40B4-BE49-F238E27FC236}">
                <a16:creationId xmlns:a16="http://schemas.microsoft.com/office/drawing/2014/main" id="{FA1EC864-FB23-4550-8ECE-596125F9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500062"/>
            <a:ext cx="101822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410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Benton Sans Book</vt:lpstr>
      <vt:lpstr>Century Gothic</vt:lpstr>
      <vt:lpstr>Symbol</vt:lpstr>
      <vt:lpstr>Tableau Book</vt:lpstr>
      <vt:lpstr>Times New Roman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Global heat map analysis : </vt:lpstr>
      <vt:lpstr>Analyzing less developed and more developed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drawn from analysis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Aditya Ved</cp:lastModifiedBy>
  <cp:revision>6</cp:revision>
  <dcterms:created xsi:type="dcterms:W3CDTF">2022-11-10T17:17:11Z</dcterms:created>
  <dcterms:modified xsi:type="dcterms:W3CDTF">2022-11-15T04:39:06Z</dcterms:modified>
</cp:coreProperties>
</file>