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t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"/>
            <a:ext cx="1515979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FFFFFF"/>
                </a:solidFill>
              </a:defRPr>
            </a:pPr>
            <a:r>
              <a:t>DXR CLV Progress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>
                <a:solidFill>
                  <a:srgbClr val="FFFFFF"/>
                </a:solidFill>
              </a:defRPr>
            </a:pPr>
            <a:r>
              <a:t>DXR CLV Team</a:t>
            </a:r>
            <a:br/>
            <a:r>
              <a:t>Sep 2024</a:t>
            </a:r>
          </a:p>
        </p:txBody>
      </p:sp>
      <p:pic>
        <p:nvPicPr>
          <p:cNvPr id="6" name="Picture 5" descr="logo_innov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6400"/>
            <a:ext cx="1811867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DXR CLV Business Updates &amp; Plan for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3468B"/>
                </a:solidFill>
              </a:defRPr>
            </a:pPr>
            <a:r>
              <a:t>DXR CLV sales -&gt; strong YoY growth ~ 18% over last 3 years.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28016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AOP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Actual Growth Vs 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Growth Vs 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iGM AOP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iGM Actual (%)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11,923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26.8%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2004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200" b="0"/>
            </a:pPr>
            <a:r>
              <a:t>Releasing DiDi 2, 3 &amp; ED5 Win 10 by Q1 2025</a:t>
            </a:r>
          </a:p>
          <a:p>
            <a:pPr>
              <a:spcAft>
                <a:spcPts val="1200"/>
              </a:spcAft>
              <a:defRPr sz="1200" b="1"/>
            </a:pPr>
            <a:r>
              <a:t>Released this month CLV tool CLUE (AI based) for DXR along with other modalities</a:t>
            </a:r>
          </a:p>
          <a:p>
            <a:pPr>
              <a:spcAft>
                <a:spcPts val="1200"/>
              </a:spcAft>
              <a:defRPr sz="1200" b="0"/>
            </a:pPr>
            <a:r>
              <a:t>Released 3D Camera &amp; Auto Collimation Upgrade in Q2 2024</a:t>
            </a:r>
          </a:p>
          <a:p>
            <a:pPr>
              <a:spcAft>
                <a:spcPts val="1200"/>
              </a:spcAft>
              <a:defRPr sz="1200" b="0"/>
            </a:pPr>
            <a:r>
              <a:t>Releasing Comfort Track to Comfort Position by Q3 2024</a:t>
            </a:r>
          </a:p>
          <a:p>
            <a:pPr>
              <a:spcAft>
                <a:spcPts val="1200"/>
              </a:spcAft>
              <a:defRPr sz="1200" b="0"/>
            </a:pPr>
            <a:r>
              <a:t>CLV Roadmap for next 3 years, need QXP from regions</a:t>
            </a:r>
          </a:p>
        </p:txBody>
      </p:sp>
      <p:pic>
        <p:nvPicPr>
          <p:cNvPr id="8" name="Picture 7" descr="Sep_2024_YTD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017520"/>
            <a:ext cx="67665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iGM % - ITM &amp; YTD (AOP, 24 CLV iGM : 27%, Actual YTD : 27%)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3468B"/>
                </a:solidFill>
              </a:defRPr>
            </a:pPr>
            <a:r>
              <a:t>Significant iGM Improvement in last 2 months from YTD 20% to 27%</a:t>
            </a:r>
          </a:p>
        </p:txBody>
      </p:sp>
      <p:pic>
        <p:nvPicPr>
          <p:cNvPr id="5" name="Picture 4" descr="iGM % - ITM &amp; YTD_s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8229600" cy="3383280"/>
          </a:xfrm>
          <a:prstGeom prst="rect">
            <a:avLst/>
          </a:prstGeom>
        </p:spPr>
      </p:pic>
      <p:sp>
        <p:nvSpPr>
          <p:cNvPr id="6" name="Action Button: Custom 5"/>
          <p:cNvSpPr/>
          <p:nvPr/>
        </p:nvSpPr>
        <p:spPr>
          <a:xfrm>
            <a:off x="8503920" y="2468880"/>
            <a:ext cx="3108960" cy="2468880"/>
          </a:xfrm>
          <a:prstGeom prst="actionButtonBlank">
            <a:avLst/>
          </a:prstGeom>
          <a:solidFill>
            <a:srgbClr val="CC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595360" y="2386584"/>
            <a:ext cx="3108960" cy="246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400" b="0"/>
            </a:pPr>
            <a:r>
              <a:t>CLV YTD iGM was negative till May . After June started improving (AOP Target 27%)</a:t>
            </a:r>
          </a:p>
          <a:p>
            <a:pPr>
              <a:spcAft>
                <a:spcPts val="1200"/>
              </a:spcAft>
              <a:defRPr sz="1400" b="0"/>
            </a:pPr>
            <a:r>
              <a:t>Still NAR, YTD iGM @ 9%, need support from NAR to deep dive on reasons for lower CLV iGM%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Performance per Region Sep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68 % of YTD CLV sales is from NAR, however iGM% is still a concern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" y="128016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2022 - Sep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2023 - Sep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2024 - Sep YTD (k€)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5387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7928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0352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NAR iGM Increased from -14% May YTD to 17% Sep YTD</a:t>
            </a:r>
          </a:p>
        </p:txBody>
      </p:sp>
      <p:pic>
        <p:nvPicPr>
          <p:cNvPr id="8" name="Picture 7" descr="Performance per Region Se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9456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Sep 2024 YTD- North America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All DI modalities facing headwind @ NAR for CLV iGM%</a:t>
            </a:r>
          </a:p>
        </p:txBody>
      </p:sp>
      <p:pic>
        <p:nvPicPr>
          <p:cNvPr id="6" name="Picture 5" descr="september_ytd_northamer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Sep 2024 YTD- International Markets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Only DXR Sales performance is poor in International Markets Vs other modalities</a:t>
            </a:r>
          </a:p>
        </p:txBody>
      </p:sp>
      <p:pic>
        <p:nvPicPr>
          <p:cNvPr id="6" name="Picture 5" descr="september_international_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Performance Dashboard 2024 - Sep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Total September YTD Sales exceeding AOP by 4%, Customer NPS back to Green, Growing IB Win Rate</a:t>
            </a:r>
          </a:p>
        </p:txBody>
      </p:sp>
      <p:pic>
        <p:nvPicPr>
          <p:cNvPr id="6" name="Picture 5" descr="clv_performance 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Market Performance Dashboard 2024 - Sep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70 % of YTD CLV sales is from NAR</a:t>
            </a:r>
          </a:p>
        </p:txBody>
      </p:sp>
      <p:pic>
        <p:nvPicPr>
          <p:cNvPr id="6" name="Picture 5" descr="clv_market_performance_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