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t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"/>
            <a:ext cx="1515979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FFFFFF"/>
                </a:solidFill>
                <a:latin typeface="Calibri Light"/>
              </a:defRPr>
            </a:pPr>
            <a:r>
              <a:t>DXR CLV Progress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>
                <a:solidFill>
                  <a:srgbClr val="FFFFFF"/>
                </a:solidFill>
                <a:latin typeface="Calibri"/>
              </a:defRPr>
            </a:pPr>
            <a:r>
              <a:t>DXR CLV Team</a:t>
            </a:r>
            <a:br/>
            <a:r>
              <a:t>Aug 2024</a:t>
            </a:r>
          </a:p>
        </p:txBody>
      </p:sp>
      <p:pic>
        <p:nvPicPr>
          <p:cNvPr id="6" name="Picture 5" descr="logo_innov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6400"/>
            <a:ext cx="1811867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DXR CLV Business Updates &amp; Plan for 2024</a:t>
            </a:r>
          </a:p>
          <a:p>
            <a:pPr>
              <a:defRPr sz="1600"/>
            </a:pPr>
            <a:r>
              <a:t>DXR CLV sales -&gt; strong YoY growth ~ 18% over last 3 years. iGM headwinds for 2024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AOP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Actual Growth Vs 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Growth Vs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iGM AOP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iGM Actual (%)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11,923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00400"/>
            <a:ext cx="2743200" cy="457200"/>
          </a:xfrm>
          <a:prstGeom prst="rect">
            <a:avLst/>
          </a:prstGeom>
          <a:solidFill>
            <a:srgbClr val="0066CC"/>
          </a:solidFill>
        </p:spPr>
        <p:txBody>
          <a:bodyPr wrap="square" anchor="ctr">
            <a:normAutofit/>
          </a:bodyPr>
          <a:lstStyle/>
          <a:p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Key Highlights &amp; Plan for 2024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 b="0"/>
            </a:pPr>
            <a:r>
              <a:t>Releasing DiDi 2, 3 &amp; ED5 Win 10 by Q1 2025</a:t>
            </a:r>
          </a:p>
          <a:p>
            <a:pPr>
              <a:defRPr sz="1200" b="1"/>
            </a:pPr>
            <a:r>
              <a:t>Released this month CLV tool CLUE (AI based) for DXR along with other modalities</a:t>
            </a:r>
          </a:p>
          <a:p>
            <a:pPr>
              <a:defRPr sz="1200" b="0"/>
            </a:pPr>
            <a:r>
              <a:t>Released 3D Camera &amp; Auto Collimation Upgrade in Q2 2024</a:t>
            </a:r>
          </a:p>
          <a:p>
            <a:pPr>
              <a:defRPr sz="1200" b="0"/>
            </a:pPr>
            <a:r>
              <a:t>Releasing Comfort Track to Comfort Position by Q3 2024</a:t>
            </a:r>
          </a:p>
          <a:p>
            <a:pPr>
              <a:defRPr sz="1200" b="0"/>
            </a:pPr>
            <a:r>
              <a:t>CLV Roadmap for next 3 years, need QXP from regions</a:t>
            </a:r>
          </a:p>
        </p:txBody>
      </p:sp>
      <p:pic>
        <p:nvPicPr>
          <p:cNvPr id="8" name="Picture 7" descr="Aug 2024 YTD 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2743200" cy="3383280"/>
          </a:xfrm>
          <a:prstGeom prst="rect">
            <a:avLst/>
          </a:prstGeom>
        </p:spPr>
      </p:pic>
      <p:pic>
        <p:nvPicPr>
          <p:cNvPr id="9" name="Picture 8" descr="Aug 2024 YTD 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5586800" cy="33832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Aug 2024 YTD 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5586800" cy="3383280"/>
          </a:xfrm>
          <a:prstGeom prst="rect">
            <a:avLst/>
          </a:prstGeom>
          <a:ln w="25400"/>
        </p:spPr>
      </p:pic>
      <p:pic>
        <p:nvPicPr>
          <p:cNvPr id="11" name="Picture 10" descr="Aug 2024 YTD 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558680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iGM % - ITM &amp; YTD (AOP,24 CLV iGM : 28%, Actual YTD : 23%)</a:t>
            </a:r>
          </a:p>
          <a:p>
            <a:pPr>
              <a:defRPr sz="1800"/>
            </a:pPr>
            <a:r>
              <a:t>Significant iGM Improvement in last 2 months from YTD 15% to 23%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pic>
        <p:nvPicPr>
          <p:cNvPr id="5" name="Picture 4" descr="iGM % - ITM &amp;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286000"/>
            <a:ext cx="1828800" cy="2743200"/>
          </a:xfrm>
          <a:prstGeom prst="rect">
            <a:avLst/>
          </a:prstGeom>
        </p:spPr>
      </p:pic>
      <p:pic>
        <p:nvPicPr>
          <p:cNvPr id="6" name="Picture 5" descr="iGM % - ITM &amp;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286000"/>
            <a:ext cx="8318991" cy="2743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iGM % - ITM &amp;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286000"/>
            <a:ext cx="8318991" cy="2743200"/>
          </a:xfrm>
          <a:prstGeom prst="rect">
            <a:avLst/>
          </a:prstGeom>
          <a:ln w="25400"/>
        </p:spPr>
      </p:pic>
      <p:pic>
        <p:nvPicPr>
          <p:cNvPr id="8" name="Picture 7" descr="iGM % - ITM &amp;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286000"/>
            <a:ext cx="8318991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2400" y="2286000"/>
            <a:ext cx="914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CLV YTD iGM was negative till May. </a:t>
            </a:r>
            <a:br/>
            <a:r>
              <a:t>After June started improving (AOP Target 28%).</a:t>
            </a:r>
          </a:p>
          <a:p>
            <a:pPr>
              <a:defRPr sz="1400"/>
            </a:pPr>
            <a:r>
              <a:t>Still NAR, YTD iGM @ 9%, need support from NAR </a:t>
            </a:r>
            <a:br/>
            <a:r>
              <a:t>to deep dive on reasons for lower CLV iGM%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Performance per Region Aug YTD</a:t>
            </a:r>
          </a:p>
          <a:p>
            <a:pPr>
              <a:defRPr sz="1800"/>
            </a:pPr>
            <a:r>
              <a:t>70 % of YTD CLV sales is from NAR, however iGM% is still a concern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" y="128016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2022 -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2023 -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2024 - Aug YTD (k€)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632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NAR iGM Increased from -14% May YTD to 9% Jul YTD</a:t>
            </a:r>
          </a:p>
        </p:txBody>
      </p:sp>
      <p:pic>
        <p:nvPicPr>
          <p:cNvPr id="7" name="Picture 6" descr="Performance per Region A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9456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Jul 2024 YTD- North America</a:t>
            </a:r>
          </a:p>
          <a:p>
            <a:pPr>
              <a:defRPr sz="1800"/>
            </a:pPr>
            <a:r>
              <a:t>All DI modalities facing headwind @ NAR for CLV iGM%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pic>
        <p:nvPicPr>
          <p:cNvPr id="5" name="Picture 4" descr="CLV Aug 2024 YTD- North Amer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Ju 2024 YTD- International Markets</a:t>
            </a:r>
          </a:p>
          <a:p>
            <a:pPr>
              <a:defRPr sz="1800"/>
            </a:pPr>
            <a:r>
              <a:t>Only DXR Sales performance is poor in International Markets Vs other modalities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pic>
        <p:nvPicPr>
          <p:cNvPr id="5" name="Picture 4" descr="CLV Aug 2024 YTD- Interna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Performance Dashboard 2024 - Aug YTD</a:t>
            </a:r>
          </a:p>
          <a:p>
            <a:pPr>
              <a:defRPr sz="1800"/>
            </a:pPr>
            <a:r>
              <a:t>Total July YTD Sales exceeding AOP by 4%, Customer NPS back to Green, Growing IB Win Rate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pic>
        <p:nvPicPr>
          <p:cNvPr id="5" name="Picture 4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2743200" cy="5029200"/>
          </a:xfrm>
          <a:prstGeom prst="rect">
            <a:avLst/>
          </a:prstGeom>
        </p:spPr>
      </p:pic>
      <p:pic>
        <p:nvPicPr>
          <p:cNvPr id="6" name="Picture 5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9898743" cy="5029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9898743" cy="5029200"/>
          </a:xfrm>
          <a:prstGeom prst="rect">
            <a:avLst/>
          </a:prstGeom>
          <a:ln w="25400"/>
        </p:spPr>
      </p:pic>
      <p:pic>
        <p:nvPicPr>
          <p:cNvPr id="8" name="Picture 7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98987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Market Performance Dashboard 2024 - Aug YTD</a:t>
            </a:r>
          </a:p>
          <a:p>
            <a:pPr>
              <a:defRPr sz="1800"/>
            </a:pPr>
            <a:r>
              <a:t>70 % of YTD CLV sales is from NAR</a:t>
            </a:r>
          </a:p>
        </p:txBody>
      </p:sp>
      <p:pic>
        <p:nvPicPr>
          <p:cNvPr id="4" name="Picture 3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pic>
        <p:nvPicPr>
          <p:cNvPr id="5" name="Picture 4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2743200" cy="5029200"/>
          </a:xfrm>
          <a:prstGeom prst="rect">
            <a:avLst/>
          </a:prstGeom>
        </p:spPr>
      </p:pic>
      <p:pic>
        <p:nvPicPr>
          <p:cNvPr id="6" name="Picture 5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11046144" cy="5029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11046144" cy="5029200"/>
          </a:xfrm>
          <a:prstGeom prst="rect">
            <a:avLst/>
          </a:prstGeom>
          <a:ln w="25400"/>
        </p:spPr>
      </p:pic>
      <p:pic>
        <p:nvPicPr>
          <p:cNvPr id="8" name="Picture 7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11046144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