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18872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003478"/>
            </a:gs>
            <a:gs pos="100000">
              <a:srgbClr val="0089C4"/>
            </a:gs>
          </a:gsLst>
          <a:lin scaled="0" ang="21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tx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"/>
            <a:ext cx="1515979" cy="914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>
                <a:solidFill>
                  <a:srgbClr val="FFFFFF"/>
                </a:solidFill>
              </a:defRPr>
            </a:pPr>
            <a:r>
              <a:t>DXR CLV Progress Report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100">
                <a:solidFill>
                  <a:srgbClr val="FFFFFF"/>
                </a:solidFill>
              </a:defRPr>
            </a:pPr>
            <a:r>
              <a:t>DXR CLV Team</a:t>
            </a:r>
            <a:br/>
            <a:r>
              <a:t>Aug 2024</a:t>
            </a:r>
          </a:p>
        </p:txBody>
      </p:sp>
      <p:pic>
        <p:nvPicPr>
          <p:cNvPr id="6" name="Picture 5" descr="logo_innov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486400"/>
            <a:ext cx="1811867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5720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DXR CLV Business Updates &amp; Plan for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solidFill>
                  <a:srgbClr val="03468B"/>
                </a:solidFill>
              </a:defRPr>
            </a:pPr>
            <a:r>
              <a:t>DXR CLV sales -&gt; strong YoY growth ~ 18% over last 3 years.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1371600"/>
          <a:ext cx="10972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AOP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Actual Growth Vs 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Growth Vs AOP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AOP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iGM Actual (%)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6,904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7,348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8,629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10,234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31%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11,923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{sep_weighted_igm_k_euros_per}%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32004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200" b="0"/>
            </a:pPr>
            <a:r>
              <a:t>Releasing DiDi 2, 3 &amp; ED5 Win 10 by Q1 2025</a:t>
            </a:r>
          </a:p>
          <a:p>
            <a:pPr>
              <a:spcAft>
                <a:spcPts val="1200"/>
              </a:spcAft>
              <a:defRPr sz="1200" b="1"/>
            </a:pPr>
            <a:r>
              <a:t>Released this month CLV tool CLUE (AI based) for DXR along with other modalities</a:t>
            </a:r>
          </a:p>
          <a:p>
            <a:pPr>
              <a:spcAft>
                <a:spcPts val="1200"/>
              </a:spcAft>
              <a:defRPr sz="1200" b="0"/>
            </a:pPr>
            <a:r>
              <a:t>Released 3D Camera &amp; Auto Collimation Upgrade in Q2 2024</a:t>
            </a:r>
          </a:p>
          <a:p>
            <a:pPr>
              <a:spcAft>
                <a:spcPts val="1200"/>
              </a:spcAft>
              <a:defRPr sz="1200" b="0"/>
            </a:pPr>
            <a:r>
              <a:t>Releasing Comfort Track to Comfort Position by Q3 2024</a:t>
            </a:r>
          </a:p>
          <a:p>
            <a:pPr>
              <a:spcAft>
                <a:spcPts val="1200"/>
              </a:spcAft>
              <a:defRPr sz="1200" b="0"/>
            </a:pPr>
            <a:r>
              <a:t>CLV Roadmap for next 3 years, need QXP from regions</a:t>
            </a:r>
          </a:p>
        </p:txBody>
      </p:sp>
      <p:pic>
        <p:nvPicPr>
          <p:cNvPr id="8" name="Picture 7" descr="Aug 2024 YTD 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32004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iGM % - ITM &amp; YTD (AOP, 24 CLV iGM : 28%, Actual YTD : 51%)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3468B"/>
                </a:solidFill>
              </a:defRPr>
            </a:pPr>
            <a:r>
              <a:t>Significant iGM Improvement in last 2 months from YTD 20% to 51%</a:t>
            </a:r>
          </a:p>
        </p:txBody>
      </p:sp>
      <p:pic>
        <p:nvPicPr>
          <p:cNvPr id="5" name="Picture 4" descr="iGM % - ITM &amp; YT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286000"/>
            <a:ext cx="8229600" cy="3383280"/>
          </a:xfrm>
          <a:prstGeom prst="rect">
            <a:avLst/>
          </a:prstGeom>
        </p:spPr>
      </p:pic>
      <p:sp>
        <p:nvSpPr>
          <p:cNvPr id="6" name="Action Button: Custom 5"/>
          <p:cNvSpPr/>
          <p:nvPr/>
        </p:nvSpPr>
        <p:spPr>
          <a:xfrm>
            <a:off x="8503920" y="2468880"/>
            <a:ext cx="3108960" cy="2468880"/>
          </a:xfrm>
          <a:prstGeom prst="actionButtonBlank">
            <a:avLst/>
          </a:prstGeom>
          <a:solidFill>
            <a:srgbClr val="CC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595360" y="2386584"/>
            <a:ext cx="310896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1400" b="0"/>
            </a:pPr>
            <a:r>
              <a:t>CLV YTD iGM was negative till May . After June started improving (AOP Target 28%)</a:t>
            </a:r>
          </a:p>
          <a:p>
            <a:pPr>
              <a:spcAft>
                <a:spcPts val="1200"/>
              </a:spcAft>
              <a:defRPr sz="1400" b="0"/>
            </a:pPr>
            <a:r>
              <a:t>Still NAR, YTD iGM @ 9%, need support from NAR to deep dive on reasons for lower CLV iGM%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Performance per Region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70 % of YTD CLV sales is from NAR, however iGM% is still a concern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128016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52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2022 -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2023 - Aug YTD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ACT 2024 - Aug YTD (k€)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CEE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BNL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242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146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UKI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188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ISC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JPN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170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7222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03520" y="9144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NAR iGM Increased from -14% May YTD to 9% Jul YTD</a:t>
            </a:r>
          </a:p>
        </p:txBody>
      </p:sp>
      <p:pic>
        <p:nvPicPr>
          <p:cNvPr id="8" name="Picture 7" descr="Performance per Region Au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219456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Jul 2024 YTD- North America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All DI modalities facing headwind @ NAR for CLV iGM%</a:t>
            </a:r>
          </a:p>
        </p:txBody>
      </p:sp>
      <p:pic>
        <p:nvPicPr>
          <p:cNvPr id="6" name="Picture 5" descr="CLV Aug 2024 YTD- North Ameri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Aug 2024 YTD- International Markets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Only DXR Sales performance is poor in International Markets Vs other modalities</a:t>
            </a:r>
          </a:p>
        </p:txBody>
      </p:sp>
      <p:pic>
        <p:nvPicPr>
          <p:cNvPr id="6" name="Picture 5" descr="CLV Aug 2024 YTD- Internat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601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Performance Dashboard 2024 -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Total August YTD Sales exceeding AOP by 4%, Customer NPS back to Green, Growing IB Win Rate</a:t>
            </a:r>
          </a:p>
        </p:txBody>
      </p:sp>
      <p:pic>
        <p:nvPicPr>
          <p:cNvPr id="6" name="Picture 5" descr="CLV Performance Dashboard 2024-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logo_bl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274320"/>
            <a:ext cx="474133" cy="609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2880" y="9144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03468B"/>
                </a:solidFill>
              </a:defRPr>
            </a:pPr>
            <a:r>
              <a:t>CLV Market Performance Dashboard 2024 - Aug YTD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" y="4572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70 % of YTD CLV sales is from NAR</a:t>
            </a:r>
          </a:p>
        </p:txBody>
      </p:sp>
      <p:pic>
        <p:nvPicPr>
          <p:cNvPr id="6" name="Picture 5" descr="CLV Market Performance Dashboard 2024 - Aug YT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9144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