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6" r:id="rId7"/>
    <p:sldId id="261" r:id="rId8"/>
    <p:sldId id="267"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3888DF-B7DF-4DE5-AC69-B2442335C6C1}">
          <p14:sldIdLst>
            <p14:sldId id="256"/>
            <p14:sldId id="258"/>
            <p14:sldId id="257"/>
            <p14:sldId id="259"/>
            <p14:sldId id="260"/>
            <p14:sldId id="266"/>
            <p14:sldId id="261"/>
            <p14:sldId id="267"/>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A16EDC-5BAD-4364-B7FA-DCC2F5F83E6D}"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16EDC-5BAD-4364-B7FA-DCC2F5F83E6D}"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16EDC-5BAD-4364-B7FA-DCC2F5F83E6D}"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16EDC-5BAD-4364-B7FA-DCC2F5F83E6D}"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A16EDC-5BAD-4364-B7FA-DCC2F5F83E6D}"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A16EDC-5BAD-4364-B7FA-DCC2F5F83E6D}"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A16EDC-5BAD-4364-B7FA-DCC2F5F83E6D}" type="datetimeFigureOut">
              <a:rPr lang="en-US" smtClean="0"/>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A16EDC-5BAD-4364-B7FA-DCC2F5F83E6D}" type="datetimeFigureOut">
              <a:rPr lang="en-US" smtClean="0"/>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16EDC-5BAD-4364-B7FA-DCC2F5F83E6D}" type="datetimeFigureOut">
              <a:rPr lang="en-US" smtClean="0"/>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16EDC-5BAD-4364-B7FA-DCC2F5F83E6D}"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16EDC-5BAD-4364-B7FA-DCC2F5F83E6D}"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4003B-567C-4DBE-ACE3-83D78F92B7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16EDC-5BAD-4364-B7FA-DCC2F5F83E6D}" type="datetimeFigureOut">
              <a:rPr lang="en-US" smtClean="0"/>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4003B-567C-4DBE-ACE3-83D78F92B7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aarc.org/publications/fulltext/Time_optimal_collision_free_motion_planning_for_multi-robot_systems.PD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ijera.com/papers/Vol%201%20issue%204/Y01414321435.pdf" TargetMode="External"/><Relationship Id="rId4" Type="http://schemas.openxmlformats.org/officeDocument/2006/relationships/hyperlink" Target="http://www.sciencedirect.com/science/article/pii/S1474667017517206?via=ihu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based Control for Co-</a:t>
            </a:r>
            <a:r>
              <a:rPr lang="en-US" dirty="0" err="1" smtClean="0"/>
              <a:t>ordinating</a:t>
            </a:r>
            <a:r>
              <a:rPr lang="en-US" dirty="0" smtClean="0"/>
              <a:t> </a:t>
            </a:r>
            <a:r>
              <a:rPr lang="en-US" dirty="0"/>
              <a:t>R</a:t>
            </a:r>
            <a:r>
              <a:rPr lang="en-US" dirty="0" smtClean="0"/>
              <a:t>obots for Tasks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1PI14EE001</a:t>
            </a:r>
          </a:p>
          <a:p>
            <a:r>
              <a:rPr lang="en-US" dirty="0" smtClean="0"/>
              <a:t>1PI14EE005</a:t>
            </a:r>
          </a:p>
          <a:p>
            <a:r>
              <a:rPr lang="en-US" dirty="0" smtClean="0"/>
              <a:t>1PI14EE022</a:t>
            </a:r>
          </a:p>
          <a:p>
            <a:r>
              <a:rPr lang="en-US" b="1" dirty="0" smtClean="0"/>
              <a:t>Guide : M J </a:t>
            </a:r>
            <a:r>
              <a:rPr lang="en-US" b="1" dirty="0" err="1" smtClean="0"/>
              <a:t>Venkatrangan</a:t>
            </a:r>
            <a:endParaRPr lang="en-US" b="1" dirty="0" smtClean="0"/>
          </a:p>
          <a:p>
            <a:r>
              <a:rPr lang="en-US" b="1" dirty="0" smtClean="0"/>
              <a:t>Project ID : 18EEI15A</a:t>
            </a:r>
            <a:endParaRPr lang="en-US" b="1" dirty="0"/>
          </a:p>
        </p:txBody>
      </p:sp>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5078313"/>
          </a:xfrm>
          <a:prstGeom prst="rect">
            <a:avLst/>
          </a:prstGeom>
          <a:noFill/>
        </p:spPr>
        <p:txBody>
          <a:bodyPr wrap="square" rtlCol="0">
            <a:spAutoFit/>
          </a:bodyPr>
          <a:lstStyle/>
          <a:p>
            <a:r>
              <a:rPr lang="en-US" sz="3600" b="1" dirty="0" smtClean="0"/>
              <a:t>References:</a:t>
            </a:r>
          </a:p>
          <a:p>
            <a:pPr marL="457200" indent="-457200">
              <a:buAutoNum type="arabicPeriod"/>
            </a:pPr>
            <a:r>
              <a:rPr lang="en-US" sz="2400" dirty="0" smtClean="0"/>
              <a:t>Time optimal collision free motion planning for </a:t>
            </a:r>
            <a:r>
              <a:rPr lang="en-US" sz="2400" dirty="0"/>
              <a:t>multi-robot systems </a:t>
            </a:r>
            <a:r>
              <a:rPr lang="en-US" sz="2400" dirty="0" smtClean="0"/>
              <a:t>: </a:t>
            </a:r>
            <a:r>
              <a:rPr lang="en-US" sz="2400" dirty="0" smtClean="0">
                <a:hlinkClick r:id="rId3"/>
              </a:rPr>
              <a:t>http</a:t>
            </a:r>
            <a:r>
              <a:rPr lang="en-US" sz="2400" dirty="0">
                <a:hlinkClick r:id="rId3"/>
              </a:rPr>
              <a:t>://</a:t>
            </a:r>
            <a:r>
              <a:rPr lang="en-US" sz="2400" dirty="0" smtClean="0">
                <a:hlinkClick r:id="rId3"/>
              </a:rPr>
              <a:t>www.iaarc.org/publications/fulltext/Time_optimal_collision_free_motion_planning_for_multi-robot_systems.PDF</a:t>
            </a:r>
            <a:endParaRPr lang="en-US" sz="2400" dirty="0" smtClean="0"/>
          </a:p>
          <a:p>
            <a:pPr marL="457200" indent="-457200">
              <a:buAutoNum type="arabicPeriod"/>
            </a:pPr>
            <a:r>
              <a:rPr lang="en-US" sz="2400" dirty="0" smtClean="0"/>
              <a:t>A Strategy for Collision Avoidance Among Moving Obstacles for </a:t>
            </a:r>
            <a:r>
              <a:rPr lang="en-US" sz="2400" dirty="0"/>
              <a:t>a Mobile Robot </a:t>
            </a:r>
            <a:r>
              <a:rPr lang="en-US" sz="2400" dirty="0" smtClean="0"/>
              <a:t>: </a:t>
            </a:r>
            <a:r>
              <a:rPr lang="en-US" sz="2400" dirty="0" smtClean="0">
                <a:hlinkClick r:id="rId4"/>
              </a:rPr>
              <a:t>http</a:t>
            </a:r>
            <a:r>
              <a:rPr lang="en-US" sz="2400" dirty="0">
                <a:hlinkClick r:id="rId4"/>
              </a:rPr>
              <a:t>://</a:t>
            </a:r>
            <a:r>
              <a:rPr lang="en-US" sz="2400" dirty="0" smtClean="0">
                <a:hlinkClick r:id="rId4"/>
              </a:rPr>
              <a:t>www.sciencedirect.com/science/article/pii/S1474667017517206?via%3Dihub</a:t>
            </a:r>
            <a:endParaRPr lang="en-US" sz="2400" dirty="0"/>
          </a:p>
          <a:p>
            <a:pPr marL="457200" indent="-457200">
              <a:buAutoNum type="arabicPeriod"/>
            </a:pPr>
            <a:r>
              <a:rPr lang="en-US" sz="2400" dirty="0" smtClean="0"/>
              <a:t> Communication between Mobile-Robots and PC Controller based on </a:t>
            </a:r>
            <a:r>
              <a:rPr lang="en-US" sz="2400" dirty="0" err="1" smtClean="0"/>
              <a:t>Zigbee</a:t>
            </a:r>
            <a:r>
              <a:rPr lang="en-US" sz="2400" dirty="0"/>
              <a:t> Network : </a:t>
            </a:r>
            <a:r>
              <a:rPr lang="en-US" sz="2400" dirty="0">
                <a:hlinkClick r:id="rId5"/>
              </a:rPr>
              <a:t>http://</a:t>
            </a:r>
            <a:r>
              <a:rPr lang="en-US" sz="2400" dirty="0" smtClean="0">
                <a:hlinkClick r:id="rId5"/>
              </a:rPr>
              <a:t>www.ijera.com/papers/Vol%201%20issue%204/Y01414321435.pdf</a:t>
            </a:r>
            <a:r>
              <a:rPr lang="en-US" sz="2400" dirty="0" smtClean="0">
                <a:solidFill>
                  <a:srgbClr val="0070C0"/>
                </a:solidFill>
              </a:rPr>
              <a:t>  </a:t>
            </a:r>
          </a:p>
        </p:txBody>
      </p:sp>
      <p:pic>
        <p:nvPicPr>
          <p:cNvPr id="5"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45301" y="1294735"/>
            <a:ext cx="8686800" cy="1015663"/>
          </a:xfrm>
          <a:prstGeom prst="rect">
            <a:avLst/>
          </a:prstGeom>
          <a:noFill/>
        </p:spPr>
        <p:txBody>
          <a:bodyPr wrap="square" rtlCol="0">
            <a:spAutoFit/>
          </a:bodyPr>
          <a:lstStyle/>
          <a:p>
            <a:pPr algn="ctr"/>
            <a:r>
              <a:rPr lang="en-US" sz="6000" b="1" dirty="0" smtClean="0"/>
              <a:t>QUESTIONS</a:t>
            </a:r>
          </a:p>
        </p:txBody>
      </p:sp>
      <p:sp>
        <p:nvSpPr>
          <p:cNvPr id="5" name="Rectangle 4"/>
          <p:cNvSpPr/>
          <p:nvPr/>
        </p:nvSpPr>
        <p:spPr>
          <a:xfrm>
            <a:off x="4088382" y="2819400"/>
            <a:ext cx="983935" cy="1569660"/>
          </a:xfrm>
          <a:prstGeom prst="rect">
            <a:avLst/>
          </a:prstGeom>
          <a:noFill/>
        </p:spPr>
        <p:txBody>
          <a:bodyPr wrap="square" lIns="91440" tIns="45720" rIns="91440" bIns="45720">
            <a:spAutoFit/>
          </a:bodyPr>
          <a:lstStyle/>
          <a:p>
            <a:pPr algn="ctr"/>
            <a:r>
              <a:rPr lang="en-US" sz="9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sz="9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5" name="Rectangle 4"/>
          <p:cNvSpPr/>
          <p:nvPr/>
        </p:nvSpPr>
        <p:spPr>
          <a:xfrm>
            <a:off x="304800" y="2514600"/>
            <a:ext cx="8458200" cy="1569660"/>
          </a:xfrm>
          <a:prstGeom prst="rect">
            <a:avLst/>
          </a:prstGeom>
          <a:noFill/>
        </p:spPr>
        <p:txBody>
          <a:bodyPr wrap="square" lIns="91440" tIns="45720" rIns="91440" bIns="45720">
            <a:spAutoFit/>
          </a:bodyPr>
          <a:lstStyle/>
          <a:p>
            <a:pPr algn="ctr"/>
            <a:r>
              <a:rPr lang="en-US" sz="9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sz="9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4708981"/>
          </a:xfrm>
          <a:prstGeom prst="rect">
            <a:avLst/>
          </a:prstGeom>
          <a:noFill/>
        </p:spPr>
        <p:txBody>
          <a:bodyPr wrap="square" rtlCol="0">
            <a:spAutoFit/>
          </a:bodyPr>
          <a:lstStyle/>
          <a:p>
            <a:r>
              <a:rPr lang="en-US" sz="3600" b="1" dirty="0" smtClean="0"/>
              <a:t>Problem Statement:</a:t>
            </a:r>
          </a:p>
          <a:p>
            <a:pPr>
              <a:buFont typeface="Arial" pitchFamily="34" charset="0"/>
              <a:buChar char="•"/>
            </a:pPr>
            <a:r>
              <a:rPr lang="en-US" sz="2400" dirty="0"/>
              <a:t> </a:t>
            </a:r>
            <a:r>
              <a:rPr lang="en-US" sz="2400" dirty="0" smtClean="0"/>
              <a:t>To co-ordinate a set of transport robots in a defined environment to accomplish a series of individual tasks from a central control unit. </a:t>
            </a:r>
          </a:p>
          <a:p>
            <a:pPr>
              <a:buFont typeface="Arial" pitchFamily="34" charset="0"/>
              <a:buChar char="•"/>
            </a:pPr>
            <a:r>
              <a:rPr lang="en-US" sz="2400" dirty="0"/>
              <a:t> </a:t>
            </a:r>
            <a:r>
              <a:rPr lang="en-US" sz="2400" dirty="0" smtClean="0"/>
              <a:t>Task Chosen – To move a group of random objects in the environment to a particular chosen location in the environment. </a:t>
            </a:r>
          </a:p>
          <a:p>
            <a:pPr>
              <a:buFont typeface="Arial" pitchFamily="34" charset="0"/>
              <a:buChar char="•"/>
            </a:pPr>
            <a:r>
              <a:rPr lang="en-US" sz="2400" dirty="0"/>
              <a:t> </a:t>
            </a:r>
            <a:r>
              <a:rPr lang="en-US" sz="2400" dirty="0" smtClean="0"/>
              <a:t>To ensure time optimal collision free motion planning for the transport robot system when moving the </a:t>
            </a:r>
            <a:r>
              <a:rPr lang="en-US" sz="2400" dirty="0"/>
              <a:t>objects. ( </a:t>
            </a:r>
            <a:r>
              <a:rPr lang="en-US" sz="2400" dirty="0" err="1"/>
              <a:t>i.e</a:t>
            </a:r>
            <a:r>
              <a:rPr lang="en-US" sz="2400" dirty="0"/>
              <a:t> collision between the moving transport robots. Obstacles are not </a:t>
            </a:r>
            <a:r>
              <a:rPr lang="en-US" sz="2400" dirty="0" smtClean="0"/>
              <a:t>considered)  </a:t>
            </a:r>
          </a:p>
          <a:p>
            <a:pPr>
              <a:buFont typeface="Arial" pitchFamily="34" charset="0"/>
              <a:buChar char="•"/>
            </a:pPr>
            <a:r>
              <a:rPr lang="en-US" sz="2400" dirty="0"/>
              <a:t> </a:t>
            </a:r>
            <a:r>
              <a:rPr lang="en-US" sz="2400" dirty="0" smtClean="0"/>
              <a:t>To control positioning of robots and maintain motion along the planned path</a:t>
            </a:r>
          </a:p>
          <a:p>
            <a:pPr>
              <a:buFont typeface="Arial" pitchFamily="34" charset="0"/>
              <a:buChar char="•"/>
            </a:pPr>
            <a:r>
              <a:rPr lang="en-US" sz="2400" dirty="0"/>
              <a:t> </a:t>
            </a:r>
            <a:r>
              <a:rPr lang="en-US" sz="2400" dirty="0" smtClean="0"/>
              <a:t>Transport robots must have efficient pick and drop mechanism so as to perform this task in the least time to improve overall efficiency.  </a:t>
            </a:r>
            <a:endParaRPr lang="en-US" sz="24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8"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4708981"/>
          </a:xfrm>
          <a:prstGeom prst="rect">
            <a:avLst/>
          </a:prstGeom>
          <a:noFill/>
        </p:spPr>
        <p:txBody>
          <a:bodyPr wrap="square" rtlCol="0">
            <a:spAutoFit/>
          </a:bodyPr>
          <a:lstStyle/>
          <a:p>
            <a:r>
              <a:rPr lang="en-US" sz="3600" b="1" dirty="0" smtClean="0"/>
              <a:t>Solution/s:</a:t>
            </a:r>
          </a:p>
          <a:p>
            <a:pPr>
              <a:buFont typeface="Arial" pitchFamily="34" charset="0"/>
              <a:buChar char="•"/>
            </a:pPr>
            <a:r>
              <a:rPr lang="en-US" sz="2400" dirty="0"/>
              <a:t> </a:t>
            </a:r>
            <a:r>
              <a:rPr lang="en-US" sz="2400" dirty="0" smtClean="0"/>
              <a:t>Define a grid with fixed number of cells as the environment and carry out the task for pre-set and fixed object dimensions. (initially)</a:t>
            </a:r>
          </a:p>
          <a:p>
            <a:pPr>
              <a:buFont typeface="Arial" pitchFamily="34" charset="0"/>
              <a:buChar char="•"/>
            </a:pPr>
            <a:r>
              <a:rPr lang="en-US" sz="2400" dirty="0"/>
              <a:t> </a:t>
            </a:r>
            <a:r>
              <a:rPr lang="en-US" sz="2400" dirty="0" smtClean="0"/>
              <a:t>Establish continuous communication between transport robots and central control unit to accomplish tasks so as to direct and prevent the transport robots from straying from the optimum path. </a:t>
            </a:r>
          </a:p>
          <a:p>
            <a:pPr>
              <a:buFont typeface="Arial" pitchFamily="34" charset="0"/>
              <a:buChar char="•"/>
            </a:pPr>
            <a:r>
              <a:rPr lang="en-US" sz="2400" dirty="0" smtClean="0"/>
              <a:t> Develop an algorithm and code for a system of two transport robots controlled by the central control unit (initially). Extend the algorithm to accommodate a system of N-transport robots.</a:t>
            </a:r>
            <a:r>
              <a:rPr lang="en-US" sz="2400" dirty="0"/>
              <a:t> </a:t>
            </a:r>
            <a:r>
              <a:rPr lang="en-US" sz="2400" dirty="0" smtClean="0"/>
              <a:t>(later) </a:t>
            </a:r>
          </a:p>
          <a:p>
            <a:pPr>
              <a:buFont typeface="Arial" pitchFamily="34" charset="0"/>
              <a:buChar char="•"/>
            </a:pPr>
            <a:r>
              <a:rPr lang="en-US" sz="2400" dirty="0"/>
              <a:t> </a:t>
            </a:r>
            <a:r>
              <a:rPr lang="en-US" sz="2400" dirty="0" smtClean="0"/>
              <a:t>Design of a compact transport robot model with quick action gripper to conform to the grid and object specifications. </a:t>
            </a:r>
          </a:p>
          <a:p>
            <a:endParaRPr lang="en-US" sz="24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4339650"/>
          </a:xfrm>
          <a:prstGeom prst="rect">
            <a:avLst/>
          </a:prstGeom>
          <a:noFill/>
        </p:spPr>
        <p:txBody>
          <a:bodyPr wrap="square" rtlCol="0">
            <a:spAutoFit/>
          </a:bodyPr>
          <a:lstStyle/>
          <a:p>
            <a:r>
              <a:rPr lang="en-US" sz="3600" b="1" dirty="0" smtClean="0"/>
              <a:t>Challenges:</a:t>
            </a:r>
          </a:p>
          <a:p>
            <a:pPr>
              <a:buFont typeface="Arial" pitchFamily="34" charset="0"/>
              <a:buChar char="•"/>
            </a:pPr>
            <a:r>
              <a:rPr lang="en-US" sz="2400" dirty="0"/>
              <a:t> </a:t>
            </a:r>
            <a:r>
              <a:rPr lang="en-US" sz="2400" dirty="0" smtClean="0"/>
              <a:t>Reliable and a fast Communication.</a:t>
            </a:r>
          </a:p>
          <a:p>
            <a:pPr>
              <a:buFont typeface="Arial" pitchFamily="34" charset="0"/>
              <a:buChar char="•"/>
            </a:pPr>
            <a:r>
              <a:rPr lang="en-US" sz="2400" dirty="0"/>
              <a:t> </a:t>
            </a:r>
            <a:r>
              <a:rPr lang="en-US" sz="2400" dirty="0" smtClean="0"/>
              <a:t>Accuracy of the position and movement of transport robots. </a:t>
            </a:r>
          </a:p>
          <a:p>
            <a:pPr>
              <a:buFont typeface="Arial" pitchFamily="34" charset="0"/>
              <a:buChar char="•"/>
            </a:pPr>
            <a:r>
              <a:rPr lang="en-US" sz="2400" dirty="0"/>
              <a:t> </a:t>
            </a:r>
            <a:r>
              <a:rPr lang="en-US" sz="2400" dirty="0" smtClean="0"/>
              <a:t>Fast pick up and drop of the objects. </a:t>
            </a:r>
          </a:p>
          <a:p>
            <a:pPr>
              <a:buFont typeface="Arial" pitchFamily="34" charset="0"/>
              <a:buChar char="•"/>
            </a:pPr>
            <a:r>
              <a:rPr lang="en-US" sz="2400" dirty="0"/>
              <a:t> </a:t>
            </a:r>
            <a:r>
              <a:rPr lang="en-US" sz="2400" dirty="0" smtClean="0"/>
              <a:t>To ensure planned path for the motion is the best solution for all possible situations. </a:t>
            </a:r>
            <a:endParaRPr lang="en-US" sz="2400" dirty="0" smtClean="0"/>
          </a:p>
          <a:p>
            <a:pPr>
              <a:buFont typeface="Arial" pitchFamily="34" charset="0"/>
              <a:buChar char="•"/>
            </a:pPr>
            <a:r>
              <a:rPr lang="en-US" sz="2400" dirty="0"/>
              <a:t> </a:t>
            </a:r>
            <a:r>
              <a:rPr lang="en-US" sz="2400" dirty="0" smtClean="0"/>
              <a:t>Think of all possible situations and configurations of transport robot and object positioning to be included in the algorithm. </a:t>
            </a:r>
          </a:p>
          <a:p>
            <a:pPr>
              <a:buFont typeface="Arial" pitchFamily="34" charset="0"/>
              <a:buChar char="•"/>
            </a:pPr>
            <a:r>
              <a:rPr lang="en-US" sz="2400" dirty="0"/>
              <a:t> </a:t>
            </a:r>
            <a:r>
              <a:rPr lang="en-US" sz="2400" dirty="0" smtClean="0"/>
              <a:t>Ensuring the entire project is within reasonable costs. </a:t>
            </a:r>
          </a:p>
          <a:p>
            <a:pPr>
              <a:buFont typeface="Arial" pitchFamily="34" charset="0"/>
              <a:buChar char="•"/>
            </a:pPr>
            <a:r>
              <a:rPr lang="en-US" sz="2400" dirty="0"/>
              <a:t> </a:t>
            </a:r>
            <a:r>
              <a:rPr lang="en-US" sz="2400" dirty="0" smtClean="0"/>
              <a:t>Make the project such that it can be easily extended to a real use case application. </a:t>
            </a:r>
            <a:endParaRPr lang="en-US" sz="24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4339650"/>
          </a:xfrm>
          <a:prstGeom prst="rect">
            <a:avLst/>
          </a:prstGeom>
          <a:noFill/>
        </p:spPr>
        <p:txBody>
          <a:bodyPr wrap="square" rtlCol="0">
            <a:spAutoFit/>
          </a:bodyPr>
          <a:lstStyle/>
          <a:p>
            <a:r>
              <a:rPr lang="en-US" sz="3600" b="1" dirty="0" smtClean="0"/>
              <a:t>Methodology:</a:t>
            </a:r>
          </a:p>
          <a:p>
            <a:pPr>
              <a:buFont typeface="Arial" pitchFamily="34" charset="0"/>
              <a:buChar char="•"/>
            </a:pPr>
            <a:r>
              <a:rPr lang="en-US" sz="2400" dirty="0"/>
              <a:t> </a:t>
            </a:r>
            <a:r>
              <a:rPr lang="en-US" sz="2400" dirty="0" smtClean="0"/>
              <a:t>Use of various sensors like position sensors and/or gyro’s for the transport robots to have knowledge of their position on the grid. Understand data given by the sensors and how best they can be incorporated and used to solve the given problem. </a:t>
            </a:r>
          </a:p>
          <a:p>
            <a:pPr>
              <a:buFont typeface="Arial" pitchFamily="34" charset="0"/>
              <a:buChar char="•"/>
            </a:pPr>
            <a:r>
              <a:rPr lang="en-US" sz="2400" dirty="0" smtClean="0"/>
              <a:t> </a:t>
            </a:r>
            <a:r>
              <a:rPr lang="en-US" sz="2400" dirty="0"/>
              <a:t>Use of </a:t>
            </a:r>
            <a:r>
              <a:rPr lang="en-US" sz="2400" dirty="0" err="1" smtClean="0"/>
              <a:t>Zigbee</a:t>
            </a:r>
            <a:r>
              <a:rPr lang="en-US" sz="2400" dirty="0" smtClean="0"/>
              <a:t> protocol </a:t>
            </a:r>
            <a:r>
              <a:rPr lang="en-US" sz="2400" dirty="0" smtClean="0"/>
              <a:t>and its modules for </a:t>
            </a:r>
            <a:r>
              <a:rPr lang="en-US" sz="2400" dirty="0"/>
              <a:t>the purpose of communicating the planned motion to the transport robots from central control unit and receive feedback from them to verify motion and improve </a:t>
            </a:r>
            <a:r>
              <a:rPr lang="en-US" sz="2400" dirty="0" smtClean="0"/>
              <a:t>position accuracy. </a:t>
            </a:r>
            <a:r>
              <a:rPr lang="en-US" sz="2400" dirty="0"/>
              <a:t>Develop and test code for communication and feedback and achieve least possible times before implementing in robots</a:t>
            </a:r>
            <a:r>
              <a:rPr lang="en-US" sz="2400" dirty="0" smtClean="0"/>
              <a:t>.  </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indent="0">
              <a:buNone/>
            </a:pPr>
            <a:endParaRPr lang="en-US" sz="3900" b="1" dirty="0" smtClean="0"/>
          </a:p>
          <a:p>
            <a:pPr marL="0" indent="0">
              <a:buNone/>
            </a:pPr>
            <a:r>
              <a:rPr lang="en-US" sz="3900" b="1" dirty="0" smtClean="0"/>
              <a:t>Methodology – Continued:</a:t>
            </a:r>
            <a:r>
              <a:rPr lang="en-US" dirty="0" smtClean="0"/>
              <a:t> </a:t>
            </a:r>
          </a:p>
          <a:p>
            <a:r>
              <a:rPr lang="en-US" sz="2600" dirty="0"/>
              <a:t> Study of research papers and articles on development of  mathematical models and simulations for the time optimal collision free motion of transport robots and translate it to code. Test algorithm for various cases of object positions to include as many possible situations. </a:t>
            </a:r>
          </a:p>
          <a:p>
            <a:r>
              <a:rPr lang="en-US" sz="2600" dirty="0"/>
              <a:t> Taking into consideration the dimensions of the grid, cells and object to be moved, the mechanical model for the transport robot will be made and will be independently tested to verify that they move accurately for a given input. The errors that are observed between the expected motion and actual motion will later be incorporated with the code.</a:t>
            </a:r>
            <a:r>
              <a:rPr lang="en-US" dirty="0"/>
              <a:t> </a:t>
            </a:r>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cstate="print"/>
          <a:srcRect/>
          <a:stretch>
            <a:fillRect/>
          </a:stretch>
        </p:blipFill>
        <p:spPr bwMode="auto">
          <a:xfrm>
            <a:off x="7553900" y="157164"/>
            <a:ext cx="1486127" cy="833436"/>
          </a:xfrm>
          <a:prstGeom prst="rect">
            <a:avLst/>
          </a:prstGeom>
          <a:noFill/>
          <a:ln w="9525">
            <a:noFill/>
            <a:miter lim="800000"/>
            <a:headEnd/>
            <a:tailEnd/>
          </a:ln>
          <a:effectLst/>
        </p:spPr>
      </p:pic>
    </p:spTree>
    <p:extLst>
      <p:ext uri="{BB962C8B-B14F-4D97-AF65-F5344CB8AC3E}">
        <p14:creationId xmlns:p14="http://schemas.microsoft.com/office/powerpoint/2010/main" val="308214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3231654"/>
          </a:xfrm>
          <a:prstGeom prst="rect">
            <a:avLst/>
          </a:prstGeom>
          <a:noFill/>
        </p:spPr>
        <p:txBody>
          <a:bodyPr wrap="square" rtlCol="0">
            <a:spAutoFit/>
          </a:bodyPr>
          <a:lstStyle/>
          <a:p>
            <a:r>
              <a:rPr lang="en-US" sz="3600" b="1" dirty="0" smtClean="0"/>
              <a:t>Specifications:</a:t>
            </a:r>
          </a:p>
          <a:p>
            <a:pPr>
              <a:buFont typeface="Arial" pitchFamily="34" charset="0"/>
              <a:buChar char="•"/>
            </a:pPr>
            <a:r>
              <a:rPr lang="en-US" sz="2400" dirty="0"/>
              <a:t> </a:t>
            </a:r>
            <a:r>
              <a:rPr lang="en-US" sz="2400" dirty="0" smtClean="0"/>
              <a:t>2 transport robots + 2 objects. (case for more objects will also be attempted</a:t>
            </a:r>
            <a:r>
              <a:rPr lang="en-US" sz="2400" dirty="0" smtClean="0"/>
              <a:t>)</a:t>
            </a:r>
          </a:p>
          <a:p>
            <a:pPr>
              <a:buFont typeface="Arial" pitchFamily="34" charset="0"/>
              <a:buChar char="•"/>
            </a:pPr>
            <a:r>
              <a:rPr lang="en-US" sz="2400" dirty="0"/>
              <a:t> </a:t>
            </a:r>
            <a:r>
              <a:rPr lang="en-US" sz="2400" dirty="0" smtClean="0"/>
              <a:t>Microcontrollers (</a:t>
            </a:r>
            <a:r>
              <a:rPr lang="en-US" sz="2400" dirty="0" err="1" smtClean="0"/>
              <a:t>Arduino</a:t>
            </a:r>
            <a:r>
              <a:rPr lang="en-US" sz="2400" smtClean="0"/>
              <a:t>)</a:t>
            </a:r>
            <a:endParaRPr lang="en-US" sz="2400" dirty="0"/>
          </a:p>
          <a:p>
            <a:pPr>
              <a:buFont typeface="Arial" pitchFamily="34" charset="0"/>
              <a:buChar char="•"/>
            </a:pPr>
            <a:r>
              <a:rPr lang="en-US" sz="2400" dirty="0" smtClean="0"/>
              <a:t>Grid and cell dimensions</a:t>
            </a:r>
          </a:p>
          <a:p>
            <a:pPr>
              <a:buFont typeface="Arial" pitchFamily="34" charset="0"/>
              <a:buChar char="•"/>
            </a:pPr>
            <a:r>
              <a:rPr lang="en-US" sz="2400" dirty="0"/>
              <a:t> </a:t>
            </a:r>
            <a:r>
              <a:rPr lang="en-US" sz="2400" dirty="0" smtClean="0"/>
              <a:t>Object dimensions</a:t>
            </a:r>
          </a:p>
          <a:p>
            <a:pPr>
              <a:buFont typeface="Arial" pitchFamily="34" charset="0"/>
              <a:buChar char="•"/>
            </a:pPr>
            <a:r>
              <a:rPr lang="en-US" sz="2400" dirty="0"/>
              <a:t> </a:t>
            </a:r>
            <a:r>
              <a:rPr lang="en-US" sz="2400" dirty="0" smtClean="0"/>
              <a:t>Ratings of the motors, motor driver, gripper actuator etc</a:t>
            </a:r>
            <a:r>
              <a:rPr lang="en-US" sz="2400" dirty="0" smtClean="0"/>
              <a:t>.</a:t>
            </a:r>
            <a:endParaRPr lang="en-US" sz="2400" dirty="0"/>
          </a:p>
          <a:p>
            <a:pPr>
              <a:buFont typeface="Arial" pitchFamily="34" charset="0"/>
              <a:buChar char="•"/>
            </a:pPr>
            <a:r>
              <a:rPr lang="en-US" sz="2400" dirty="0"/>
              <a:t> </a:t>
            </a:r>
            <a:r>
              <a:rPr lang="en-US" sz="2400" dirty="0" err="1" smtClean="0"/>
              <a:t>Zigbee</a:t>
            </a:r>
            <a:r>
              <a:rPr lang="en-US" sz="2400" dirty="0" smtClean="0"/>
              <a:t> Modules </a:t>
            </a:r>
            <a:endParaRPr lang="en-US" sz="24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229600" cy="1143000"/>
          </a:xfrm>
        </p:spPr>
        <p:txBody>
          <a:bodyPr>
            <a:normAutofit/>
          </a:bodyPr>
          <a:lstStyle/>
          <a:p>
            <a:pPr algn="l"/>
            <a:r>
              <a:rPr lang="en-US" sz="3600" b="1" dirty="0" smtClean="0"/>
              <a:t>Outcomes :</a:t>
            </a:r>
            <a:endParaRPr lang="en-IN" sz="3600" b="1" dirty="0"/>
          </a:p>
        </p:txBody>
      </p:sp>
      <p:sp>
        <p:nvSpPr>
          <p:cNvPr id="3" name="Content Placeholder 2"/>
          <p:cNvSpPr>
            <a:spLocks noGrp="1"/>
          </p:cNvSpPr>
          <p:nvPr>
            <p:ph idx="1"/>
          </p:nvPr>
        </p:nvSpPr>
        <p:spPr>
          <a:xfrm>
            <a:off x="457200" y="2133600"/>
            <a:ext cx="8229600" cy="4114800"/>
          </a:xfrm>
        </p:spPr>
        <p:txBody>
          <a:bodyPr>
            <a:normAutofit/>
          </a:bodyPr>
          <a:lstStyle/>
          <a:p>
            <a:r>
              <a:rPr lang="en-US" sz="2400" dirty="0" smtClean="0"/>
              <a:t>To exhibit different ways of transporting the objects for a given input condition and arrive at the most efficient solution</a:t>
            </a:r>
            <a:r>
              <a:rPr lang="en-IN" sz="2400" dirty="0" smtClean="0"/>
              <a:t>. To generalise above process. </a:t>
            </a:r>
          </a:p>
          <a:p>
            <a:r>
              <a:rPr lang="en-US" sz="2400" dirty="0" smtClean="0"/>
              <a:t>To show efficient coordination between the transport robots with the central control unit to accomplish the task.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cstate="print"/>
          <a:srcRect/>
          <a:stretch>
            <a:fillRect/>
          </a:stretch>
        </p:blipFill>
        <p:spPr bwMode="auto">
          <a:xfrm>
            <a:off x="7553900" y="157164"/>
            <a:ext cx="1486127" cy="833436"/>
          </a:xfrm>
          <a:prstGeom prst="rect">
            <a:avLst/>
          </a:prstGeom>
          <a:noFill/>
          <a:ln w="9525">
            <a:noFill/>
            <a:miter lim="800000"/>
            <a:headEnd/>
            <a:tailEnd/>
          </a:ln>
          <a:effectLst/>
        </p:spPr>
      </p:pic>
    </p:spTree>
    <p:extLst>
      <p:ext uri="{BB962C8B-B14F-4D97-AF65-F5344CB8AC3E}">
        <p14:creationId xmlns:p14="http://schemas.microsoft.com/office/powerpoint/2010/main" val="145734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7553900" y="157164"/>
            <a:ext cx="1486127" cy="833436"/>
          </a:xfrm>
          <a:prstGeom prst="rect">
            <a:avLst/>
          </a:prstGeom>
          <a:noFill/>
          <a:ln w="9525">
            <a:noFill/>
            <a:miter lim="800000"/>
            <a:headEnd/>
            <a:tailEnd/>
          </a:ln>
          <a:effectLst/>
        </p:spPr>
      </p:pic>
      <p:sp>
        <p:nvSpPr>
          <p:cNvPr id="9" name="TextBox 8"/>
          <p:cNvSpPr txBox="1"/>
          <p:nvPr/>
        </p:nvSpPr>
        <p:spPr>
          <a:xfrm>
            <a:off x="228600" y="1524000"/>
            <a:ext cx="8686800" cy="1015663"/>
          </a:xfrm>
          <a:prstGeom prst="rect">
            <a:avLst/>
          </a:prstGeom>
          <a:noFill/>
        </p:spPr>
        <p:txBody>
          <a:bodyPr wrap="square" rtlCol="0">
            <a:spAutoFit/>
          </a:bodyPr>
          <a:lstStyle/>
          <a:p>
            <a:r>
              <a:rPr lang="en-US" sz="3600" b="1" dirty="0" smtClean="0"/>
              <a:t>Timeline</a:t>
            </a:r>
            <a:r>
              <a:rPr lang="en-US" sz="3600" b="1" dirty="0" smtClean="0"/>
              <a:t>:</a:t>
            </a:r>
          </a:p>
          <a:p>
            <a:r>
              <a:rPr lang="en-US" sz="2400" dirty="0" smtClean="0"/>
              <a:t>Proposed GANTT Chart for Project Completion</a:t>
            </a:r>
            <a:endParaRPr lang="en-US" sz="24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85043" cy="129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2208782388"/>
              </p:ext>
            </p:extLst>
          </p:nvPr>
        </p:nvGraphicFramePr>
        <p:xfrm>
          <a:off x="66079" y="2895600"/>
          <a:ext cx="9011842" cy="1556385"/>
        </p:xfrm>
        <a:graphic>
          <a:graphicData uri="http://schemas.openxmlformats.org/drawingml/2006/table">
            <a:tbl>
              <a:tblPr>
                <a:tableStyleId>{5C22544A-7EE6-4342-B048-85BDC9FD1C3A}</a:tableStyleId>
              </a:tblPr>
              <a:tblGrid>
                <a:gridCol w="3055650"/>
                <a:gridCol w="744524"/>
                <a:gridCol w="744524"/>
                <a:gridCol w="744524"/>
                <a:gridCol w="744524"/>
                <a:gridCol w="744524"/>
                <a:gridCol w="744524"/>
                <a:gridCol w="744524"/>
                <a:gridCol w="744524"/>
              </a:tblGrid>
              <a:tr h="190500">
                <a:tc>
                  <a:txBody>
                    <a:bodyPr/>
                    <a:lstStyle/>
                    <a:p>
                      <a:pPr algn="ctr" fontAlgn="b"/>
                      <a:r>
                        <a:rPr lang="en-IN" sz="1400" b="1" u="none" strike="noStrike" dirty="0" smtClean="0">
                          <a:effectLst/>
                        </a:rPr>
                        <a:t>Activity\Week</a:t>
                      </a:r>
                      <a:endParaRPr lang="en-IN"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1 to 2</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3 to 4</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b="1" u="none" strike="noStrike" dirty="0">
                          <a:effectLst/>
                        </a:rPr>
                        <a:t>5 to 6</a:t>
                      </a:r>
                      <a:endParaRPr lang="en-IN"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7 to 8</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9 to 10</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11 to 12</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13 to 14</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15 to 16</a:t>
                      </a:r>
                      <a:endParaRPr lang="en-IN"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IN" sz="1100" u="none" strike="noStrike">
                          <a:effectLst/>
                        </a:rPr>
                        <a:t>Literature Survey</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IN" sz="1100" u="none" strike="noStrike" dirty="0">
                          <a:effectLst/>
                        </a:rPr>
                        <a:t>Procurement of Components and Testing</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IN" sz="1100" u="none" strike="noStrike">
                          <a:effectLst/>
                        </a:rPr>
                        <a:t>Algorithm Design and Code Testing</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IN" sz="1100" u="none" strike="noStrike">
                          <a:effectLst/>
                        </a:rPr>
                        <a:t>Design of Transport Robot Model</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IN" sz="1100" u="none" strike="noStrike">
                          <a:effectLst/>
                        </a:rPr>
                        <a:t>Integration of Code and Model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IN" sz="1100" u="none" strike="noStrike">
                          <a:effectLst/>
                        </a:rPr>
                        <a:t>Final Testing and Improvements</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5167</TotalTime>
  <Words>771</Words>
  <Application>Microsoft Office PowerPoint</Application>
  <PresentationFormat>On-screen Show (4:3)</PresentationFormat>
  <Paragraphs>123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IoT based Control for Co-ordinating Robots for Tasks</vt:lpstr>
      <vt:lpstr>PowerPoint Presentation</vt:lpstr>
      <vt:lpstr>PowerPoint Presentation</vt:lpstr>
      <vt:lpstr>PowerPoint Presentation</vt:lpstr>
      <vt:lpstr>PowerPoint Presentation</vt:lpstr>
      <vt:lpstr>PowerPoint Presentation</vt:lpstr>
      <vt:lpstr>PowerPoint Presentation</vt:lpstr>
      <vt:lpstr>Outcomes :</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Pisciculture in the Sea of Tranquility</dc:title>
  <dc:creator>Rex Joseph</dc:creator>
  <cp:lastModifiedBy>user</cp:lastModifiedBy>
  <cp:revision>43</cp:revision>
  <dcterms:created xsi:type="dcterms:W3CDTF">2017-12-28T14:06:53Z</dcterms:created>
  <dcterms:modified xsi:type="dcterms:W3CDTF">2018-01-08T07:29:14Z</dcterms:modified>
</cp:coreProperties>
</file>