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67" r:id="rId12"/>
    <p:sldId id="268" r:id="rId13"/>
    <p:sldId id="263" r:id="rId14"/>
    <p:sldId id="26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4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2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CD86-FE91-47B8-9676-FE67605AD1E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FB90-DE04-4DAD-9ABA-DBF128553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6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dirty="0"/>
              <a:t>Design and Co-ordinated control of Robots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1PI14EE001</a:t>
            </a:r>
          </a:p>
          <a:p>
            <a:r>
              <a:rPr lang="en-US" dirty="0"/>
              <a:t>1PI14EE005</a:t>
            </a:r>
          </a:p>
          <a:p>
            <a:r>
              <a:rPr lang="en-US" dirty="0"/>
              <a:t>1PI14EE022</a:t>
            </a:r>
          </a:p>
          <a:p>
            <a:r>
              <a:rPr lang="en-US" b="1" dirty="0"/>
              <a:t>Guide : M J </a:t>
            </a:r>
            <a:r>
              <a:rPr lang="en-US" b="1" dirty="0" err="1"/>
              <a:t>Venkatrangan</a:t>
            </a:r>
            <a:endParaRPr lang="en-US" b="1" dirty="0"/>
          </a:p>
          <a:p>
            <a:r>
              <a:rPr lang="en-US" b="1" dirty="0"/>
              <a:t>Project ID : 18EEI15A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4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Process Chart</a:t>
            </a:r>
            <a:endParaRPr lang="en-IN" sz="36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4746" y="152400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1905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39076" y="1835750"/>
            <a:ext cx="2408349" cy="7727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Centralised System</a:t>
            </a:r>
          </a:p>
        </p:txBody>
      </p:sp>
      <p:sp>
        <p:nvSpPr>
          <p:cNvPr id="7" name="Oval 6"/>
          <p:cNvSpPr/>
          <p:nvPr/>
        </p:nvSpPr>
        <p:spPr>
          <a:xfrm>
            <a:off x="2347947" y="4022713"/>
            <a:ext cx="1004551" cy="98124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S1</a:t>
            </a:r>
          </a:p>
        </p:txBody>
      </p:sp>
      <p:sp>
        <p:nvSpPr>
          <p:cNvPr id="8" name="Oval 7"/>
          <p:cNvSpPr/>
          <p:nvPr/>
        </p:nvSpPr>
        <p:spPr>
          <a:xfrm>
            <a:off x="5847425" y="4022713"/>
            <a:ext cx="1056068" cy="98124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S2</a:t>
            </a:r>
          </a:p>
        </p:txBody>
      </p:sp>
      <p:cxnSp>
        <p:nvCxnSpPr>
          <p:cNvPr id="9" name="Straight Arrow Connector 8"/>
          <p:cNvCxnSpPr>
            <a:endCxn id="7" idx="7"/>
          </p:cNvCxnSpPr>
          <p:nvPr/>
        </p:nvCxnSpPr>
        <p:spPr>
          <a:xfrm flipH="1">
            <a:off x="3205385" y="2608483"/>
            <a:ext cx="628327" cy="155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5366211" y="2608483"/>
            <a:ext cx="635872" cy="155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7596164">
            <a:off x="2679221" y="3281413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Command 1</a:t>
            </a:r>
          </a:p>
        </p:txBody>
      </p:sp>
      <p:sp>
        <p:nvSpPr>
          <p:cNvPr id="12" name="Rectangle 11"/>
          <p:cNvSpPr/>
          <p:nvPr/>
        </p:nvSpPr>
        <p:spPr>
          <a:xfrm rot="4091194">
            <a:off x="5201262" y="3273762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Command 2</a:t>
            </a:r>
          </a:p>
        </p:txBody>
      </p:sp>
      <p:cxnSp>
        <p:nvCxnSpPr>
          <p:cNvPr id="13" name="Elbow Connector 12"/>
          <p:cNvCxnSpPr>
            <a:stCxn id="7" idx="2"/>
            <a:endCxn id="6" idx="1"/>
          </p:cNvCxnSpPr>
          <p:nvPr/>
        </p:nvCxnSpPr>
        <p:spPr>
          <a:xfrm rot="10800000" flipH="1">
            <a:off x="2347946" y="2222118"/>
            <a:ext cx="1091129" cy="2291217"/>
          </a:xfrm>
          <a:prstGeom prst="bentConnector3">
            <a:avLst>
              <a:gd name="adj1" fmla="val -1978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22" y="202478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Feedback 1</a:t>
            </a:r>
          </a:p>
        </p:txBody>
      </p:sp>
      <p:cxnSp>
        <p:nvCxnSpPr>
          <p:cNvPr id="15" name="Elbow Connector 14"/>
          <p:cNvCxnSpPr>
            <a:stCxn id="8" idx="6"/>
            <a:endCxn id="6" idx="3"/>
          </p:cNvCxnSpPr>
          <p:nvPr/>
        </p:nvCxnSpPr>
        <p:spPr>
          <a:xfrm flipH="1" flipV="1">
            <a:off x="5847425" y="2222117"/>
            <a:ext cx="1056068" cy="2291217"/>
          </a:xfrm>
          <a:prstGeom prst="bentConnector3">
            <a:avLst>
              <a:gd name="adj1" fmla="val -1854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02083" y="202478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Feedback 2</a:t>
            </a:r>
          </a:p>
        </p:txBody>
      </p:sp>
      <p:cxnSp>
        <p:nvCxnSpPr>
          <p:cNvPr id="17" name="Straight Arrow Connector 16"/>
          <p:cNvCxnSpPr>
            <a:endCxn id="7" idx="6"/>
          </p:cNvCxnSpPr>
          <p:nvPr/>
        </p:nvCxnSpPr>
        <p:spPr>
          <a:xfrm flipH="1">
            <a:off x="3352498" y="2631116"/>
            <a:ext cx="785376" cy="188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>
            <a:off x="5080737" y="2631115"/>
            <a:ext cx="766688" cy="188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7596164">
            <a:off x="2948759" y="342604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Command 3</a:t>
            </a:r>
          </a:p>
        </p:txBody>
      </p:sp>
      <p:sp>
        <p:nvSpPr>
          <p:cNvPr id="20" name="Rectangle 19"/>
          <p:cNvSpPr/>
          <p:nvPr/>
        </p:nvSpPr>
        <p:spPr>
          <a:xfrm rot="4091194">
            <a:off x="4927947" y="344908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Command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19245" y="202478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Feedback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81657" y="2024785"/>
            <a:ext cx="1346554" cy="174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Feedback 4</a:t>
            </a:r>
          </a:p>
        </p:txBody>
      </p:sp>
    </p:spTree>
    <p:extLst>
      <p:ext uri="{BB962C8B-B14F-4D97-AF65-F5344CB8AC3E}">
        <p14:creationId xmlns:p14="http://schemas.microsoft.com/office/powerpoint/2010/main" val="36778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000" b="1" dirty="0">
                <a:sym typeface="+mn-ea"/>
              </a:rPr>
              <a:t/>
            </a:r>
            <a:br>
              <a:rPr lang="en-IN" altLang="en-US" sz="4000" b="1" dirty="0">
                <a:sym typeface="+mn-ea"/>
              </a:rPr>
            </a:br>
            <a:r>
              <a:rPr lang="en-IN" altLang="en-US" sz="4000" b="1" dirty="0">
                <a:sym typeface="+mn-ea"/>
              </a:rPr>
              <a:t>ROBOT DESIGN</a:t>
            </a:r>
            <a:r>
              <a:rPr lang="en-IN" altLang="en-US" b="1" dirty="0">
                <a:sym typeface="+mn-ea"/>
              </a:rPr>
              <a:t/>
            </a:r>
            <a:br>
              <a:rPr lang="en-IN" altLang="en-US" b="1" dirty="0">
                <a:sym typeface="+mn-ea"/>
              </a:rPr>
            </a:b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1490" y="1366520"/>
            <a:ext cx="8347710" cy="493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/>
              <a:t>3 wheeled robots - two driven by dc motor and a caster wheel.</a:t>
            </a:r>
          </a:p>
          <a:p>
            <a:r>
              <a:rPr lang="en-IN" altLang="en-US" sz="2400" dirty="0"/>
              <a:t>DC motor - 150rpm dc motors.</a:t>
            </a:r>
          </a:p>
          <a:p>
            <a:r>
              <a:rPr lang="en-IN" altLang="en-US" sz="2400" dirty="0"/>
              <a:t>Motor Control board - l293d.</a:t>
            </a:r>
          </a:p>
          <a:p>
            <a:r>
              <a:rPr lang="en-IN" altLang="en-US" sz="2400" dirty="0"/>
              <a:t>Wheel diameter - 65mm.</a:t>
            </a:r>
          </a:p>
          <a:p>
            <a:r>
              <a:rPr lang="en-IN" altLang="en-US" sz="2400" dirty="0"/>
              <a:t>Microprocessor - </a:t>
            </a:r>
            <a:r>
              <a:rPr lang="en-IN" altLang="en-US" sz="2400" dirty="0" err="1"/>
              <a:t>arduino</a:t>
            </a:r>
            <a:r>
              <a:rPr lang="en-IN" altLang="en-US" sz="2400" dirty="0"/>
              <a:t> </a:t>
            </a:r>
            <a:r>
              <a:rPr lang="en-IN" altLang="en-US" sz="2400" dirty="0" err="1"/>
              <a:t>nano</a:t>
            </a:r>
            <a:r>
              <a:rPr lang="en-IN" altLang="en-US" sz="2400" dirty="0"/>
              <a:t> </a:t>
            </a:r>
          </a:p>
          <a:p>
            <a:r>
              <a:rPr lang="en-IN" altLang="en-US" sz="2400" dirty="0"/>
              <a:t>Robot size - approximately 20x10 cm.</a:t>
            </a:r>
          </a:p>
          <a:p>
            <a:r>
              <a:rPr lang="en-IN" altLang="en-US" sz="2400" dirty="0"/>
              <a:t>Gripping action with 2 DOF by 2 servo motors.</a:t>
            </a:r>
          </a:p>
          <a:p>
            <a:r>
              <a:rPr lang="en-IN" altLang="en-US" sz="2400" dirty="0"/>
              <a:t>Communication module : </a:t>
            </a:r>
            <a:r>
              <a:rPr lang="en-IN" altLang="en-US" sz="2400" dirty="0" err="1"/>
              <a:t>Zigbee</a:t>
            </a:r>
            <a:r>
              <a:rPr lang="en-IN" altLang="en-US" sz="2400" dirty="0"/>
              <a:t> module</a:t>
            </a:r>
          </a:p>
          <a:p>
            <a:r>
              <a:rPr lang="en-IN" altLang="en-US" sz="2400" dirty="0"/>
              <a:t>Position sensing : </a:t>
            </a:r>
            <a:r>
              <a:rPr lang="en-IN" altLang="en-US" sz="2400" dirty="0" err="1"/>
              <a:t>imu</a:t>
            </a:r>
            <a:r>
              <a:rPr lang="en-IN" altLang="en-US" sz="2400" dirty="0"/>
              <a:t> 6050.</a:t>
            </a:r>
          </a:p>
          <a:p>
            <a:endParaRPr lang="en-I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1905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4746" y="152400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33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henStar-font-b-Robot-b-font-Clamp-font-b-Gripper-b-font-Bracket-font-b-Serv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143000"/>
            <a:ext cx="2438400" cy="2438400"/>
          </a:xfrm>
          <a:prstGeom prst="rect">
            <a:avLst/>
          </a:prstGeom>
        </p:spPr>
      </p:pic>
      <p:pic>
        <p:nvPicPr>
          <p:cNvPr id="7" name="Picture 6" descr="bo-motor-straight-module143-500x5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760" y="3886200"/>
            <a:ext cx="2783840" cy="2783840"/>
          </a:xfrm>
          <a:prstGeom prst="rect">
            <a:avLst/>
          </a:prstGeom>
        </p:spPr>
      </p:pic>
      <p:pic>
        <p:nvPicPr>
          <p:cNvPr id="8" name="Picture 7" descr="zigbee_modu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058920"/>
            <a:ext cx="24384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CD43DA-F6BA-4DF5-B354-F5BEA3820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60" y="1168716"/>
            <a:ext cx="24058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Timeline</a:t>
            </a:r>
            <a:endParaRPr lang="en-IN" sz="36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Proposed timeline for project completion</a:t>
            </a:r>
            <a:endParaRPr lang="en-IN" sz="2400" dirty="0"/>
          </a:p>
        </p:txBody>
      </p:sp>
      <p:pic>
        <p:nvPicPr>
          <p:cNvPr id="1026" name="Picture 2" descr="C:\Users\user\OneDrive\Pictures\Screenshots\2018-02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Goals for next steps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Full completion of literature survey and incorporation of ideas into the making of the algorithm</a:t>
            </a:r>
          </a:p>
          <a:p>
            <a:r>
              <a:rPr lang="en-US" sz="2400" dirty="0"/>
              <a:t>Analysis of test cases and mathematical modeling </a:t>
            </a:r>
          </a:p>
          <a:p>
            <a:r>
              <a:rPr lang="en-US" sz="2400" dirty="0"/>
              <a:t>Design of the model </a:t>
            </a:r>
          </a:p>
          <a:p>
            <a:r>
              <a:rPr lang="en-US" sz="2400" dirty="0"/>
              <a:t>Understand how best to use the </a:t>
            </a:r>
            <a:r>
              <a:rPr lang="en-US" sz="2400" dirty="0" err="1"/>
              <a:t>zigbee</a:t>
            </a:r>
            <a:r>
              <a:rPr lang="en-US" sz="2400" dirty="0"/>
              <a:t> modules for the communication and arrive at a flowchart for continuous communication between the central system and robots</a:t>
            </a:r>
          </a:p>
          <a:p>
            <a:r>
              <a:rPr lang="en-US" sz="2400" dirty="0"/>
              <a:t>Start testing of the components and write codes to understand and incorporate data read by the sensors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9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5301" y="1294735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8382" y="2819400"/>
            <a:ext cx="9839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6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2514600"/>
            <a:ext cx="8458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9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43" y="274638"/>
            <a:ext cx="6368858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Problem Statement and Objectives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u="sng" dirty="0"/>
              <a:t>co-ordinate</a:t>
            </a:r>
            <a:r>
              <a:rPr lang="en-US" sz="2400" dirty="0"/>
              <a:t> a set of robots to accomplish a series of individual tasks by a central control unit.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Task chosen/ </a:t>
            </a:r>
            <a:r>
              <a:rPr lang="en-US" sz="2400" b="1" u="sng" dirty="0"/>
              <a:t>Application</a:t>
            </a:r>
            <a:r>
              <a:rPr lang="en-US" sz="2400" dirty="0"/>
              <a:t> : The transport of objects in a controlled environment 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u="sng" dirty="0"/>
              <a:t>emphasis</a:t>
            </a:r>
            <a:r>
              <a:rPr lang="en-US" sz="2400" dirty="0"/>
              <a:t> is on the co-ordination of the set of robots to accomplish the tasks efficiently. The project is not of the scale to be used immediately in industries. </a:t>
            </a:r>
          </a:p>
          <a:p>
            <a:endParaRPr lang="en-IN" sz="2400" b="1" u="sng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4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Proposed Methodology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Breakdown the goal into multiple individual tasks like </a:t>
            </a:r>
            <a:br>
              <a:rPr lang="en-US" sz="2400" dirty="0"/>
            </a:br>
            <a:r>
              <a:rPr lang="en-US" sz="2400" dirty="0"/>
              <a:t>1. grid development</a:t>
            </a:r>
            <a:br>
              <a:rPr lang="en-US" sz="2400" dirty="0"/>
            </a:br>
            <a:r>
              <a:rPr lang="en-US" sz="2400" dirty="0"/>
              <a:t>2. literature survey to get ideas to go about the project</a:t>
            </a:r>
            <a:br>
              <a:rPr lang="en-US" sz="2400" dirty="0"/>
            </a:br>
            <a:r>
              <a:rPr lang="en-US" sz="2400" dirty="0"/>
              <a:t>3. modeling of the path of objects to minimize the time of operation and developing a user interface for command. </a:t>
            </a:r>
            <a:br>
              <a:rPr lang="en-US" sz="2400" dirty="0"/>
            </a:br>
            <a:r>
              <a:rPr lang="en-US" sz="2400" dirty="0"/>
              <a:t>4. study of various test cases and mathematical modeling and arrive at a solution for an objective function with constraints</a:t>
            </a:r>
            <a:br>
              <a:rPr lang="en-US" sz="2400" dirty="0"/>
            </a:br>
            <a:r>
              <a:rPr lang="en-US" sz="2400" dirty="0"/>
              <a:t>5. test the sensors and understand how to incorporate them</a:t>
            </a:r>
            <a:br>
              <a:rPr lang="en-US" sz="2400" dirty="0"/>
            </a:br>
            <a:r>
              <a:rPr lang="en-US" sz="2400" dirty="0"/>
              <a:t>6. communication module ( </a:t>
            </a:r>
            <a:r>
              <a:rPr lang="en-US" sz="2400" dirty="0" err="1"/>
              <a:t>Zigbee</a:t>
            </a:r>
            <a:r>
              <a:rPr lang="en-US" sz="2400" dirty="0"/>
              <a:t> ) to be tested and programmed to be used efficiently </a:t>
            </a:r>
            <a:br>
              <a:rPr lang="en-US" sz="2400" dirty="0"/>
            </a:br>
            <a:r>
              <a:rPr lang="en-US" sz="2400" dirty="0"/>
              <a:t>7. procurement of components and assembly of robot and object 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Progress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Development of a reference grid along with the code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size of the cell of the grid will be finalized once design of robot is complete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Code has been written to provide a straight line path between a given start point and end point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Detection of an intersection point has also been done in case the paths of robots intersect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Development of few test cases for a </a:t>
            </a:r>
            <a:r>
              <a:rPr lang="en-US" sz="2400" dirty="0" smtClean="0"/>
              <a:t>generalized </a:t>
            </a:r>
            <a:r>
              <a:rPr lang="en-US" sz="2400" dirty="0"/>
              <a:t>algorithm.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OneDrive\Pictures\Screenshots\2018-02-01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008581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2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user\OneDrive\Pictures\Screenshots\2018-02-01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OneDrive\Pictures\Screenshots\2018-02-01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62075"/>
            <a:ext cx="401002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Block Diagram</a:t>
            </a:r>
            <a:endParaRPr lang="en-IN" sz="36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384019" y="1702399"/>
            <a:ext cx="236971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8" name="Rectangle 37"/>
          <p:cNvSpPr/>
          <p:nvPr/>
        </p:nvSpPr>
        <p:spPr>
          <a:xfrm>
            <a:off x="4909419" y="1702399"/>
            <a:ext cx="238259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361999" y="3550517"/>
            <a:ext cx="2459865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3753732" y="2159599"/>
            <a:ext cx="1155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9" idx="1"/>
            <a:endCxn id="37" idx="2"/>
          </p:cNvCxnSpPr>
          <p:nvPr/>
        </p:nvCxnSpPr>
        <p:spPr>
          <a:xfrm rot="10800000">
            <a:off x="2568877" y="2616800"/>
            <a:ext cx="793123" cy="1403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5348029" y="2159598"/>
            <a:ext cx="2478110" cy="1860997"/>
          </a:xfrm>
          <a:prstGeom prst="bentConnector3">
            <a:avLst>
              <a:gd name="adj1" fmla="val 7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1"/>
          </p:cNvCxnSpPr>
          <p:nvPr/>
        </p:nvCxnSpPr>
        <p:spPr>
          <a:xfrm>
            <a:off x="662802" y="2159598"/>
            <a:ext cx="721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1974932"/>
            <a:ext cx="9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71158" y="1974931"/>
            <a:ext cx="104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EXECUTE</a:t>
            </a:r>
          </a:p>
        </p:txBody>
      </p:sp>
      <p:cxnSp>
        <p:nvCxnSpPr>
          <p:cNvPr id="46" name="Straight Arrow Connector 45"/>
          <p:cNvCxnSpPr>
            <a:stCxn id="38" idx="3"/>
            <a:endCxn id="45" idx="1"/>
          </p:cNvCxnSpPr>
          <p:nvPr/>
        </p:nvCxnSpPr>
        <p:spPr>
          <a:xfrm flipV="1">
            <a:off x="7292011" y="2159597"/>
            <a:ext cx="6791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5687" y="1869825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CENTRALISED SYSTEM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11996" y="1944658"/>
            <a:ext cx="217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SLAVE 1 &amp; SLAVE 2</a:t>
            </a:r>
          </a:p>
          <a:p>
            <a:pPr algn="ctr"/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697453" y="3838067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4019" y="4741813"/>
            <a:ext cx="660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INPUTS ARE:</a:t>
            </a:r>
          </a:p>
          <a:p>
            <a:r>
              <a:rPr lang="en-IN" dirty="0"/>
              <a:t>                          *NUMBER OF OBJECTS.</a:t>
            </a:r>
          </a:p>
          <a:p>
            <a:r>
              <a:rPr lang="en-IN" dirty="0"/>
              <a:t>                          *OBJECT’S INITIAL LOCATION.</a:t>
            </a:r>
          </a:p>
          <a:p>
            <a:r>
              <a:rPr lang="en-IN" dirty="0"/>
              <a:t>                          *INITIAL LOCATION OF THE SLAVES.</a:t>
            </a:r>
          </a:p>
          <a:p>
            <a:r>
              <a:rPr lang="en-IN" dirty="0"/>
              <a:t>                          *DESIRED DESTINATION OF THE SLAVES.</a:t>
            </a:r>
          </a:p>
        </p:txBody>
      </p:sp>
    </p:spTree>
    <p:extLst>
      <p:ext uri="{BB962C8B-B14F-4D97-AF65-F5344CB8AC3E}">
        <p14:creationId xmlns:p14="http://schemas.microsoft.com/office/powerpoint/2010/main" val="2293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Test Case :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48" y="129063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Single object and two slaves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3900" y="157164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381000" y="2209800"/>
            <a:ext cx="9753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/>
              <a:t>	*</a:t>
            </a:r>
            <a:r>
              <a:rPr lang="en-IN" sz="2600" dirty="0"/>
              <a:t>Slaves(s1 &amp; s2), Object(Ob), End point(E.P)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                                </a:t>
            </a:r>
            <a:r>
              <a:rPr lang="en-IN" sz="2600" dirty="0"/>
              <a:t>E.P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s1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d1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	</a:t>
            </a:r>
            <a:r>
              <a:rPr lang="en-IN" sz="2600" dirty="0"/>
              <a:t>COMPARISON:</a:t>
            </a:r>
          </a:p>
          <a:p>
            <a:pPr marL="0" indent="0">
              <a:buFont typeface="Arial" pitchFamily="34" charset="0"/>
              <a:buNone/>
            </a:pPr>
            <a:r>
              <a:rPr lang="en-IN" sz="2600" dirty="0"/>
              <a:t>      	here , d1 &gt; d2                                              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IN" sz="2600" dirty="0"/>
              <a:t>         	 so, s2 operates                          </a:t>
            </a:r>
            <a:r>
              <a:rPr lang="en-IN" dirty="0"/>
              <a:t>s2             </a:t>
            </a:r>
          </a:p>
          <a:p>
            <a:pPr marL="0" indent="0">
              <a:buFont typeface="Arial" pitchFamily="34" charset="0"/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5-Point Star 6"/>
          <p:cNvSpPr/>
          <p:nvPr/>
        </p:nvSpPr>
        <p:spPr>
          <a:xfrm>
            <a:off x="2527059" y="4016017"/>
            <a:ext cx="298641" cy="2962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5399795" y="5368299"/>
            <a:ext cx="286695" cy="41212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190704" y="4312231"/>
            <a:ext cx="274749" cy="2833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8703575" y="3217527"/>
            <a:ext cx="134473" cy="180304"/>
          </a:xfrm>
          <a:custGeom>
            <a:avLst/>
            <a:gdLst>
              <a:gd name="connsiteX0" fmla="*/ 15603 w 144978"/>
              <a:gd name="connsiteY0" fmla="*/ 64394 h 180304"/>
              <a:gd name="connsiteX1" fmla="*/ 15603 w 144978"/>
              <a:gd name="connsiteY1" fmla="*/ 167425 h 180304"/>
              <a:gd name="connsiteX2" fmla="*/ 54240 w 144978"/>
              <a:gd name="connsiteY2" fmla="*/ 180304 h 180304"/>
              <a:gd name="connsiteX3" fmla="*/ 131513 w 144978"/>
              <a:gd name="connsiteY3" fmla="*/ 167425 h 180304"/>
              <a:gd name="connsiteX4" fmla="*/ 144392 w 144978"/>
              <a:gd name="connsiteY4" fmla="*/ 115910 h 180304"/>
              <a:gd name="connsiteX5" fmla="*/ 118634 w 144978"/>
              <a:gd name="connsiteY5" fmla="*/ 0 h 180304"/>
              <a:gd name="connsiteX6" fmla="*/ 92876 w 144978"/>
              <a:gd name="connsiteY6" fmla="*/ 38637 h 180304"/>
              <a:gd name="connsiteX7" fmla="*/ 15603 w 144978"/>
              <a:gd name="connsiteY7" fmla="*/ 64394 h 180304"/>
              <a:gd name="connsiteX8" fmla="*/ 15603 w 144978"/>
              <a:gd name="connsiteY8" fmla="*/ 154547 h 180304"/>
              <a:gd name="connsiteX9" fmla="*/ 67119 w 144978"/>
              <a:gd name="connsiteY9" fmla="*/ 141668 h 180304"/>
              <a:gd name="connsiteX10" fmla="*/ 67119 w 144978"/>
              <a:gd name="connsiteY10" fmla="*/ 77273 h 1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978" h="180304">
                <a:moveTo>
                  <a:pt x="15603" y="64394"/>
                </a:moveTo>
                <a:cubicBezTo>
                  <a:pt x="10705" y="88886"/>
                  <a:pt x="-10799" y="141024"/>
                  <a:pt x="15603" y="167425"/>
                </a:cubicBezTo>
                <a:cubicBezTo>
                  <a:pt x="25203" y="177024"/>
                  <a:pt x="41361" y="176011"/>
                  <a:pt x="54240" y="180304"/>
                </a:cubicBezTo>
                <a:cubicBezTo>
                  <a:pt x="79998" y="176011"/>
                  <a:pt x="110264" y="182603"/>
                  <a:pt x="131513" y="167425"/>
                </a:cubicBezTo>
                <a:cubicBezTo>
                  <a:pt x="145916" y="157137"/>
                  <a:pt x="145750" y="133558"/>
                  <a:pt x="144392" y="115910"/>
                </a:cubicBezTo>
                <a:cubicBezTo>
                  <a:pt x="141356" y="76447"/>
                  <a:pt x="127220" y="38637"/>
                  <a:pt x="118634" y="0"/>
                </a:cubicBezTo>
                <a:cubicBezTo>
                  <a:pt x="110048" y="12879"/>
                  <a:pt x="106002" y="30433"/>
                  <a:pt x="92876" y="38637"/>
                </a:cubicBezTo>
                <a:cubicBezTo>
                  <a:pt x="69852" y="53027"/>
                  <a:pt x="15603" y="64394"/>
                  <a:pt x="15603" y="64394"/>
                </a:cubicBezTo>
                <a:cubicBezTo>
                  <a:pt x="8841" y="84681"/>
                  <a:pt x="-15842" y="135680"/>
                  <a:pt x="15603" y="154547"/>
                </a:cubicBezTo>
                <a:cubicBezTo>
                  <a:pt x="30781" y="163654"/>
                  <a:pt x="57301" y="156396"/>
                  <a:pt x="67119" y="141668"/>
                </a:cubicBezTo>
                <a:cubicBezTo>
                  <a:pt x="79026" y="123808"/>
                  <a:pt x="67119" y="98738"/>
                  <a:pt x="67119" y="77273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7" idx="4"/>
            <a:endCxn id="9" idx="2"/>
          </p:cNvCxnSpPr>
          <p:nvPr/>
        </p:nvCxnSpPr>
        <p:spPr>
          <a:xfrm>
            <a:off x="2825700" y="4129160"/>
            <a:ext cx="4365004" cy="3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3"/>
          </p:cNvCxnSpPr>
          <p:nvPr/>
        </p:nvCxnSpPr>
        <p:spPr>
          <a:xfrm flipV="1">
            <a:off x="5686490" y="4554073"/>
            <a:ext cx="1544450" cy="97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10" idx="8"/>
          </p:cNvCxnSpPr>
          <p:nvPr/>
        </p:nvCxnSpPr>
        <p:spPr>
          <a:xfrm flipV="1">
            <a:off x="7425217" y="3372074"/>
            <a:ext cx="1292830" cy="98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4558" y="4960572"/>
            <a:ext cx="57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7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Test Case :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32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Two objects and two slaves with a common end point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4746" y="152400"/>
            <a:ext cx="1486127" cy="8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1905"/>
            <a:ext cx="1185043" cy="129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1447800" y="1888672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/>
              <a:t>		*Slaves(s1 &amp; s2), Object(o1 &amp; o2), End point(E.P)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                                  E.P     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s1                   d1                     g1              g2          o2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             o1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		Comparisons: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		</a:t>
            </a:r>
            <a:r>
              <a:rPr lang="en-IN" sz="2800" dirty="0"/>
              <a:t>*d1 &amp; (d2+g2+g1)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		</a:t>
            </a:r>
            <a:r>
              <a:rPr lang="en-IN" sz="2800" dirty="0"/>
              <a:t>*d2 &amp; (d1+g1+g2) </a:t>
            </a:r>
            <a:r>
              <a:rPr lang="en-IN" dirty="0"/>
              <a:t>                                                                d2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                                                                           s2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3514163" y="2864202"/>
            <a:ext cx="434507" cy="40568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5193966" y="5802128"/>
            <a:ext cx="441988" cy="4378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485794" y="2999430"/>
            <a:ext cx="262430" cy="27045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537246" y="2909278"/>
            <a:ext cx="234807" cy="21894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7199539" y="2642414"/>
            <a:ext cx="157519" cy="176752"/>
          </a:xfrm>
          <a:custGeom>
            <a:avLst/>
            <a:gdLst>
              <a:gd name="connsiteX0" fmla="*/ 107137 w 146876"/>
              <a:gd name="connsiteY0" fmla="*/ 112318 h 176752"/>
              <a:gd name="connsiteX1" fmla="*/ 94258 w 146876"/>
              <a:gd name="connsiteY1" fmla="*/ 9287 h 176752"/>
              <a:gd name="connsiteX2" fmla="*/ 4106 w 146876"/>
              <a:gd name="connsiteY2" fmla="*/ 22165 h 176752"/>
              <a:gd name="connsiteX3" fmla="*/ 16985 w 146876"/>
              <a:gd name="connsiteY3" fmla="*/ 60802 h 176752"/>
              <a:gd name="connsiteX4" fmla="*/ 55621 w 146876"/>
              <a:gd name="connsiteY4" fmla="*/ 73681 h 176752"/>
              <a:gd name="connsiteX5" fmla="*/ 132895 w 146876"/>
              <a:gd name="connsiteY5" fmla="*/ 112318 h 176752"/>
              <a:gd name="connsiteX6" fmla="*/ 145773 w 146876"/>
              <a:gd name="connsiteY6" fmla="*/ 150954 h 176752"/>
              <a:gd name="connsiteX7" fmla="*/ 55621 w 146876"/>
              <a:gd name="connsiteY7" fmla="*/ 163833 h 176752"/>
              <a:gd name="connsiteX8" fmla="*/ 42742 w 146876"/>
              <a:gd name="connsiteY8" fmla="*/ 112318 h 17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76" h="176752">
                <a:moveTo>
                  <a:pt x="107137" y="112318"/>
                </a:moveTo>
                <a:cubicBezTo>
                  <a:pt x="102844" y="77974"/>
                  <a:pt x="120305" y="32079"/>
                  <a:pt x="94258" y="9287"/>
                </a:cubicBezTo>
                <a:cubicBezTo>
                  <a:pt x="71413" y="-10702"/>
                  <a:pt x="29364" y="5327"/>
                  <a:pt x="4106" y="22165"/>
                </a:cubicBezTo>
                <a:cubicBezTo>
                  <a:pt x="-7190" y="29695"/>
                  <a:pt x="7386" y="51202"/>
                  <a:pt x="16985" y="60802"/>
                </a:cubicBezTo>
                <a:cubicBezTo>
                  <a:pt x="26584" y="70401"/>
                  <a:pt x="43479" y="67610"/>
                  <a:pt x="55621" y="73681"/>
                </a:cubicBezTo>
                <a:cubicBezTo>
                  <a:pt x="155482" y="123612"/>
                  <a:pt x="35783" y="79947"/>
                  <a:pt x="132895" y="112318"/>
                </a:cubicBezTo>
                <a:cubicBezTo>
                  <a:pt x="137188" y="125197"/>
                  <a:pt x="150815" y="138350"/>
                  <a:pt x="145773" y="150954"/>
                </a:cubicBezTo>
                <a:cubicBezTo>
                  <a:pt x="127985" y="195424"/>
                  <a:pt x="81471" y="170295"/>
                  <a:pt x="55621" y="163833"/>
                </a:cubicBezTo>
                <a:lnTo>
                  <a:pt x="42742" y="112318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endCxn id="11" idx="8"/>
          </p:cNvCxnSpPr>
          <p:nvPr/>
        </p:nvCxnSpPr>
        <p:spPr>
          <a:xfrm flipV="1">
            <a:off x="5755783" y="2754732"/>
            <a:ext cx="1489595" cy="37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3"/>
          </p:cNvCxnSpPr>
          <p:nvPr/>
        </p:nvCxnSpPr>
        <p:spPr>
          <a:xfrm flipV="1">
            <a:off x="5541135" y="3096156"/>
            <a:ext cx="3030498" cy="283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 flipV="1">
            <a:off x="7353866" y="2754733"/>
            <a:ext cx="1183380" cy="26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865686" y="3128219"/>
            <a:ext cx="1632520" cy="14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407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Design and Co-ordinated control of Robots </vt:lpstr>
      <vt:lpstr>Problem Statement and Objectives</vt:lpstr>
      <vt:lpstr>Proposed Methodology</vt:lpstr>
      <vt:lpstr>Progress</vt:lpstr>
      <vt:lpstr>PowerPoint Presentation</vt:lpstr>
      <vt:lpstr>PowerPoint Presentation</vt:lpstr>
      <vt:lpstr>Block Diagram</vt:lpstr>
      <vt:lpstr>Test Case : 1</vt:lpstr>
      <vt:lpstr>Test Case : 2</vt:lpstr>
      <vt:lpstr>Process Chart</vt:lpstr>
      <vt:lpstr> ROBOT DESIGN </vt:lpstr>
      <vt:lpstr>PowerPoint Presentation</vt:lpstr>
      <vt:lpstr>Timeline</vt:lpstr>
      <vt:lpstr>Goals for 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2018-01-30T07:57:52Z</dcterms:created>
  <dcterms:modified xsi:type="dcterms:W3CDTF">2018-02-06T06:23:11Z</dcterms:modified>
</cp:coreProperties>
</file>