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6" r:id="rId5"/>
    <p:sldId id="273" r:id="rId6"/>
    <p:sldId id="267" r:id="rId7"/>
    <p:sldId id="274" r:id="rId8"/>
    <p:sldId id="268" r:id="rId9"/>
    <p:sldId id="275" r:id="rId10"/>
    <p:sldId id="269" r:id="rId11"/>
    <p:sldId id="270" r:id="rId12"/>
    <p:sldId id="271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79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Yadav" userId="59975c578bbb25c4" providerId="LiveId" clId="{682C9C01-6E3E-4C02-B917-AB5FFA20904C}"/>
    <pc:docChg chg="modSld">
      <pc:chgData name="Aditya Yadav" userId="59975c578bbb25c4" providerId="LiveId" clId="{682C9C01-6E3E-4C02-B917-AB5FFA20904C}" dt="2025-04-17T05:42:57.475" v="27" actId="1036"/>
      <pc:docMkLst>
        <pc:docMk/>
      </pc:docMkLst>
      <pc:sldChg chg="modSp mod">
        <pc:chgData name="Aditya Yadav" userId="59975c578bbb25c4" providerId="LiveId" clId="{682C9C01-6E3E-4C02-B917-AB5FFA20904C}" dt="2025-04-17T05:42:57.475" v="27" actId="1036"/>
        <pc:sldMkLst>
          <pc:docMk/>
          <pc:sldMk cId="1749442126" sldId="259"/>
        </pc:sldMkLst>
        <pc:spChg chg="mod">
          <ac:chgData name="Aditya Yadav" userId="59975c578bbb25c4" providerId="LiveId" clId="{682C9C01-6E3E-4C02-B917-AB5FFA20904C}" dt="2025-04-17T05:40:44.061" v="26" actId="20577"/>
          <ac:spMkLst>
            <pc:docMk/>
            <pc:sldMk cId="1749442126" sldId="259"/>
            <ac:spMk id="2" creationId="{A71F0460-7650-39AF-17BD-B4C7D26C124A}"/>
          </ac:spMkLst>
        </pc:spChg>
        <pc:picChg chg="mod">
          <ac:chgData name="Aditya Yadav" userId="59975c578bbb25c4" providerId="LiveId" clId="{682C9C01-6E3E-4C02-B917-AB5FFA20904C}" dt="2025-04-17T05:42:57.475" v="27" actId="1036"/>
          <ac:picMkLst>
            <pc:docMk/>
            <pc:sldMk cId="1749442126" sldId="259"/>
            <ac:picMk id="4" creationId="{5F94E8C2-48CB-AE70-CF95-045A6CBADE61}"/>
          </ac:picMkLst>
        </pc:picChg>
      </pc:sldChg>
      <pc:sldChg chg="modSp mod">
        <pc:chgData name="Aditya Yadav" userId="59975c578bbb25c4" providerId="LiveId" clId="{682C9C01-6E3E-4C02-B917-AB5FFA20904C}" dt="2025-04-17T05:39:08.978" v="11" actId="1035"/>
        <pc:sldMkLst>
          <pc:docMk/>
          <pc:sldMk cId="3579917259" sldId="266"/>
        </pc:sldMkLst>
        <pc:spChg chg="mod">
          <ac:chgData name="Aditya Yadav" userId="59975c578bbb25c4" providerId="LiveId" clId="{682C9C01-6E3E-4C02-B917-AB5FFA20904C}" dt="2025-04-17T05:29:12.386" v="7" actId="20577"/>
          <ac:spMkLst>
            <pc:docMk/>
            <pc:sldMk cId="3579917259" sldId="266"/>
            <ac:spMk id="5" creationId="{A0CCBB5A-FF2B-A409-89F1-0351E01A58D1}"/>
          </ac:spMkLst>
        </pc:spChg>
        <pc:picChg chg="mod">
          <ac:chgData name="Aditya Yadav" userId="59975c578bbb25c4" providerId="LiveId" clId="{682C9C01-6E3E-4C02-B917-AB5FFA20904C}" dt="2025-04-17T05:39:08.978" v="11" actId="1035"/>
          <ac:picMkLst>
            <pc:docMk/>
            <pc:sldMk cId="3579917259" sldId="266"/>
            <ac:picMk id="4" creationId="{A1C6D34E-F171-8C1F-092A-948B0BA717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1D64E-478A-1C7A-E30B-2928419E3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49085-9578-DC52-6A22-B041AE6D4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943E-D792-CEA4-78B9-88DCDDB09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10C63-00AD-ED85-E3CC-AF52459CE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6B301-9B48-3827-40FB-135BAA3E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19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5ED4A-B517-8786-80C5-66A5D60E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582A0-8C90-D236-344C-A748B1710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68AA-C00C-8080-CFC2-C133EEB9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F4E1B-00AD-AFD3-8CEC-C77422E7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DD3F4-68F1-B077-EE39-F361EB3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845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B932FD-435B-D467-5585-DF9F12E8C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6659-9E0E-BDC1-C915-D84CC0929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E90C-31C7-EA19-55C5-1B99079EC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15EEB-A01A-F13E-60F1-C05B5D60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6E890-36DE-584F-0818-6AC88D26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4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3F19-B29D-AEBA-1E67-63B526DB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A8A09-5661-E84C-EA5A-BA7A0790D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CD4C5-4F23-150D-0244-46A2469D7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B48FF-FC69-C154-54AE-A7BC2D5E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33FAA-014B-8F86-DF44-FBFEE780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96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F5D23-87D4-D2E6-B822-4059C133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B8A1B-3924-ABF0-4F27-2F19FF5DE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20101-8C12-368F-BCFD-D298AE953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AA9EC-F0BF-9282-71FB-0F1C0553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4145-27E3-A673-EF49-6B65D2FF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2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F7B97-55A1-573E-DE88-196F2F0E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8F98-6744-B58D-9226-B5436AC9A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1AC41-88D4-9364-9F45-55F6EF05E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75089-67E1-B4A7-55DD-CCB9180F5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9873-233E-5E7B-6E92-9D12231EC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CCA6F-BAD1-6C94-A30B-01959B08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37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C6B48-1BBD-2956-8F34-4B0ADA59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1C43-87E8-08EF-5D72-BB06D117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DE98D-4E61-300A-2C4D-B91DAEB3B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D277E-05C0-DBB0-3C88-A01C07166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E8685-13DE-B05A-B935-F22B2CA0D1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1CF8E0-D36E-17C5-0797-196719A23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3E82F-7963-91F0-238F-8851C1724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ADFA8-E7F8-D8AF-9F55-4069BE29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482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4A05-D1FF-26B0-BE1C-8C91E1FA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F067BD-C455-001A-4FD1-66B7DC9F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E7B67-0D01-E1C8-B892-1677F627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DECB4-4488-7682-2118-69D12F5B5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30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471566-498C-19C4-723D-9D6B4251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8B0847-313D-0CBE-86DB-9263A1B2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60DC6-9602-3B57-D1A3-18CC0B9BE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435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FD0B-56AD-25ED-246E-D1A29E88F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33214-9ED8-B45F-48C6-3A06C4B05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0913D-2257-27AA-4DCF-02B23C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E4EDF-E637-6236-85EF-D96196F08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548BC-22C9-CE57-F9C8-AAE20BA1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28A1-D786-B5D2-2B77-833A42E3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92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AD8D-207B-7044-B614-D565AACA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724A54-D399-3DD3-ECFF-5656D3FA37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4BE89-765C-1EBB-248E-0C58155F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9E5E-BF83-F6B5-680C-7FCCB4DA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4F30-2B6A-AEB4-16EC-BC00EEF7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A0FDD-6F6A-1009-D67F-AA37D167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13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2F0FB9-85D7-314A-7868-990DB91E6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0D864-B93B-152B-017C-DFE292FA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A768-9F60-DCE0-1C96-342980486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725F8-459A-4CED-BA0D-3C4FCA5D0999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445C-DE3E-EB82-E099-43AC47788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53CB-5C7C-0046-5155-6ACB34DE96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A20A6-2C11-4CB1-9193-A0D80FC846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42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picture containing graphics, logo, graphic design, colorfulness&#10;&#10;Description automatically generated">
            <a:extLst>
              <a:ext uri="{FF2B5EF4-FFF2-40B4-BE49-F238E27FC236}">
                <a16:creationId xmlns:a16="http://schemas.microsoft.com/office/drawing/2014/main" id="{03FA5E2C-584B-47B9-1BDA-F69CB130D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3599" y="1351593"/>
            <a:ext cx="5084801" cy="1977046"/>
          </a:xfrm>
          <a:prstGeom prst="rect">
            <a:avLst/>
          </a:prstGeom>
        </p:spPr>
      </p:pic>
      <p:pic>
        <p:nvPicPr>
          <p:cNvPr id="4" name="Picture 3" descr="A red and blue sign with white text&#10;&#10;Description automatically generated">
            <a:extLst>
              <a:ext uri="{FF2B5EF4-FFF2-40B4-BE49-F238E27FC236}">
                <a16:creationId xmlns:a16="http://schemas.microsoft.com/office/drawing/2014/main" id="{2DB1BE0F-7C6A-6B82-B1E7-626A11166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7" y="150861"/>
            <a:ext cx="1002783" cy="1633614"/>
          </a:xfrm>
          <a:prstGeom prst="rect">
            <a:avLst/>
          </a:prstGeom>
        </p:spPr>
      </p:pic>
      <p:pic>
        <p:nvPicPr>
          <p:cNvPr id="9" name="Picture 8" descr="A black rectangular object with white text&#10;&#10;Description automatically generated">
            <a:extLst>
              <a:ext uri="{FF2B5EF4-FFF2-40B4-BE49-F238E27FC236}">
                <a16:creationId xmlns:a16="http://schemas.microsoft.com/office/drawing/2014/main" id="{2DD13633-C27F-8229-E5BB-7A3460C9A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7" y="4579465"/>
            <a:ext cx="11810906" cy="227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71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62346-BC64-3A2F-44A1-D265E272D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05D728B7-EDD7-07CF-9D0A-F4AE975F0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84072BF-A187-042B-51A2-52904A539525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A35D64-C3A8-7FBE-CB74-15F79E656351}"/>
              </a:ext>
            </a:extLst>
          </p:cNvPr>
          <p:cNvSpPr txBox="1"/>
          <p:nvPr/>
        </p:nvSpPr>
        <p:spPr>
          <a:xfrm>
            <a:off x="1307680" y="211222"/>
            <a:ext cx="9576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Heart Rate Estimation</a:t>
            </a: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B6F90-E54F-A075-27B1-A24497D0ACB3}"/>
              </a:ext>
            </a:extLst>
          </p:cNvPr>
          <p:cNvSpPr txBox="1"/>
          <p:nvPr/>
        </p:nvSpPr>
        <p:spPr>
          <a:xfrm>
            <a:off x="530942" y="1042219"/>
            <a:ext cx="9104671" cy="4441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1397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77777"/>
              <a:buFont typeface="Arial"/>
              <a:buNone/>
              <a:tabLst/>
              <a:defRPr/>
            </a:pPr>
            <a:endParaRPr kumimoji="0" lang="en-IN" sz="17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340201" algn="l" defTabSz="914400" rtl="0" eaLnBrk="1" fontAlgn="auto" latinLnBrk="0" hangingPunct="1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Utilizes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Eulerian Video Magnification</a:t>
            </a: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amplify subtle skin color variations.</a:t>
            </a:r>
          </a:p>
          <a:p>
            <a:pPr marL="342900" marR="0" lvl="0" indent="-340201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Captures a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temporal buffer</a:t>
            </a: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of face ROI frames for analysis.</a:t>
            </a:r>
          </a:p>
          <a:p>
            <a:pPr marL="342900" marR="0" lvl="0" indent="-340201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Applies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Fast Fourier Transform (FFT)</a:t>
            </a: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extract pulse-related frequency components.</a:t>
            </a:r>
          </a:p>
          <a:p>
            <a:pPr marL="342900" marR="0" lvl="0" indent="-340201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Implements a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bandpass filter (1–2 Hz)</a:t>
            </a: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isolate the heart rate frequency range (60–120 BPM).</a:t>
            </a:r>
          </a:p>
          <a:p>
            <a:pPr marL="342900" marR="0" lvl="0" indent="-340201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Computes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beats per minute (BPM)</a:t>
            </a: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based on dominant frequency peaks.</a:t>
            </a:r>
          </a:p>
          <a:p>
            <a:pPr marL="342900" marR="0" lvl="0" indent="-340201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Displays a </a:t>
            </a:r>
            <a:r>
              <a:rPr kumimoji="0" lang="en-I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simulated ECG waveform</a:t>
            </a:r>
            <a:r>
              <a:rPr kumimoji="0" lang="en-IN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 the GUI for real-time visualization.</a:t>
            </a:r>
          </a:p>
          <a:p>
            <a:pPr marL="34290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IN" sz="3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440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12940-A643-6CE3-2888-2DEF03D2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FC56AD65-FBC3-B6DC-F451-DECCBDC7C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33FC83-369F-2A9F-9102-3BD803A9D8DD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655B88-FDC5-1476-0C42-4DDC9A68864F}"/>
              </a:ext>
            </a:extLst>
          </p:cNvPr>
          <p:cNvSpPr txBox="1"/>
          <p:nvPr/>
        </p:nvSpPr>
        <p:spPr>
          <a:xfrm>
            <a:off x="1897625" y="163151"/>
            <a:ext cx="8396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Emotion Detection</a:t>
            </a: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A52B0-832F-CE73-4729-0F0666AF3454}"/>
              </a:ext>
            </a:extLst>
          </p:cNvPr>
          <p:cNvSpPr txBox="1"/>
          <p:nvPr/>
        </p:nvSpPr>
        <p:spPr>
          <a:xfrm>
            <a:off x="412955" y="1101213"/>
            <a:ext cx="9104671" cy="4827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7F38E40-8130-0733-13A7-492B9EF23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8" y="1225542"/>
            <a:ext cx="8468985" cy="3229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88950" indent="-285750">
              <a:lnSpc>
                <a:spcPct val="115000"/>
              </a:lnSpc>
              <a:buClr>
                <a:srgbClr val="000000"/>
              </a:buClr>
              <a:buSzPts val="3200"/>
              <a:buFont typeface="Arial" panose="020B0604020202020204" pitchFamily="34" charset="0"/>
              <a:buChar char="•"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indent="-285750">
              <a:lnSpc>
                <a:spcPct val="115000"/>
              </a:lnSpc>
              <a:spcBef>
                <a:spcPts val="640"/>
              </a:spcBef>
              <a:buClr>
                <a:srgbClr val="000000"/>
              </a:buClr>
              <a:buSzPts val="3900"/>
              <a:buFont typeface="Arial" panose="020B0604020202020204" pitchFamily="34" charset="0"/>
              <a:buChar char="•"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Region of Interest (ROI)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resized to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64×64 pixels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converted to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grayscale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39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Image data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normalized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and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reshaped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fit the CNN model input format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3900"/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CNN model predicts one of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seven emotions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b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Anger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Disgust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Fear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Happiness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Sadness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Surprise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Neutral</a:t>
            </a:r>
          </a:p>
          <a:p>
            <a:pPr marL="285750" indent="-285750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ts val="3900"/>
              <a:buFont typeface="Arial" panose="020B0604020202020204" pitchFamily="34" charset="0"/>
              <a:buChar char="•"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Predicted emotion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is displayed in the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Graphical User Interface (GUI)</a:t>
            </a:r>
          </a:p>
          <a:p>
            <a:pPr marL="800100" indent="-4572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58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74B9E-36FD-7AB1-4714-4C0B1E65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AEFFD405-4588-39C0-8A25-5FBCDB548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060C36-A7B3-D7F0-FE09-794B93221821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13B250-4DBB-CE9F-7837-BCA960A1318E}"/>
              </a:ext>
            </a:extLst>
          </p:cNvPr>
          <p:cNvSpPr txBox="1"/>
          <p:nvPr/>
        </p:nvSpPr>
        <p:spPr>
          <a:xfrm>
            <a:off x="1331495" y="117693"/>
            <a:ext cx="8409381" cy="89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4800" b="1" dirty="0"/>
              <a:t>Real-Time GUI &amp; Visualization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FEA7F3-0413-7CBB-3417-B2CA150D9F68}"/>
              </a:ext>
            </a:extLst>
          </p:cNvPr>
          <p:cNvSpPr txBox="1"/>
          <p:nvPr/>
        </p:nvSpPr>
        <p:spPr>
          <a:xfrm>
            <a:off x="599767" y="948690"/>
            <a:ext cx="6174658" cy="4753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3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28571"/>
              <a:buFont typeface="Arial"/>
              <a:buNone/>
              <a:tabLst/>
              <a:defRPr/>
            </a:pPr>
            <a:endParaRPr kumimoji="0" lang="en-IN" sz="1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41576" algn="l" defTabSz="914400" rtl="0" eaLnBrk="1" fontAlgn="auto" latinLnBrk="0" hangingPunct="1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Live Video Feed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Uses 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ImageTk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render    OpenCV  frames in </a:t>
            </a:r>
            <a:r>
              <a:rPr kumimoji="0" lang="en-I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Tkinter</a:t>
            </a:r>
            <a:endParaRPr kumimoji="0" lang="en-I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41576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en-I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BPM Display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r>
              <a:rPr kumimoji="0" lang="en-IN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Updates every few frames for consistency</a:t>
            </a:r>
          </a:p>
          <a:p>
            <a:pPr marL="457200" marR="0" lvl="0" indent="-337607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  <a:tabLst/>
              <a:defRPr/>
            </a:pPr>
            <a:r>
              <a:rPr kumimoji="0" lang="en-IN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ECG Simulation</a:t>
            </a:r>
            <a:r>
              <a:rPr kumimoji="0" lang="en-IN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Generates stylized ECG waveform using time-based logic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r>
              <a:rPr kumimoji="0" lang="en-I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Animates wave using </a:t>
            </a:r>
            <a:r>
              <a:rPr kumimoji="0" lang="en-IN" sz="17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Canvas.create_line</a:t>
            </a:r>
            <a:r>
              <a:rPr kumimoji="0" lang="en-IN" sz="17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endParaRPr kumimoji="0" lang="en-IN" sz="1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5DD6E-CE99-92A5-D354-E2E863A61E35}"/>
              </a:ext>
            </a:extLst>
          </p:cNvPr>
          <p:cNvSpPr txBox="1"/>
          <p:nvPr/>
        </p:nvSpPr>
        <p:spPr>
          <a:xfrm>
            <a:off x="6409808" y="1156149"/>
            <a:ext cx="7222265" cy="2772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53697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70"/>
              <a:buFont typeface="Arial"/>
              <a:buChar char="●"/>
              <a:tabLst/>
              <a:defRPr/>
            </a:pPr>
            <a:r>
              <a:rPr kumimoji="0" lang="en-US" sz="197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 Box &amp; Annotations</a:t>
            </a:r>
            <a:r>
              <a:rPr kumimoji="0" lang="en-US" sz="197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392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7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Green box around detected face    Labels for BPM and emotion</a:t>
            </a:r>
          </a:p>
          <a:p>
            <a:pPr marL="457200" marR="0" lvl="0" indent="-355956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6"/>
              <a:buFont typeface="Arial"/>
              <a:buChar char="●"/>
              <a:tabLst/>
              <a:defRPr/>
            </a:pPr>
            <a:r>
              <a:rPr kumimoji="0" lang="en-US" sz="200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User Control</a:t>
            </a:r>
            <a:r>
              <a:rPr kumimoji="0" lang="en-US" sz="200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r>
              <a:rPr kumimoji="0" lang="en-US" sz="17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Exit button safely closes GUI and releases camera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595959"/>
              </a:buClr>
              <a:buSzPts val="1400"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631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DB1A1-C6AE-51E4-4458-676211C1A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0E6D7A1A-2A1E-F47B-39ED-259DE3B0B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7C9302-2F79-095E-C5C1-02F80E58B5A2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ABF2CB-CF55-C1C1-8FA2-0AD6C71F0456}"/>
              </a:ext>
            </a:extLst>
          </p:cNvPr>
          <p:cNvSpPr txBox="1"/>
          <p:nvPr/>
        </p:nvSpPr>
        <p:spPr>
          <a:xfrm>
            <a:off x="2364839" y="117693"/>
            <a:ext cx="7376037" cy="89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800" b="1" dirty="0"/>
              <a:t>Code Structure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9BD31-6E2B-B0CB-7DCB-0C45E03770B8}"/>
              </a:ext>
            </a:extLst>
          </p:cNvPr>
          <p:cNvSpPr txBox="1"/>
          <p:nvPr/>
        </p:nvSpPr>
        <p:spPr>
          <a:xfrm>
            <a:off x="599767" y="948690"/>
            <a:ext cx="6174658" cy="550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15912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9956"/>
              <a:buFont typeface="Arial"/>
              <a:buChar char="●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Configuration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Sets frame size, region of interest (ROI) size, FPS, and signal parameters.</a:t>
            </a:r>
          </a:p>
          <a:p>
            <a:pPr marL="457200" marR="0" lvl="0" indent="-315912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2446"/>
              <a:buFont typeface="Arial"/>
              <a:buChar char="●"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Model Loading</a:t>
            </a:r>
            <a:b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Loads a pre-trained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Keras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emotion detection model using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load_model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457200" marR="0" lvl="0" indent="-315912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000"/>
              <a:buFont typeface="Arial"/>
              <a:buChar char="●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Webcam Setup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Uses OpenCV to capture webcam feed and set resolution.</a:t>
            </a:r>
          </a:p>
          <a:p>
            <a:pPr marL="457200" marR="0" lvl="0" indent="-315912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000"/>
              <a:buFont typeface="Arial"/>
              <a:buChar char="●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Buffers Initialization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Prepares buffers for FFT, signal filtering, BPM calculation, and ECG.</a:t>
            </a:r>
          </a:p>
          <a:p>
            <a:pPr marL="457200" marR="0" lvl="0" indent="-315912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000"/>
              <a:buFont typeface="Arial"/>
              <a:buChar char="●"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Tkinter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GUI Setup</a:t>
            </a:r>
            <a:b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Defines all GUI elements: labels, canvas, buttons, and live video panel.</a:t>
            </a:r>
            <a:b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0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8F107-E89D-0669-820E-4525EEE91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E46E5000-65E4-DC73-DCCF-9A92E33992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D956C9-3B91-C955-2AFF-CE6C7A43EBB1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828FD-22F2-FDDE-CC30-9A0D7EA2B2AC}"/>
              </a:ext>
            </a:extLst>
          </p:cNvPr>
          <p:cNvSpPr txBox="1"/>
          <p:nvPr/>
        </p:nvSpPr>
        <p:spPr>
          <a:xfrm>
            <a:off x="199020" y="117693"/>
            <a:ext cx="11393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 Signal Amplification via Gaussian Pyramids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537E9-DAE5-2EBF-0B56-16A6BFBACBDA}"/>
              </a:ext>
            </a:extLst>
          </p:cNvPr>
          <p:cNvSpPr txBox="1"/>
          <p:nvPr/>
        </p:nvSpPr>
        <p:spPr>
          <a:xfrm>
            <a:off x="599767" y="948690"/>
            <a:ext cx="61746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  <a:tabLst/>
              <a:defRPr/>
            </a:pPr>
            <a:r>
              <a:rPr kumimoji="0" lang="en-US" sz="186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Why Gaussian Pyramids?</a:t>
            </a:r>
            <a:br>
              <a:rPr kumimoji="0" lang="en-US" sz="186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extract low-frequency color changes from facial skin (used to estimate heartbeats).</a:t>
            </a:r>
            <a:br>
              <a:rPr kumimoji="0" lang="en-US" sz="186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186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  <a:tabLst/>
              <a:defRPr/>
            </a:pPr>
            <a:r>
              <a:rPr kumimoji="0" lang="en-US" sz="1881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How it's built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  <a:tabLst/>
              <a:defRPr/>
            </a:pPr>
            <a:r>
              <a:rPr kumimoji="0" lang="en-US" sz="1891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 </a:t>
            </a:r>
            <a:r>
              <a:rPr kumimoji="0" lang="en-US" sz="1891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build_gaussian_pyramid</a:t>
            </a:r>
            <a:r>
              <a:rPr kumimoji="0" lang="en-US" sz="1891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(frame, levels):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  <a:tabLst/>
              <a:defRPr/>
            </a:pPr>
            <a:r>
              <a:rPr kumimoji="0" lang="en-US" sz="1891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pyramid = [</a:t>
            </a:r>
            <a:r>
              <a:rPr kumimoji="0" lang="en-US" sz="1891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frame.astype</a:t>
            </a:r>
            <a:r>
              <a:rPr kumimoji="0" lang="en-US" sz="1891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(np.float32)]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  <a:tabLst/>
              <a:defRPr/>
            </a:pPr>
            <a:r>
              <a:rPr kumimoji="0" lang="en-US" sz="1891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for _ in range(levels):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  <a:tabLst/>
              <a:defRPr/>
            </a:pPr>
            <a:r>
              <a:rPr kumimoji="0" lang="en-US" sz="1891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frame = cv2.pyrDown(frame)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  <a:tabLst/>
              <a:defRPr/>
            </a:pPr>
            <a:r>
              <a:rPr kumimoji="0" lang="en-US" sz="1891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</a:t>
            </a:r>
            <a:r>
              <a:rPr kumimoji="0" lang="en-US" sz="1891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pyramid.append</a:t>
            </a:r>
            <a:r>
              <a:rPr kumimoji="0" lang="en-US" sz="1891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lang="en-US" sz="1891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frame.astype</a:t>
            </a:r>
            <a:r>
              <a:rPr kumimoji="0" lang="en-US" sz="1891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(np.float32))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  <a:tabLst/>
              <a:defRPr/>
            </a:pPr>
            <a:r>
              <a:rPr kumimoji="0" lang="en-US" sz="1891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return pyramid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  <a:tabLst/>
              <a:defRPr/>
            </a:pPr>
            <a:endParaRPr kumimoji="0" lang="en-US" sz="1144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  <a:tabLst/>
              <a:defRPr/>
            </a:pPr>
            <a:endParaRPr kumimoji="0" lang="en-US" sz="1729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8821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F3A0F-5CE6-ED41-EE38-651427D41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F6C8D7C-4F36-C415-1EFD-7B199D9CC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7394478-FBF0-9ECD-AF31-064D5F6BFEB7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2DE694-84CD-4A79-3D38-8C662CC8726B}"/>
              </a:ext>
            </a:extLst>
          </p:cNvPr>
          <p:cNvSpPr txBox="1"/>
          <p:nvPr/>
        </p:nvSpPr>
        <p:spPr>
          <a:xfrm>
            <a:off x="-179558" y="117693"/>
            <a:ext cx="12551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Signal Amplification via Gaussian Pyramids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2CE07-7EC9-4066-C9EE-AC7851E64838}"/>
              </a:ext>
            </a:extLst>
          </p:cNvPr>
          <p:cNvSpPr txBox="1"/>
          <p:nvPr/>
        </p:nvSpPr>
        <p:spPr>
          <a:xfrm>
            <a:off x="599767" y="948690"/>
            <a:ext cx="6174658" cy="3701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Signal is reconstructed back using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b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1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def </a:t>
            </a:r>
            <a:r>
              <a:rPr kumimoji="0" 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reconstruct_from_pyramid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(pyramid, index, levels):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frame = pyramid[index]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for _ in range(levels):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frame = cv2.pyrUp(frame)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return frame[:ROI_HEIGHT, :ROI_WIDTH]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2043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CFC75-E591-372D-221D-645BE404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196237E-5ABA-3469-3E32-35BB498CE1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05327F-1E1B-4D02-8069-DF01F428AD7E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EA3FC2-145D-856C-FC90-067192301476}"/>
              </a:ext>
            </a:extLst>
          </p:cNvPr>
          <p:cNvSpPr txBox="1"/>
          <p:nvPr/>
        </p:nvSpPr>
        <p:spPr>
          <a:xfrm>
            <a:off x="838200" y="109370"/>
            <a:ext cx="9141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FFT-Based Heart Rate Calculation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4A58E6-B373-8912-783F-B74456EC268A}"/>
              </a:ext>
            </a:extLst>
          </p:cNvPr>
          <p:cNvSpPr txBox="1"/>
          <p:nvPr/>
        </p:nvSpPr>
        <p:spPr>
          <a:xfrm>
            <a:off x="599767" y="948690"/>
            <a:ext cx="617465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Frequency Range Set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b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minFreq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= 1.0 Hz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maxFreq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= 2.0 Hz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(corresponds to 60–120 BPM)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Buffer Handling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b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New frame added to circular buffer</a:t>
            </a:r>
          </a:p>
          <a:p>
            <a:pPr marL="457200" marR="0" lvl="0" indent="-3238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Perform FFT on the buffer</a:t>
            </a:r>
          </a:p>
          <a:p>
            <a:pPr marL="457200" marR="0" lvl="0" indent="-3238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Mask out unwanted frequencies</a:t>
            </a:r>
          </a:p>
          <a:p>
            <a:pPr marL="457200" marR="0" lvl="0" indent="-3238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Use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np.argmax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get dominant frequency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Conversion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b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bpm = 60.0 *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dominant_frequency</a:t>
            </a: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188038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Result Stabilization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457200" marR="0" lvl="0" indent="-32385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Rolling average using </a:t>
            </a:r>
            <a:r>
              <a:rPr kumimoji="0" lang="en-US" sz="15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bpmHistory</a:t>
            </a: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array</a:t>
            </a:r>
          </a:p>
          <a:p>
            <a:pPr marL="457200" marR="0" lvl="0" indent="-3238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Smoothens BPM spikes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562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08071-EDB9-DDF6-3FC2-B456547D9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A6F3F08C-3366-A311-A1A1-6D8498B35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104D098-20D5-6B1E-9993-9973F469C83A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ACFCE-AD7E-13D8-9AFE-5473BD8C887B}"/>
              </a:ext>
            </a:extLst>
          </p:cNvPr>
          <p:cNvSpPr txBox="1"/>
          <p:nvPr/>
        </p:nvSpPr>
        <p:spPr>
          <a:xfrm>
            <a:off x="2364839" y="117693"/>
            <a:ext cx="737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Emotion Prediction Code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A68B67-D69B-24DF-A1DB-F650DCC66AFA}"/>
              </a:ext>
            </a:extLst>
          </p:cNvPr>
          <p:cNvSpPr txBox="1"/>
          <p:nvPr/>
        </p:nvSpPr>
        <p:spPr>
          <a:xfrm>
            <a:off x="599767" y="948690"/>
            <a:ext cx="6174658" cy="4581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Image Preprocessing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face_img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cv2.resize(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roi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(64, 64))                 # Resize to 64x64 as required by model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face_img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cv2.cvtColor(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face_img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cv2.COLOR_BGR2GRAY) # Convert to grayscale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face_img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face_img.astype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("float32") / 255.0         # Normalize to [0, 1]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face_img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np.reshape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face_img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(1, 64, 64, 1))        # Reshape to (1, 64, 64, 1)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575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B8C01-89A3-945A-8829-88714DC1A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9FF5271D-EC19-5BFD-0F2D-D60B5F33B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9333BA-51F7-E6FF-C261-CA69CB7A3F76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E9BDE1-B428-D440-48F3-DC93A224D419}"/>
              </a:ext>
            </a:extLst>
          </p:cNvPr>
          <p:cNvSpPr txBox="1"/>
          <p:nvPr/>
        </p:nvSpPr>
        <p:spPr>
          <a:xfrm>
            <a:off x="2364839" y="117693"/>
            <a:ext cx="737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Emotion Prediction Code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FADB0-C585-5309-C05C-FB3D1AE17455}"/>
              </a:ext>
            </a:extLst>
          </p:cNvPr>
          <p:cNvSpPr txBox="1"/>
          <p:nvPr/>
        </p:nvSpPr>
        <p:spPr>
          <a:xfrm>
            <a:off x="599767" y="948690"/>
            <a:ext cx="6174658" cy="4351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Model Prediction 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emotion_pred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emotion_model.predict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face_roi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verbose=0)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emotion_idx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np.argmax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emotion_pred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emotion = 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emotion_labels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</a:t>
            </a:r>
            <a:r>
              <a:rPr kumimoji="0" lang="en-US" sz="2300" b="0" i="0" u="none" strike="noStrike" kern="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emotion_idx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]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Emotion Labels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['Anger', 'Disgust', 'Fear', 'Happiness', 'Sadness', 'Surprise', 'Neutral']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917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8BD40-625C-A15F-B097-3F4A168F9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13865DDA-374E-2F12-230F-457633E48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926A96-3011-29E1-3011-EF62550E511A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0CA19-8544-4F24-D377-C56CB2D602D8}"/>
              </a:ext>
            </a:extLst>
          </p:cNvPr>
          <p:cNvSpPr txBox="1"/>
          <p:nvPr/>
        </p:nvSpPr>
        <p:spPr>
          <a:xfrm>
            <a:off x="2364839" y="117693"/>
            <a:ext cx="737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ECG Waveform Simulation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B2D54A-B33A-40C9-2DF6-3BE8AE7A5685}"/>
              </a:ext>
            </a:extLst>
          </p:cNvPr>
          <p:cNvSpPr txBox="1"/>
          <p:nvPr/>
        </p:nvSpPr>
        <p:spPr>
          <a:xfrm>
            <a:off x="599767" y="948690"/>
            <a:ext cx="6174658" cy="516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Function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kumimoji="0" lang="en-US" sz="17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generate_ecg_sample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(bpm, t)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Logic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457200" marR="0" lvl="0" indent="-33655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Creates artificial P, Q, R, S, and T wave shapes based on time elapsed</a:t>
            </a:r>
          </a:p>
          <a:p>
            <a:pPr marL="457200" marR="0" lvl="0" indent="-3365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Simulates one heartbeat cycle per BPM value</a:t>
            </a:r>
          </a:p>
          <a:p>
            <a:pPr marL="457200" marR="0" lvl="0" indent="-3365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Adds random noise to mimic jitter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Canvas Drawing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457200" marR="0" lvl="0" indent="-33655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Stores values in </a:t>
            </a:r>
            <a:r>
              <a:rPr kumimoji="0" lang="en-US" sz="17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ecg_data</a:t>
            </a: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188038"/>
              </a:solidFill>
              <a:effectLst/>
              <a:uLnTx/>
              <a:uFillTx/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-3365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Drawn as lines using:</a:t>
            </a:r>
          </a:p>
          <a:p>
            <a:pPr marL="457200" marR="0" lvl="0" indent="-3365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create_line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(i-1, y1, </a:t>
            </a:r>
            <a:r>
              <a:rPr kumimoji="0" lang="en-US" sz="1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y2, ...)</a:t>
            </a:r>
          </a:p>
          <a:p>
            <a:pPr marL="457200" marR="0" lvl="0" indent="-3365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tabLst/>
              <a:defRPr/>
            </a:pPr>
            <a:r>
              <a:rPr kumimoji="0" 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Effect</a:t>
            </a: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457200" marR="0" lvl="0" indent="-3365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 dynamic, real-time ECG wave simulation based on BPM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1155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00B32-3B53-1D00-95FF-6F571F00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F94E8C2-48CB-AE70-CF95-045A6CBAD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61897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331BAC-E5A0-B82E-F8C6-ACD73F0AF13A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1F0460-7650-39AF-17BD-B4C7D26C124A}"/>
              </a:ext>
            </a:extLst>
          </p:cNvPr>
          <p:cNvSpPr txBox="1"/>
          <p:nvPr/>
        </p:nvSpPr>
        <p:spPr>
          <a:xfrm rot="10800000" flipH="1" flipV="1">
            <a:off x="8804693" y="1997839"/>
            <a:ext cx="6211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Presented By :</a:t>
            </a:r>
          </a:p>
          <a:p>
            <a:endParaRPr lang="en-US" sz="2000" dirty="0"/>
          </a:p>
          <a:p>
            <a:r>
              <a:rPr lang="en-US" sz="2000" dirty="0"/>
              <a:t>Aditya Yadav</a:t>
            </a:r>
          </a:p>
          <a:p>
            <a:endParaRPr lang="en-US" sz="2000" dirty="0"/>
          </a:p>
          <a:p>
            <a:r>
              <a:rPr lang="en-US" sz="2000" dirty="0"/>
              <a:t>Anjali Rawat </a:t>
            </a:r>
          </a:p>
          <a:p>
            <a:endParaRPr lang="en-US" sz="2000" dirty="0"/>
          </a:p>
          <a:p>
            <a:r>
              <a:rPr lang="en-US" sz="2000" dirty="0"/>
              <a:t>Sam Goerge</a:t>
            </a:r>
          </a:p>
          <a:p>
            <a:endParaRPr lang="en-US" sz="2000" dirty="0"/>
          </a:p>
          <a:p>
            <a:r>
              <a:rPr lang="en-US" sz="2000" dirty="0"/>
              <a:t>Vaibhav Sharma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5DAAE-BE60-2BD2-255F-2FD690A3B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99" y="437581"/>
            <a:ext cx="7620000" cy="507682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49442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1A27-5A3E-DB2B-35EA-4C326BB9D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E4A5817-211A-5A40-13E5-B111D6D4C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D065C8-96DD-AA6E-FDC1-07C6033E34BD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277053-8764-3125-6271-1300A8AD1774}"/>
              </a:ext>
            </a:extLst>
          </p:cNvPr>
          <p:cNvSpPr txBox="1"/>
          <p:nvPr/>
        </p:nvSpPr>
        <p:spPr>
          <a:xfrm>
            <a:off x="599767" y="117693"/>
            <a:ext cx="9141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GUI and Real-Time Integration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B2246-A2B0-A534-3CA5-E598DB0FB8BA}"/>
              </a:ext>
            </a:extLst>
          </p:cNvPr>
          <p:cNvSpPr txBox="1"/>
          <p:nvPr/>
        </p:nvSpPr>
        <p:spPr>
          <a:xfrm>
            <a:off x="599767" y="948690"/>
            <a:ext cx="6174658" cy="53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Live Update Loop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Handled by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root.after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(15,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update_gui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Captures new frame every 15ms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Tkinter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Elements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Label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for BPM and Emotion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Canvas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for ECG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exit</a:t>
            </a:r>
          </a:p>
          <a:p>
            <a:pPr marL="457200" marR="0" lvl="0" indent="-3175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ImageTk.PhotoImage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show live frame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 Box Rendering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python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Copy code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cv2.rectangle(display, (x, y), (x + w, y + h), (0, 255, 0), 2)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Final Output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b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 clean GUI with live feed, dynamic heart rate, emotion recognition, and ECG.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1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38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65EB5-41C2-42DB-5C3E-6579853A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5B1B5C36-CFA6-7814-08CA-595EB5838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104626" y="-7655"/>
            <a:ext cx="12401251" cy="6974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27C861-2E39-5371-2420-757DEB0F39D3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BCA03-9BF4-47F2-4BB4-D7322B5A66C0}"/>
              </a:ext>
            </a:extLst>
          </p:cNvPr>
          <p:cNvSpPr txBox="1"/>
          <p:nvPr/>
        </p:nvSpPr>
        <p:spPr>
          <a:xfrm>
            <a:off x="2364839" y="117693"/>
            <a:ext cx="737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Conclusion</a:t>
            </a:r>
            <a:endParaRPr lang="en-IN" sz="4800" dirty="0"/>
          </a:p>
        </p:txBody>
      </p:sp>
      <p:pic>
        <p:nvPicPr>
          <p:cNvPr id="3" name="Google Shape;175;p33" title="flow patter.png">
            <a:extLst>
              <a:ext uri="{FF2B5EF4-FFF2-40B4-BE49-F238E27FC236}">
                <a16:creationId xmlns:a16="http://schemas.microsoft.com/office/drawing/2014/main" id="{3F72F21A-2B9B-CA33-C9D0-7EDE0FE173D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488" y="117693"/>
            <a:ext cx="8431498" cy="594969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6790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36D3B-780A-344A-903D-63CFF0247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431FF195-7E25-FA95-0E7C-5AF997D83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9D3AC5-4D45-F1EF-08D9-A353F281726F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FE542F-1CAA-5B51-406A-A772CC8D02D9}"/>
              </a:ext>
            </a:extLst>
          </p:cNvPr>
          <p:cNvSpPr txBox="1"/>
          <p:nvPr/>
        </p:nvSpPr>
        <p:spPr>
          <a:xfrm>
            <a:off x="2364839" y="117693"/>
            <a:ext cx="737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8140F-DA97-FCDA-8543-72F99EA780CD}"/>
              </a:ext>
            </a:extLst>
          </p:cNvPr>
          <p:cNvSpPr txBox="1"/>
          <p:nvPr/>
        </p:nvSpPr>
        <p:spPr>
          <a:xfrm>
            <a:off x="599767" y="948690"/>
            <a:ext cx="6174658" cy="521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15494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342900" marR="0" lvl="0" indent="-154940" algn="l" defTabSz="914400" rtl="0" eaLnBrk="1" fontAlgn="auto" latinLnBrk="0" hangingPunct="1">
              <a:lnSpc>
                <a:spcPct val="115000"/>
              </a:lnSpc>
              <a:spcBef>
                <a:spcPts val="592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Real-time Processing and Delay Handling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Capturing video, analyzing FFT signals, and predicting emotions needs to happen every few milliseconds.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Any lag in processing can cause a choppy user experience or inaccurate readings.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Careful buffer handling and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Tkinter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’s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after()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method are used to manage updates smoothly.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Signal Noise in FFT Outputs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Even slight body movement or background changes can introduce noise in the color variation signals.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Filtering out unwanted frequencies with a mask helps improve the accuracy of BPM detection.</a:t>
            </a:r>
          </a:p>
          <a:p>
            <a:pPr marL="34290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595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2FE67-9CA5-D752-C33F-2563CFCF3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2847E382-26C0-FEF1-8B04-3CF1F955D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B5CFA4-93C1-AD01-8CD0-5CF8A6ED04F0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FD6C2-4074-D4C3-233C-C77880162914}"/>
              </a:ext>
            </a:extLst>
          </p:cNvPr>
          <p:cNvSpPr txBox="1"/>
          <p:nvPr/>
        </p:nvSpPr>
        <p:spPr>
          <a:xfrm>
            <a:off x="2364839" y="117693"/>
            <a:ext cx="737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Calibri"/>
              <a:buNone/>
            </a:pPr>
            <a:r>
              <a:rPr lang="en-US" sz="4800" dirty="0">
                <a:latin typeface="Calibri"/>
                <a:ea typeface="Calibri"/>
                <a:cs typeface="Calibri"/>
                <a:sym typeface="Calibri"/>
              </a:rPr>
              <a:t>Challenges </a:t>
            </a:r>
            <a:endParaRPr lang="en-US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F010B-ECAD-A271-35D3-C3CAFE563221}"/>
              </a:ext>
            </a:extLst>
          </p:cNvPr>
          <p:cNvSpPr txBox="1"/>
          <p:nvPr/>
        </p:nvSpPr>
        <p:spPr>
          <a:xfrm>
            <a:off x="599767" y="948690"/>
            <a:ext cx="6174658" cy="2284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Lighting and Face Positioning Issues</a:t>
            </a: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Natural lighting can drastically affect ROI clarity.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Detection fails if the face is partially covered or not centered—impacting both BPM and emotion results.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413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EEADA-63CF-33D4-525D-85C5D733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225CC35B-2B09-A80B-27C6-98DAD8409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6A89B9-1447-CF76-CC22-C1CE64EC7167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4D43D-89BC-8EA8-0484-C754208CA582}"/>
              </a:ext>
            </a:extLst>
          </p:cNvPr>
          <p:cNvSpPr txBox="1"/>
          <p:nvPr/>
        </p:nvSpPr>
        <p:spPr>
          <a:xfrm>
            <a:off x="2364839" y="117693"/>
            <a:ext cx="737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Highlights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72F07-3040-2C06-ECA4-9EFD004CECF7}"/>
              </a:ext>
            </a:extLst>
          </p:cNvPr>
          <p:cNvSpPr txBox="1"/>
          <p:nvPr/>
        </p:nvSpPr>
        <p:spPr>
          <a:xfrm>
            <a:off x="599767" y="948690"/>
            <a:ext cx="6174658" cy="5280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2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Dual Monitoring: Heart + Emotion</a:t>
            </a:r>
          </a:p>
          <a:p>
            <a:pPr marL="457200" marR="0" lvl="0" indent="-344535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26"/>
              <a:buFont typeface="Arial"/>
              <a:buChar char="●"/>
              <a:tabLst/>
              <a:defRPr/>
            </a:pPr>
            <a:r>
              <a:rPr kumimoji="0" lang="en-US" sz="182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 system not only detects emotional state but also gives an estimated heart rate in real-time, combining physical and psychological monitoring.</a:t>
            </a:r>
            <a:br>
              <a:rPr kumimoji="0" lang="en-US" sz="182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182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2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Interactive and Easy-to-Use GUI</a:t>
            </a:r>
          </a:p>
          <a:p>
            <a:pPr marL="457200" marR="0" lvl="0" indent="-344535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26"/>
              <a:buFont typeface="Arial"/>
              <a:buChar char="●"/>
              <a:tabLst/>
              <a:defRPr/>
            </a:pPr>
            <a:r>
              <a:rPr kumimoji="0" lang="en-US" sz="182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GUI built using </a:t>
            </a:r>
            <a:r>
              <a:rPr kumimoji="0" lang="en-US" sz="1825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Tkinter</a:t>
            </a:r>
            <a:r>
              <a:rPr kumimoji="0" lang="en-US" sz="182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includes live webcam feed, ECG canvas, and clean labeling, making it intuitive and user-friendly.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825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Modular and Extendable System</a:t>
            </a:r>
          </a:p>
          <a:p>
            <a:pPr marL="457200" marR="0" lvl="0" indent="-344535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26"/>
              <a:buFont typeface="Arial"/>
              <a:buChar char="●"/>
              <a:tabLst/>
              <a:defRPr/>
            </a:pPr>
            <a:r>
              <a:rPr kumimoji="0" lang="en-US" sz="182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Each component (face detection, BPM logic, emotion recognition, UI) is modularly coded.</a:t>
            </a:r>
            <a:br>
              <a:rPr kumimoji="0" lang="en-US" sz="182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1825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kumimoji="0" lang="en-US" sz="182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Future additions like stress detection or data logging can be added without rewriting the core.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3359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6E371-D3F4-144C-7FA8-04FD1D63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485038C0-F99C-A943-42A1-3770C6DA55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7EB9FD-319A-8FD2-CEC4-B78919F6621A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9FE53-CE3F-127B-1909-5E229F722863}"/>
              </a:ext>
            </a:extLst>
          </p:cNvPr>
          <p:cNvSpPr txBox="1"/>
          <p:nvPr/>
        </p:nvSpPr>
        <p:spPr>
          <a:xfrm>
            <a:off x="2364839" y="117693"/>
            <a:ext cx="737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Future Scope &amp; Applications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AAB82-6D82-6F1D-9BF5-C404F84AAB99}"/>
              </a:ext>
            </a:extLst>
          </p:cNvPr>
          <p:cNvSpPr txBox="1"/>
          <p:nvPr/>
        </p:nvSpPr>
        <p:spPr>
          <a:xfrm>
            <a:off x="599767" y="948690"/>
            <a:ext cx="6174658" cy="560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  <a:tabLst/>
              <a:defRPr/>
            </a:pPr>
            <a:r>
              <a:rPr kumimoji="0" lang="en-US" sz="181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Future Scope</a:t>
            </a:r>
            <a:endParaRPr kumimoji="0" lang="en-US" sz="181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44011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17"/>
              <a:buFont typeface="Arial"/>
              <a:buChar char="●"/>
              <a:tabLst/>
              <a:defRPr/>
            </a:pP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Improve accuracy using </a:t>
            </a:r>
            <a:r>
              <a:rPr kumimoji="0" lang="en-US" sz="181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deep learning-based HR estimation</a:t>
            </a: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(e.g., remote PPG models).</a:t>
            </a:r>
          </a:p>
          <a:p>
            <a:pPr marL="457200" marR="0" lvl="0" indent="-344011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7"/>
              <a:buFont typeface="Arial"/>
              <a:buChar char="●"/>
              <a:tabLst/>
              <a:defRPr/>
            </a:pP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Integrate </a:t>
            </a:r>
            <a:r>
              <a:rPr kumimoji="0" lang="en-US" sz="181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stress or fatigue detection</a:t>
            </a: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using multi-modal input (face + voice + movement).</a:t>
            </a:r>
          </a:p>
          <a:p>
            <a:pPr marL="457200" marR="0" lvl="0" indent="-344011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7"/>
              <a:buFont typeface="Arial"/>
              <a:buChar char="●"/>
              <a:tabLst/>
              <a:defRPr/>
            </a:pP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Add </a:t>
            </a:r>
            <a:r>
              <a:rPr kumimoji="0" lang="en-US" sz="181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 logging and analytics dashboard</a:t>
            </a: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for long-term health monitoring.</a:t>
            </a:r>
          </a:p>
          <a:p>
            <a:pPr marL="457200" marR="0" lvl="0" indent="-344011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7"/>
              <a:buFont typeface="Arial"/>
              <a:buChar char="●"/>
              <a:tabLst/>
              <a:defRPr/>
            </a:pP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Deploy on </a:t>
            </a:r>
            <a:r>
              <a:rPr kumimoji="0" lang="en-US" sz="181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edge devices or mobile platforms</a:t>
            </a: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for wider accessibility.</a:t>
            </a:r>
          </a:p>
          <a:p>
            <a:pPr marL="457200" marR="0" lvl="0" indent="-344011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7"/>
              <a:buFont typeface="Arial"/>
              <a:buChar char="●"/>
              <a:tabLst/>
              <a:defRPr/>
            </a:pP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Real-World Applications</a:t>
            </a:r>
          </a:p>
          <a:p>
            <a:pPr marL="457200" marR="0" lvl="0" indent="-344011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7"/>
              <a:buFont typeface="Arial"/>
              <a:buChar char="●"/>
              <a:tabLst/>
              <a:defRPr/>
            </a:pPr>
            <a:r>
              <a:rPr kumimoji="0" lang="en-US" sz="181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Remote health monitoring</a:t>
            </a: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for elderly or chronically ill patients.</a:t>
            </a:r>
          </a:p>
          <a:p>
            <a:pPr marL="457200" marR="0" lvl="0" indent="-344011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7"/>
              <a:buFont typeface="Arial"/>
              <a:buChar char="●"/>
              <a:tabLst/>
              <a:defRPr/>
            </a:pPr>
            <a:r>
              <a:rPr kumimoji="0" lang="en-US" sz="181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Smart classrooms/workspaces</a:t>
            </a: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to analyze engagement and emotional state.</a:t>
            </a:r>
          </a:p>
          <a:p>
            <a:pPr marL="457200" marR="0" lvl="0" indent="-344011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7"/>
              <a:buFont typeface="Arial"/>
              <a:buChar char="●"/>
              <a:tabLst/>
              <a:defRPr/>
            </a:pPr>
            <a:r>
              <a:rPr kumimoji="0" lang="en-US" sz="181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Emotion-aware gaming or entertainment systems</a:t>
            </a: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L="457200" marR="0" lvl="0" indent="-344011" algn="l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7"/>
              <a:buFont typeface="Arial"/>
              <a:buChar char="●"/>
              <a:tabLst/>
              <a:defRPr/>
            </a:pPr>
            <a:r>
              <a:rPr kumimoji="0" lang="en-US" sz="1817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Mental health analysis tools</a:t>
            </a:r>
            <a:r>
              <a:rPr kumimoji="0" lang="en-US" sz="181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in counseling and therapy.</a:t>
            </a: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18"/>
              <a:buFont typeface="Arial"/>
              <a:buNone/>
              <a:tabLst/>
              <a:defRPr/>
            </a:pPr>
            <a:endParaRPr kumimoji="0" lang="en-US" sz="151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018"/>
              <a:buFont typeface="Arial"/>
              <a:buNone/>
              <a:tabLst/>
              <a:defRPr/>
            </a:pPr>
            <a:endParaRPr kumimoji="0" lang="en-US" sz="2165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14122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B9A18-F53C-4BDA-463A-263728448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CF21FE42-E0F8-0B33-BFF7-E4C50A149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380D5D-0A68-B85F-9156-01D9B95D8310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7B0D36-CC5F-7BB5-0BE0-B2E7DD873295}"/>
              </a:ext>
            </a:extLst>
          </p:cNvPr>
          <p:cNvSpPr txBox="1"/>
          <p:nvPr/>
        </p:nvSpPr>
        <p:spPr>
          <a:xfrm>
            <a:off x="2364839" y="117693"/>
            <a:ext cx="73760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Conclusion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7E02A-9442-C881-F92E-29DE0A72D24D}"/>
              </a:ext>
            </a:extLst>
          </p:cNvPr>
          <p:cNvSpPr txBox="1"/>
          <p:nvPr/>
        </p:nvSpPr>
        <p:spPr>
          <a:xfrm>
            <a:off x="599767" y="948690"/>
            <a:ext cx="6174658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4100"/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SzPts val="4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Successfully integrated </a:t>
            </a:r>
            <a:r>
              <a:rPr lang="en-US" sz="2000" b="1" dirty="0">
                <a:solidFill>
                  <a:schemeClr val="dk1"/>
                </a:solidFill>
              </a:rPr>
              <a:t>emotion recognition</a:t>
            </a:r>
            <a:r>
              <a:rPr lang="en-US" sz="2000" dirty="0">
                <a:solidFill>
                  <a:schemeClr val="dk1"/>
                </a:solidFill>
              </a:rPr>
              <a:t> with </a:t>
            </a:r>
            <a:r>
              <a:rPr lang="en-US" sz="2000" b="1" dirty="0">
                <a:solidFill>
                  <a:schemeClr val="dk1"/>
                </a:solidFill>
              </a:rPr>
              <a:t>non-contact heart rate monitoring</a:t>
            </a:r>
            <a:r>
              <a:rPr lang="en-US" sz="2000" dirty="0">
                <a:solidFill>
                  <a:schemeClr val="dk1"/>
                </a:solidFill>
              </a:rPr>
              <a:t> using facial signals.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4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Achieved </a:t>
            </a:r>
            <a:r>
              <a:rPr lang="en-US" sz="2000" b="1" dirty="0">
                <a:solidFill>
                  <a:schemeClr val="dk1"/>
                </a:solidFill>
              </a:rPr>
              <a:t>real-time performance</a:t>
            </a:r>
            <a:r>
              <a:rPr lang="en-US" sz="2000" dirty="0">
                <a:solidFill>
                  <a:schemeClr val="dk1"/>
                </a:solidFill>
              </a:rPr>
              <a:t> with smooth visual updates via an interactive GUI.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4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Developed a </a:t>
            </a:r>
            <a:r>
              <a:rPr lang="en-US" sz="2000" b="1" dirty="0">
                <a:solidFill>
                  <a:schemeClr val="dk1"/>
                </a:solidFill>
              </a:rPr>
              <a:t>modular and extendable system</a:t>
            </a:r>
            <a:r>
              <a:rPr lang="en-US" sz="2000" dirty="0">
                <a:solidFill>
                  <a:schemeClr val="dk1"/>
                </a:solidFill>
              </a:rPr>
              <a:t> using Python, TensorFlow, OpenCV, and </a:t>
            </a:r>
            <a:r>
              <a:rPr lang="en-US" sz="2000" dirty="0" err="1">
                <a:solidFill>
                  <a:schemeClr val="dk1"/>
                </a:solidFill>
              </a:rPr>
              <a:t>Tkinter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SzPts val="41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</a:rPr>
              <a:t>Demonstrates potential for enhancing </a:t>
            </a:r>
            <a:r>
              <a:rPr lang="en-US" sz="2000" b="1" dirty="0">
                <a:solidFill>
                  <a:schemeClr val="dk1"/>
                </a:solidFill>
              </a:rPr>
              <a:t>digital healthcare</a:t>
            </a:r>
            <a:r>
              <a:rPr lang="en-US" sz="2000" dirty="0">
                <a:solidFill>
                  <a:schemeClr val="dk1"/>
                </a:solidFill>
              </a:rPr>
              <a:t> and </a:t>
            </a:r>
            <a:r>
              <a:rPr lang="en-US" sz="2000" b="1" dirty="0">
                <a:solidFill>
                  <a:schemeClr val="dk1"/>
                </a:solidFill>
              </a:rPr>
              <a:t>smart user-aware systems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</a:p>
          <a:p>
            <a:pPr marL="685800" lvl="0" indent="-34290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35119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6E03E-3E4B-D17F-2880-F257834E1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4F4761D8-4554-A08E-2209-7A5A7C732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5A9EE5-3CBD-9B98-7C80-FC0C7DA5B2D7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91441-E6BF-712B-55CD-E2C6C6EED60A}"/>
              </a:ext>
            </a:extLst>
          </p:cNvPr>
          <p:cNvSpPr txBox="1"/>
          <p:nvPr/>
        </p:nvSpPr>
        <p:spPr>
          <a:xfrm>
            <a:off x="1500522" y="1916820"/>
            <a:ext cx="910467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1003609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788E8-4F56-9C10-08E8-1136AD56F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887A2107-0FF6-AA95-16FE-8C6E87E3A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4F93CC-0F9B-F03E-CB82-18DEA80DBDEE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6E117B-83DA-AFDF-5408-68CA0B2D85CC}"/>
              </a:ext>
            </a:extLst>
          </p:cNvPr>
          <p:cNvSpPr txBox="1"/>
          <p:nvPr/>
        </p:nvSpPr>
        <p:spPr>
          <a:xfrm>
            <a:off x="1622322" y="357178"/>
            <a:ext cx="8613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lang="en-IN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21022-67D7-1A91-2AF1-1FEC76FAEFE1}"/>
              </a:ext>
            </a:extLst>
          </p:cNvPr>
          <p:cNvSpPr txBox="1"/>
          <p:nvPr/>
        </p:nvSpPr>
        <p:spPr>
          <a:xfrm>
            <a:off x="838200" y="1485572"/>
            <a:ext cx="718738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Real-time monitoring of human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heart rate (BPM)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facial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emotion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using webcam input.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Key Technologies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OpenCV – Video capture and ROI processing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TensorFlow/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– Deep learning model for emotion detection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– Graphical User Interface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NumPy – Signal processing &amp; FFT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cvzone.FaceDetectionModule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– Real-time face tracking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-1143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Final Output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</a:b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A desktop GUI that shows: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Detected BPM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Predicted emotion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Realistic animated ECG graph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         Live webcam feed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627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64A5D-59DF-41E9-07D9-63E64487E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A1C6D34E-F171-8C1F-092A-948B0BA71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3355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DBB4C35-F4E5-7084-E722-0381BCE918C0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83801-5835-B48D-8CBB-BB1E5D9F2EC7}"/>
              </a:ext>
            </a:extLst>
          </p:cNvPr>
          <p:cNvSpPr txBox="1"/>
          <p:nvPr/>
        </p:nvSpPr>
        <p:spPr>
          <a:xfrm>
            <a:off x="2095374" y="412955"/>
            <a:ext cx="7914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Libraries &amp; Tools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CCBB5A-FF2B-A409-89F1-0351E01A58D1}"/>
              </a:ext>
            </a:extLst>
          </p:cNvPr>
          <p:cNvSpPr txBox="1"/>
          <p:nvPr/>
        </p:nvSpPr>
        <p:spPr>
          <a:xfrm>
            <a:off x="838200" y="1444728"/>
            <a:ext cx="8898194" cy="450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-12700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O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penCV (cv2)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Captures webcam frames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Flips frames for mirror-view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Extracts and p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rocesses Region of Interest (ROI)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TensorFlow/</a:t>
            </a:r>
            <a:r>
              <a:rPr kumimoji="0" 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Keras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Loads pre-trained 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CNN model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Predicts emotions from </a:t>
            </a:r>
            <a:r>
              <a:rPr lang="en-US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64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x64 grayscale face images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tabLst/>
              <a:defRPr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-127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NumPy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Creates Gaussian pyramids for subtle motion magnification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Handles FFT operations for heart rate analysis</a:t>
            </a: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991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0C133-A58C-5CCA-070D-D4BAE934E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6758C241-15F3-89A6-47FC-9A3F0FF86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0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82A0BC-D6FD-33F6-941C-5857CD3DC882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E49E-0594-8069-ABC1-E10A3881C2DC}"/>
              </a:ext>
            </a:extLst>
          </p:cNvPr>
          <p:cNvSpPr txBox="1"/>
          <p:nvPr/>
        </p:nvSpPr>
        <p:spPr>
          <a:xfrm>
            <a:off x="2095374" y="412955"/>
            <a:ext cx="7914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Libraries &amp; Tools</a:t>
            </a:r>
            <a:endParaRPr lang="en-IN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EFC81-B4E1-AE74-99E8-80F5070F3E84}"/>
              </a:ext>
            </a:extLst>
          </p:cNvPr>
          <p:cNvSpPr txBox="1"/>
          <p:nvPr/>
        </p:nvSpPr>
        <p:spPr>
          <a:xfrm>
            <a:off x="838200" y="1444728"/>
            <a:ext cx="8898194" cy="2447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-152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Tkinter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GUI layout (labels, canvas, buttons)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Periodic updates using 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mo"/>
                <a:ea typeface="Arimo"/>
                <a:cs typeface="Arimo"/>
                <a:sym typeface="Arimo"/>
              </a:rPr>
              <a:t>.after()</a:t>
            </a: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loop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tabLst/>
              <a:defRPr/>
            </a:pPr>
            <a:endParaRPr kumimoji="0" 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-1524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tabLst/>
              <a:defRPr/>
            </a:pPr>
            <a:r>
              <a:rPr kumimoji="0" 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cvzone.FaceDetectionModule</a:t>
            </a: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Detects and tracks face coordinates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Uses a high-level API for simple integration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74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57A5-08D6-684E-7FEB-D16345C45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D0C238AA-B1A6-2A31-6A0D-4B62796A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49B293-BA63-A1E1-BD9A-CA2B704F7B6C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3CFE4E-9BB8-5684-50D1-55C34BD716B4}"/>
              </a:ext>
            </a:extLst>
          </p:cNvPr>
          <p:cNvSpPr txBox="1"/>
          <p:nvPr/>
        </p:nvSpPr>
        <p:spPr>
          <a:xfrm>
            <a:off x="1292932" y="217170"/>
            <a:ext cx="960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Heart Rate Detection Logic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DBA224-65A4-4ECA-067A-90465AFFF6C0}"/>
              </a:ext>
            </a:extLst>
          </p:cNvPr>
          <p:cNvSpPr txBox="1"/>
          <p:nvPr/>
        </p:nvSpPr>
        <p:spPr>
          <a:xfrm>
            <a:off x="838200" y="1048167"/>
            <a:ext cx="6174658" cy="4699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34327" algn="l" defTabSz="914400" rtl="0" eaLnBrk="1" fontAlgn="auto" latinLnBrk="0" hangingPunct="1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ct val="70022"/>
              <a:buFont typeface="Arial"/>
              <a:buChar char="●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 ROI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b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Extracted from the first detected face on screen.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34327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6831"/>
              <a:buFont typeface="Arial"/>
              <a:buChar char="●"/>
              <a:tabLst/>
              <a:defRPr/>
            </a:pPr>
            <a:r>
              <a:rPr kumimoji="0" lang="en-U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Gaussian Pyramid</a:t>
            </a:r>
            <a:r>
              <a:rPr kumimoji="0" 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Reduces image resolution in layers. Allows focus on tiny color changes (like skin tone shifts due to blood flow). 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55835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7835"/>
              <a:buFont typeface="Arial"/>
              <a:buChar char="●"/>
              <a:tabLst/>
              <a:defRPr/>
            </a:pPr>
            <a:r>
              <a:rPr kumimoji="0" lang="en-US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FFT (Fast Fourier Transform):</a:t>
            </a:r>
            <a:endParaRPr lang="en-US" sz="1400" kern="0" noProof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101365">
              <a:lnSpc>
                <a:spcPct val="115000"/>
              </a:lnSpc>
              <a:spcBef>
                <a:spcPts val="1200"/>
              </a:spcBef>
              <a:buClr>
                <a:srgbClr val="000000"/>
              </a:buClr>
              <a:buSzPct val="87835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Converts time domain data into frequency                                               	domain Isolates signals between 1–2 Hz       	(60–120BPM)</a:t>
            </a:r>
          </a:p>
          <a:p>
            <a:pPr marL="101365" marR="0" lvl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7835"/>
              <a:tabLst/>
              <a:defRPr/>
            </a:pPr>
            <a:endParaRPr kumimoji="0" lang="en-US" sz="17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96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D9480-14C1-D8AC-F390-8C5E5214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EDDE8C7A-FB75-5294-E3E6-3AABF01311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0" y="0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C91E1F-AECD-26AC-48E7-BF53AA5F2EAC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7CD2EE-AE93-1DA5-5190-0BACB81D3CC5}"/>
              </a:ext>
            </a:extLst>
          </p:cNvPr>
          <p:cNvSpPr txBox="1"/>
          <p:nvPr/>
        </p:nvSpPr>
        <p:spPr>
          <a:xfrm>
            <a:off x="1292932" y="217170"/>
            <a:ext cx="9606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Heart Rate Detection Logic</a:t>
            </a:r>
            <a:endParaRPr lang="en-IN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A9034-4722-B5DD-021B-151D29B9FCE6}"/>
              </a:ext>
            </a:extLst>
          </p:cNvPr>
          <p:cNvSpPr txBox="1"/>
          <p:nvPr/>
        </p:nvSpPr>
        <p:spPr>
          <a:xfrm>
            <a:off x="838200" y="1048167"/>
            <a:ext cx="6174658" cy="3453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Signal Amplification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Applies filters and alpha scaling</a:t>
            </a: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Enhances subtle changes to detect peaks</a:t>
            </a:r>
            <a:b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BPM Calculation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Converts peak frequency to BPM</a:t>
            </a:r>
          </a:p>
          <a:p>
            <a:pPr marL="45720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Smooths values using a rolling average buffer</a:t>
            </a:r>
            <a:b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249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183E2-5100-BFCF-089E-FF66E7869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AEA26068-9B4D-8D89-1504-397C731DDB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4CFD74-4BD4-9AC0-9F7B-AF4D13B8641E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B2A89-F90E-4A8A-EF2B-13436D1AFD6F}"/>
              </a:ext>
            </a:extLst>
          </p:cNvPr>
          <p:cNvSpPr txBox="1"/>
          <p:nvPr/>
        </p:nvSpPr>
        <p:spPr>
          <a:xfrm>
            <a:off x="1323542" y="170739"/>
            <a:ext cx="945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Emotion Detection Pipeline</a:t>
            </a:r>
            <a:endParaRPr lang="en-IN" sz="4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6733AD3-EB52-A4D5-363D-AD4247DFF98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1134974"/>
            <a:ext cx="7954297" cy="4588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Face Preprocessing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ROI resized to 64x64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Converted to grayscale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Normalized to values between 0 and 1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Input Preparation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  Reshaped to (1, 64, 64, 1) for CNN model input</a:t>
            </a:r>
          </a:p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Prediction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CNN outputs probabilities for 7 classes: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Anger, Disgust, Fear,    	Happy, Sad, Surprise, Neutral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70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63F63-D65D-B7D5-981A-C77C8147D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icture containing screenshot, line, plot&#10;&#10;Description automatically generated">
            <a:extLst>
              <a:ext uri="{FF2B5EF4-FFF2-40B4-BE49-F238E27FC236}">
                <a16:creationId xmlns:a16="http://schemas.microsoft.com/office/drawing/2014/main" id="{C3479C79-346A-C272-9233-598989089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-43132" y="-70606"/>
            <a:ext cx="12191980" cy="68567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F8F689-0ADB-2873-9B12-D9AC8553DA94}"/>
              </a:ext>
            </a:extLst>
          </p:cNvPr>
          <p:cNvSpPr txBox="1"/>
          <p:nvPr/>
        </p:nvSpPr>
        <p:spPr>
          <a:xfrm>
            <a:off x="838200" y="3524250"/>
            <a:ext cx="1962150" cy="3238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171001-588B-2F48-5150-457AD8E5B68F}"/>
              </a:ext>
            </a:extLst>
          </p:cNvPr>
          <p:cNvSpPr txBox="1"/>
          <p:nvPr/>
        </p:nvSpPr>
        <p:spPr>
          <a:xfrm>
            <a:off x="1323542" y="170739"/>
            <a:ext cx="945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Emotion Detection Pipeline</a:t>
            </a:r>
            <a:endParaRPr lang="en-IN" sz="48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C630750-3CDD-3576-A573-E7E7151D0D1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200" y="1852478"/>
            <a:ext cx="7954297" cy="3153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Label Mapping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    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np.argmax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88038"/>
                </a:solidFill>
                <a:effectLst/>
                <a:uLnTx/>
                <a:uFillTx/>
                <a:latin typeface="Roboto Mono"/>
                <a:ea typeface="Roboto Mono"/>
                <a:cs typeface="Roboto Mono"/>
                <a:sym typeface="Roboto Mono"/>
              </a:rPr>
              <a:t>()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finds the highest score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Maps to emotion label from predefined list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tabLst/>
              <a:defRPr/>
            </a:pPr>
            <a:r>
              <a:rPr kumimoji="0" lang="en-US" sz="2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Output</a:t>
            </a:r>
            <a:r>
              <a:rPr kumimoji="0" 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         GUI displays the predicted emotion in real-time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168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1671</Words>
  <Application>Microsoft Office PowerPoint</Application>
  <PresentationFormat>Widescreen</PresentationFormat>
  <Paragraphs>208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Arimo</vt:lpstr>
      <vt:lpstr>Calibri</vt:lpstr>
      <vt:lpstr>Calibri Light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Sukeshi Parnami</dc:creator>
  <cp:lastModifiedBy>Aditya Yadav</cp:lastModifiedBy>
  <cp:revision>98</cp:revision>
  <dcterms:created xsi:type="dcterms:W3CDTF">2023-06-27T05:32:28Z</dcterms:created>
  <dcterms:modified xsi:type="dcterms:W3CDTF">2025-04-17T05:43:06Z</dcterms:modified>
</cp:coreProperties>
</file>