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9CF5D1-61C4-49AD-94AF-5E34F4ACE127}">
  <a:tblStyle styleId="{359CF5D1-61C4-49AD-94AF-5E34F4ACE12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verage-regular.fntdata"/><Relationship Id="rId25" Type="http://schemas.openxmlformats.org/officeDocument/2006/relationships/slide" Target="slides/slide19.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161749846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16174984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1617d0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1617d0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1617d0ff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1617d0ff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1617d0f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1617d0f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6174984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1617498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161749846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16174984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161749846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16174984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161749846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1617498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1617d0ffc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1617d0f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61749846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617498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161749846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16174984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161749846_0_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16174984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4.png"/><Relationship Id="rId5" Type="http://schemas.openxmlformats.org/officeDocument/2006/relationships/image" Target="../media/image8.png"/><Relationship Id="rId6"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5861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Automatic Target Recognition in SAR Images Using Deep Learning</a:t>
            </a:r>
            <a:endParaRPr/>
          </a:p>
        </p:txBody>
      </p:sp>
      <p:sp>
        <p:nvSpPr>
          <p:cNvPr id="60" name="Google Shape;60;p13"/>
          <p:cNvSpPr txBox="1"/>
          <p:nvPr>
            <p:ph idx="1" type="subTitle"/>
          </p:nvPr>
        </p:nvSpPr>
        <p:spPr>
          <a:xfrm>
            <a:off x="2761950" y="3246775"/>
            <a:ext cx="5829300" cy="137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ADITYA SHARMA  2018A7PS0367P</a:t>
            </a:r>
            <a:endParaRPr/>
          </a:p>
          <a:p>
            <a:pPr indent="0" lvl="0" marL="0" rtl="0" algn="ctr">
              <a:spcBef>
                <a:spcPts val="0"/>
              </a:spcBef>
              <a:spcAft>
                <a:spcPts val="0"/>
              </a:spcAft>
              <a:buNone/>
            </a:pPr>
            <a:r>
              <a:rPr lang="en"/>
              <a:t>AAYUSH ATUL VERMA 2017A7PS0061P</a:t>
            </a:r>
            <a:endParaRPr/>
          </a:p>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897525" y="2637375"/>
            <a:ext cx="1946050" cy="194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 for Object Detection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nvSpPr>
        <p:spPr>
          <a:xfrm>
            <a:off x="4950625" y="4446975"/>
            <a:ext cx="642900" cy="128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46" name="Google Shape;146;p23"/>
          <p:cNvSpPr txBox="1"/>
          <p:nvPr>
            <p:ph type="title"/>
          </p:nvPr>
        </p:nvSpPr>
        <p:spPr>
          <a:xfrm>
            <a:off x="227400" y="212225"/>
            <a:ext cx="4189800" cy="14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RetinaNet</a:t>
            </a:r>
            <a:endParaRPr/>
          </a:p>
        </p:txBody>
      </p:sp>
      <p:sp>
        <p:nvSpPr>
          <p:cNvPr id="147" name="Google Shape;147;p23"/>
          <p:cNvSpPr txBox="1"/>
          <p:nvPr>
            <p:ph idx="2" type="body"/>
          </p:nvPr>
        </p:nvSpPr>
        <p:spPr>
          <a:xfrm>
            <a:off x="64300" y="1849275"/>
            <a:ext cx="4275600" cy="21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342900" lvl="0" marL="457200" rtl="0" algn="just">
              <a:spcBef>
                <a:spcPts val="0"/>
              </a:spcBef>
              <a:spcAft>
                <a:spcPts val="0"/>
              </a:spcAft>
              <a:buSzPts val="1800"/>
              <a:buChar char="●"/>
            </a:pPr>
            <a:r>
              <a:rPr lang="en" sz="1600">
                <a:solidFill>
                  <a:schemeClr val="accent3"/>
                </a:solidFill>
              </a:rPr>
              <a:t>Retinanet gave very low accuracy. One of the possible reasons for this can be setting the batch size very low(4). Upon increasing the batch size, the model was not getting trained due to memory and GPU limitations.</a:t>
            </a:r>
            <a:endParaRPr/>
          </a:p>
        </p:txBody>
      </p:sp>
      <p:pic>
        <p:nvPicPr>
          <p:cNvPr id="148" name="Google Shape;148;p23"/>
          <p:cNvPicPr preferRelativeResize="0"/>
          <p:nvPr/>
        </p:nvPicPr>
        <p:blipFill>
          <a:blip r:embed="rId3">
            <a:alphaModFix/>
          </a:blip>
          <a:stretch>
            <a:fillRect/>
          </a:stretch>
        </p:blipFill>
        <p:spPr>
          <a:xfrm>
            <a:off x="4569600" y="152400"/>
            <a:ext cx="4422000" cy="1991246"/>
          </a:xfrm>
          <a:prstGeom prst="rect">
            <a:avLst/>
          </a:prstGeom>
          <a:noFill/>
          <a:ln cap="flat" cmpd="sng" w="19050">
            <a:solidFill>
              <a:srgbClr val="44546A"/>
            </a:solidFill>
            <a:prstDash val="solid"/>
            <a:miter lim="8000"/>
            <a:headEnd len="sm" w="sm" type="none"/>
            <a:tailEnd len="sm" w="sm" type="none"/>
          </a:ln>
        </p:spPr>
      </p:pic>
      <p:pic>
        <p:nvPicPr>
          <p:cNvPr id="149" name="Google Shape;149;p23"/>
          <p:cNvPicPr preferRelativeResize="0"/>
          <p:nvPr/>
        </p:nvPicPr>
        <p:blipFill>
          <a:blip r:embed="rId4">
            <a:alphaModFix/>
          </a:blip>
          <a:stretch>
            <a:fillRect/>
          </a:stretch>
        </p:blipFill>
        <p:spPr>
          <a:xfrm>
            <a:off x="4572000" y="2642521"/>
            <a:ext cx="4499300" cy="1908794"/>
          </a:xfrm>
          <a:prstGeom prst="rect">
            <a:avLst/>
          </a:prstGeom>
          <a:noFill/>
          <a:ln cap="flat" cmpd="sng" w="19050">
            <a:solidFill>
              <a:srgbClr val="44546A"/>
            </a:solidFill>
            <a:prstDash val="solid"/>
            <a:miter lim="8000"/>
            <a:headEnd len="sm" w="sm" type="none"/>
            <a:tailEnd len="sm" w="sm" type="none"/>
          </a:ln>
        </p:spPr>
      </p:pic>
      <p:sp>
        <p:nvSpPr>
          <p:cNvPr id="150" name="Google Shape;150;p23"/>
          <p:cNvSpPr txBox="1"/>
          <p:nvPr/>
        </p:nvSpPr>
        <p:spPr>
          <a:xfrm>
            <a:off x="5150650" y="2132238"/>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200">
                <a:solidFill>
                  <a:srgbClr val="292929"/>
                </a:solidFill>
                <a:highlight>
                  <a:srgbClr val="FFFFFF"/>
                </a:highlight>
              </a:rPr>
              <a:t>Training the model</a:t>
            </a:r>
            <a:endParaRPr/>
          </a:p>
        </p:txBody>
      </p:sp>
      <p:sp>
        <p:nvSpPr>
          <p:cNvPr id="151" name="Google Shape;151;p23"/>
          <p:cNvSpPr txBox="1"/>
          <p:nvPr/>
        </p:nvSpPr>
        <p:spPr>
          <a:xfrm>
            <a:off x="5321650" y="4551325"/>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200"/>
              <a:t> Prediction on testing data</a:t>
            </a:r>
            <a:endParaRPr i="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4294967295" type="title"/>
          </p:nvPr>
        </p:nvSpPr>
        <p:spPr>
          <a:xfrm>
            <a:off x="152350" y="259525"/>
            <a:ext cx="4340100" cy="8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YOLOv4 on Original Dataset</a:t>
            </a:r>
            <a:endParaRPr sz="3200"/>
          </a:p>
        </p:txBody>
      </p:sp>
      <p:pic>
        <p:nvPicPr>
          <p:cNvPr id="157" name="Google Shape;157;p24"/>
          <p:cNvPicPr preferRelativeResize="0"/>
          <p:nvPr/>
        </p:nvPicPr>
        <p:blipFill rotWithShape="1">
          <a:blip r:embed="rId3">
            <a:alphaModFix/>
          </a:blip>
          <a:srcRect b="0" l="0" r="0" t="19387"/>
          <a:stretch/>
        </p:blipFill>
        <p:spPr>
          <a:xfrm>
            <a:off x="152350" y="1556938"/>
            <a:ext cx="4419601" cy="2441875"/>
          </a:xfrm>
          <a:prstGeom prst="rect">
            <a:avLst/>
          </a:prstGeom>
          <a:noFill/>
          <a:ln>
            <a:noFill/>
          </a:ln>
        </p:spPr>
      </p:pic>
      <p:sp>
        <p:nvSpPr>
          <p:cNvPr id="158" name="Google Shape;158;p24"/>
          <p:cNvSpPr txBox="1"/>
          <p:nvPr>
            <p:ph idx="4294967295" type="body"/>
          </p:nvPr>
        </p:nvSpPr>
        <p:spPr>
          <a:xfrm>
            <a:off x="4613400" y="0"/>
            <a:ext cx="4530600" cy="51435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900">
                <a:solidFill>
                  <a:schemeClr val="lt1"/>
                </a:solidFill>
              </a:rPr>
              <a:t>Observations</a:t>
            </a:r>
            <a:endParaRPr b="1" sz="1900">
              <a:solidFill>
                <a:schemeClr val="lt1"/>
              </a:solidFill>
            </a:endParaRPr>
          </a:p>
          <a:p>
            <a:pPr indent="-342900" lvl="0" marL="457200" rtl="0" algn="l">
              <a:lnSpc>
                <a:spcPct val="115000"/>
              </a:lnSpc>
              <a:spcBef>
                <a:spcPts val="1600"/>
              </a:spcBef>
              <a:spcAft>
                <a:spcPts val="0"/>
              </a:spcAft>
              <a:buClr>
                <a:schemeClr val="lt1"/>
              </a:buClr>
              <a:buSzPts val="1800"/>
              <a:buChar char="●"/>
            </a:pPr>
            <a:r>
              <a:rPr lang="en">
                <a:solidFill>
                  <a:schemeClr val="lt1"/>
                </a:solidFill>
              </a:rPr>
              <a:t>Higher mean average precision(mAP) as compared to RetinaNet.</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Testing takes approximately 20 seconds on average.</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A few classes underperforming with respect to the average of the dataset - namely BTR60 and BTR70.</a:t>
            </a:r>
            <a:endParaRPr>
              <a:solidFill>
                <a:schemeClr val="lt1"/>
              </a:solidFill>
            </a:endParaRPr>
          </a:p>
          <a:p>
            <a:pPr indent="0" lvl="0" marL="0" rtl="0" algn="l">
              <a:lnSpc>
                <a:spcPct val="115000"/>
              </a:lnSpc>
              <a:spcBef>
                <a:spcPts val="1600"/>
              </a:spcBef>
              <a:spcAft>
                <a:spcPts val="0"/>
              </a:spcAft>
              <a:buNone/>
            </a:pPr>
            <a:r>
              <a:rPr b="1" lang="en" sz="1900">
                <a:solidFill>
                  <a:schemeClr val="lt1"/>
                </a:solidFill>
              </a:rPr>
              <a:t>Next Steps</a:t>
            </a:r>
            <a:endParaRPr b="1" sz="1900">
              <a:solidFill>
                <a:schemeClr val="lt1"/>
              </a:solidFill>
            </a:endParaRPr>
          </a:p>
          <a:p>
            <a:pPr indent="-342900" lvl="0" marL="457200" rtl="0" algn="l">
              <a:lnSpc>
                <a:spcPct val="115000"/>
              </a:lnSpc>
              <a:spcBef>
                <a:spcPts val="1600"/>
              </a:spcBef>
              <a:spcAft>
                <a:spcPts val="0"/>
              </a:spcAft>
              <a:buClr>
                <a:schemeClr val="lt1"/>
              </a:buClr>
              <a:buSzPts val="1800"/>
              <a:buChar char="●"/>
            </a:pPr>
            <a:r>
              <a:rPr lang="en">
                <a:solidFill>
                  <a:schemeClr val="lt1"/>
                </a:solidFill>
              </a:rPr>
              <a:t>Performing data augmentation and manually curating the dataset using the LabelImg tool</a:t>
            </a:r>
            <a:endParaRPr>
              <a:solidFill>
                <a:schemeClr val="lt1"/>
              </a:solidFill>
            </a:endParaRPr>
          </a:p>
        </p:txBody>
      </p:sp>
      <p:sp>
        <p:nvSpPr>
          <p:cNvPr id="159" name="Google Shape;159;p24"/>
          <p:cNvSpPr txBox="1"/>
          <p:nvPr/>
        </p:nvSpPr>
        <p:spPr>
          <a:xfrm>
            <a:off x="78100" y="4122300"/>
            <a:ext cx="44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accent3"/>
                </a:solidFill>
                <a:latin typeface="Average"/>
                <a:ea typeface="Average"/>
                <a:cs typeface="Average"/>
                <a:sym typeface="Average"/>
              </a:rPr>
              <a:t>Class wise mean average precision on training using YOLOv4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4294967295" type="title"/>
          </p:nvPr>
        </p:nvSpPr>
        <p:spPr>
          <a:xfrm>
            <a:off x="311700" y="325100"/>
            <a:ext cx="4221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RCNN</a:t>
            </a:r>
            <a:endParaRPr/>
          </a:p>
        </p:txBody>
      </p:sp>
      <p:sp>
        <p:nvSpPr>
          <p:cNvPr id="165" name="Google Shape;165;p25"/>
          <p:cNvSpPr txBox="1"/>
          <p:nvPr>
            <p:ph idx="4294967295" type="body"/>
          </p:nvPr>
        </p:nvSpPr>
        <p:spPr>
          <a:xfrm>
            <a:off x="4613400" y="0"/>
            <a:ext cx="4530600" cy="51435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lt1"/>
                </a:solidFill>
              </a:rPr>
              <a:t>Faster RCNN trained for 50 epochs</a:t>
            </a:r>
            <a:endParaRPr sz="1900">
              <a:solidFill>
                <a:schemeClr val="lt1"/>
              </a:solidFill>
            </a:endParaRPr>
          </a:p>
          <a:p>
            <a:pPr indent="0" lvl="0" marL="0" rtl="0" algn="l">
              <a:lnSpc>
                <a:spcPct val="100000"/>
              </a:lnSpc>
              <a:spcBef>
                <a:spcPts val="1600"/>
              </a:spcBef>
              <a:spcAft>
                <a:spcPts val="0"/>
              </a:spcAft>
              <a:buNone/>
            </a:pPr>
            <a:r>
              <a:rPr b="1" lang="en" sz="1900">
                <a:solidFill>
                  <a:schemeClr val="lt1"/>
                </a:solidFill>
              </a:rPr>
              <a:t>Observations</a:t>
            </a:r>
            <a:endParaRPr b="1" sz="1900">
              <a:solidFill>
                <a:schemeClr val="lt1"/>
              </a:solidFill>
            </a:endParaRPr>
          </a:p>
          <a:p>
            <a:pPr indent="-349250" lvl="0" marL="457200" rtl="0" algn="l">
              <a:lnSpc>
                <a:spcPct val="100000"/>
              </a:lnSpc>
              <a:spcBef>
                <a:spcPts val="1600"/>
              </a:spcBef>
              <a:spcAft>
                <a:spcPts val="0"/>
              </a:spcAft>
              <a:buClr>
                <a:schemeClr val="lt1"/>
              </a:buClr>
              <a:buSzPts val="1900"/>
              <a:buChar char="●"/>
            </a:pPr>
            <a:r>
              <a:rPr lang="en" sz="1900">
                <a:solidFill>
                  <a:schemeClr val="lt1"/>
                </a:solidFill>
              </a:rPr>
              <a:t>Average Precision has increased to 0.9905</a:t>
            </a:r>
            <a:endParaRPr sz="1900">
              <a:solidFill>
                <a:schemeClr val="lt1"/>
              </a:solidFill>
            </a:endParaRPr>
          </a:p>
          <a:p>
            <a:pPr indent="-349250" lvl="0" marL="457200" rtl="0" algn="l">
              <a:lnSpc>
                <a:spcPct val="100000"/>
              </a:lnSpc>
              <a:spcBef>
                <a:spcPts val="0"/>
              </a:spcBef>
              <a:spcAft>
                <a:spcPts val="0"/>
              </a:spcAft>
              <a:buClr>
                <a:schemeClr val="lt1"/>
              </a:buClr>
              <a:buSzPts val="1900"/>
              <a:buChar char="●"/>
            </a:pPr>
            <a:r>
              <a:rPr lang="en" sz="1900">
                <a:solidFill>
                  <a:schemeClr val="lt1"/>
                </a:solidFill>
              </a:rPr>
              <a:t>Performance of BTR60 and BTR70 has significantly increased.</a:t>
            </a:r>
            <a:endParaRPr sz="1900">
              <a:solidFill>
                <a:schemeClr val="lt1"/>
              </a:solidFill>
            </a:endParaRPr>
          </a:p>
          <a:p>
            <a:pPr indent="-349250" lvl="0" marL="457200" rtl="0" algn="l">
              <a:lnSpc>
                <a:spcPct val="100000"/>
              </a:lnSpc>
              <a:spcBef>
                <a:spcPts val="0"/>
              </a:spcBef>
              <a:spcAft>
                <a:spcPts val="0"/>
              </a:spcAft>
              <a:buClr>
                <a:schemeClr val="lt1"/>
              </a:buClr>
              <a:buSzPts val="1900"/>
              <a:buChar char="●"/>
            </a:pPr>
            <a:r>
              <a:rPr lang="en" sz="1900">
                <a:solidFill>
                  <a:schemeClr val="lt1"/>
                </a:solidFill>
              </a:rPr>
              <a:t>Time to detect one image is approximately 1.6 seconds and a total of approximately an hour to iterate through the entire test set.</a:t>
            </a:r>
            <a:endParaRPr sz="1900">
              <a:solidFill>
                <a:schemeClr val="lt1"/>
              </a:solidFill>
            </a:endParaRPr>
          </a:p>
          <a:p>
            <a:pPr indent="-349250" lvl="0" marL="457200" rtl="0" algn="l">
              <a:lnSpc>
                <a:spcPct val="100000"/>
              </a:lnSpc>
              <a:spcBef>
                <a:spcPts val="0"/>
              </a:spcBef>
              <a:spcAft>
                <a:spcPts val="0"/>
              </a:spcAft>
              <a:buClr>
                <a:schemeClr val="lt1"/>
              </a:buClr>
              <a:buSzPts val="1900"/>
              <a:buChar char="●"/>
            </a:pPr>
            <a:r>
              <a:rPr lang="en" sz="1900">
                <a:solidFill>
                  <a:schemeClr val="lt1"/>
                </a:solidFill>
              </a:rPr>
              <a:t>Speed tradeoff vs the YOLOv4 model to achieve a better accuracy is huge </a:t>
            </a:r>
            <a:endParaRPr sz="1900">
              <a:solidFill>
                <a:schemeClr val="lt1"/>
              </a:solidFill>
            </a:endParaRPr>
          </a:p>
          <a:p>
            <a:pPr indent="0" lvl="0" marL="457200" rtl="0" algn="l">
              <a:lnSpc>
                <a:spcPct val="115000"/>
              </a:lnSpc>
              <a:spcBef>
                <a:spcPts val="1600"/>
              </a:spcBef>
              <a:spcAft>
                <a:spcPts val="0"/>
              </a:spcAft>
              <a:buNone/>
            </a:pPr>
            <a:r>
              <a:t/>
            </a:r>
            <a:endParaRPr>
              <a:solidFill>
                <a:schemeClr val="lt1"/>
              </a:solidFill>
            </a:endParaRPr>
          </a:p>
        </p:txBody>
      </p:sp>
      <p:sp>
        <p:nvSpPr>
          <p:cNvPr id="166" name="Google Shape;166;p25"/>
          <p:cNvSpPr txBox="1"/>
          <p:nvPr/>
        </p:nvSpPr>
        <p:spPr>
          <a:xfrm>
            <a:off x="83450" y="3878700"/>
            <a:ext cx="448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accent3"/>
                </a:solidFill>
                <a:latin typeface="Average"/>
                <a:ea typeface="Average"/>
                <a:cs typeface="Average"/>
                <a:sym typeface="Average"/>
              </a:rPr>
              <a:t>Class wise mean average precision on training using YOLOv4</a:t>
            </a:r>
            <a:endParaRPr/>
          </a:p>
        </p:txBody>
      </p:sp>
      <p:pic>
        <p:nvPicPr>
          <p:cNvPr id="167" name="Google Shape;167;p25"/>
          <p:cNvPicPr preferRelativeResize="0"/>
          <p:nvPr/>
        </p:nvPicPr>
        <p:blipFill>
          <a:blip r:embed="rId3">
            <a:alphaModFix/>
          </a:blip>
          <a:stretch>
            <a:fillRect/>
          </a:stretch>
        </p:blipFill>
        <p:spPr>
          <a:xfrm>
            <a:off x="173450" y="1284425"/>
            <a:ext cx="4315025" cy="229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rotWithShape="1">
          <a:blip r:embed="rId3">
            <a:alphaModFix/>
          </a:blip>
          <a:srcRect b="0" l="4095" r="0" t="8634"/>
          <a:stretch/>
        </p:blipFill>
        <p:spPr>
          <a:xfrm>
            <a:off x="139650" y="1428875"/>
            <a:ext cx="2883850" cy="2930276"/>
          </a:xfrm>
          <a:prstGeom prst="rect">
            <a:avLst/>
          </a:prstGeom>
          <a:noFill/>
          <a:ln>
            <a:noFill/>
          </a:ln>
        </p:spPr>
      </p:pic>
      <p:pic>
        <p:nvPicPr>
          <p:cNvPr id="173" name="Google Shape;173;p26"/>
          <p:cNvPicPr preferRelativeResize="0"/>
          <p:nvPr/>
        </p:nvPicPr>
        <p:blipFill>
          <a:blip r:embed="rId4">
            <a:alphaModFix/>
          </a:blip>
          <a:stretch>
            <a:fillRect/>
          </a:stretch>
        </p:blipFill>
        <p:spPr>
          <a:xfrm>
            <a:off x="3170635" y="1433163"/>
            <a:ext cx="2883850" cy="2921700"/>
          </a:xfrm>
          <a:prstGeom prst="rect">
            <a:avLst/>
          </a:prstGeom>
          <a:noFill/>
          <a:ln>
            <a:noFill/>
          </a:ln>
        </p:spPr>
      </p:pic>
      <p:pic>
        <p:nvPicPr>
          <p:cNvPr id="174" name="Google Shape;174;p26"/>
          <p:cNvPicPr preferRelativeResize="0"/>
          <p:nvPr/>
        </p:nvPicPr>
        <p:blipFill rotWithShape="1">
          <a:blip r:embed="rId5">
            <a:alphaModFix/>
          </a:blip>
          <a:srcRect b="0" l="3091" r="0" t="8483"/>
          <a:stretch/>
        </p:blipFill>
        <p:spPr>
          <a:xfrm>
            <a:off x="6201621" y="1428875"/>
            <a:ext cx="2834404" cy="2930278"/>
          </a:xfrm>
          <a:prstGeom prst="rect">
            <a:avLst/>
          </a:prstGeom>
          <a:noFill/>
          <a:ln>
            <a:noFill/>
          </a:ln>
        </p:spPr>
      </p:pic>
      <p:sp>
        <p:nvSpPr>
          <p:cNvPr id="175" name="Google Shape;175;p26"/>
          <p:cNvSpPr txBox="1"/>
          <p:nvPr/>
        </p:nvSpPr>
        <p:spPr>
          <a:xfrm>
            <a:off x="2218878" y="4477706"/>
            <a:ext cx="50379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300">
                <a:solidFill>
                  <a:schemeClr val="accent3"/>
                </a:solidFill>
                <a:latin typeface="Average"/>
                <a:ea typeface="Average"/>
                <a:cs typeface="Average"/>
                <a:sym typeface="Average"/>
              </a:rPr>
              <a:t>Sample predictions made by the Faster RCNN model</a:t>
            </a:r>
            <a:endParaRPr/>
          </a:p>
        </p:txBody>
      </p:sp>
      <p:sp>
        <p:nvSpPr>
          <p:cNvPr id="176" name="Google Shape;176;p26"/>
          <p:cNvSpPr txBox="1"/>
          <p:nvPr>
            <p:ph idx="4294967295" type="title"/>
          </p:nvPr>
        </p:nvSpPr>
        <p:spPr>
          <a:xfrm>
            <a:off x="311700" y="325100"/>
            <a:ext cx="69015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Output of Faster RCNN</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idx="4294967295" type="title"/>
          </p:nvPr>
        </p:nvSpPr>
        <p:spPr>
          <a:xfrm>
            <a:off x="311700" y="325100"/>
            <a:ext cx="688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82" name="Google Shape;182;p27"/>
          <p:cNvSpPr txBox="1"/>
          <p:nvPr>
            <p:ph idx="4294967295" type="body"/>
          </p:nvPr>
        </p:nvSpPr>
        <p:spPr>
          <a:xfrm>
            <a:off x="311700" y="942250"/>
            <a:ext cx="4638900" cy="4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we observed that due to a large amount of noise in some images, the YOLO model did not converge as well as FasterRCNN. The FasterRCNN model faced some issues too as can be observed in the generalisation of the RPN for regression.</a:t>
            </a:r>
            <a:endParaRPr sz="1600"/>
          </a:p>
          <a:p>
            <a:pPr indent="0" lvl="0" marL="0" rtl="0" algn="l">
              <a:spcBef>
                <a:spcPts val="1600"/>
              </a:spcBef>
              <a:spcAft>
                <a:spcPts val="0"/>
              </a:spcAft>
              <a:buNone/>
            </a:pPr>
            <a:r>
              <a:rPr lang="en" sz="1600"/>
              <a:t>To tackle the noise, we performed the following preprocessing steps on MATLAB.</a:t>
            </a:r>
            <a:endParaRPr sz="1600"/>
          </a:p>
          <a:p>
            <a:pPr indent="-330200" lvl="0" marL="457200" rtl="0" algn="l">
              <a:spcBef>
                <a:spcPts val="1600"/>
              </a:spcBef>
              <a:spcAft>
                <a:spcPts val="0"/>
              </a:spcAft>
              <a:buSzPts val="1600"/>
              <a:buChar char="●"/>
            </a:pPr>
            <a:r>
              <a:rPr lang="en" sz="1600"/>
              <a:t>Change in the brightness and contrast of the images</a:t>
            </a:r>
            <a:endParaRPr sz="1600"/>
          </a:p>
          <a:p>
            <a:pPr indent="-330200" lvl="0" marL="457200" rtl="0" algn="l">
              <a:spcBef>
                <a:spcPts val="0"/>
              </a:spcBef>
              <a:spcAft>
                <a:spcPts val="0"/>
              </a:spcAft>
              <a:buSzPts val="1600"/>
              <a:buChar char="●"/>
            </a:pPr>
            <a:r>
              <a:rPr lang="en" sz="1600"/>
              <a:t>Used the lee filter</a:t>
            </a:r>
            <a:endParaRPr sz="1600"/>
          </a:p>
          <a:p>
            <a:pPr indent="-330200" lvl="0" marL="457200" rtl="0" algn="l">
              <a:spcBef>
                <a:spcPts val="0"/>
              </a:spcBef>
              <a:spcAft>
                <a:spcPts val="0"/>
              </a:spcAft>
              <a:buSzPts val="1600"/>
              <a:buChar char="●"/>
            </a:pPr>
            <a:r>
              <a:rPr lang="en" sz="1600"/>
              <a:t>Weighted superimposition of the above two changes to form a new image</a:t>
            </a:r>
            <a:endParaRPr sz="1600"/>
          </a:p>
          <a:p>
            <a:pPr indent="-330200" lvl="0" marL="457200" rtl="0" algn="l">
              <a:spcBef>
                <a:spcPts val="0"/>
              </a:spcBef>
              <a:spcAft>
                <a:spcPts val="0"/>
              </a:spcAft>
              <a:buSzPts val="1600"/>
              <a:buChar char="●"/>
            </a:pPr>
            <a:r>
              <a:rPr lang="en" sz="1600"/>
              <a:t>Gaussian Filter</a:t>
            </a:r>
            <a:endParaRPr sz="1600"/>
          </a:p>
        </p:txBody>
      </p:sp>
      <p:pic>
        <p:nvPicPr>
          <p:cNvPr id="183" name="Google Shape;183;p27"/>
          <p:cNvPicPr preferRelativeResize="0"/>
          <p:nvPr/>
        </p:nvPicPr>
        <p:blipFill>
          <a:blip r:embed="rId3">
            <a:alphaModFix/>
          </a:blip>
          <a:stretch>
            <a:fillRect/>
          </a:stretch>
        </p:blipFill>
        <p:spPr>
          <a:xfrm>
            <a:off x="6388900" y="463150"/>
            <a:ext cx="2009775" cy="1647825"/>
          </a:xfrm>
          <a:prstGeom prst="rect">
            <a:avLst/>
          </a:prstGeom>
          <a:noFill/>
          <a:ln>
            <a:noFill/>
          </a:ln>
        </p:spPr>
      </p:pic>
      <p:pic>
        <p:nvPicPr>
          <p:cNvPr id="184" name="Google Shape;184;p27"/>
          <p:cNvPicPr preferRelativeResize="0"/>
          <p:nvPr/>
        </p:nvPicPr>
        <p:blipFill>
          <a:blip r:embed="rId4">
            <a:alphaModFix/>
          </a:blip>
          <a:stretch>
            <a:fillRect/>
          </a:stretch>
        </p:blipFill>
        <p:spPr>
          <a:xfrm>
            <a:off x="7348110" y="2767150"/>
            <a:ext cx="1706432" cy="1683475"/>
          </a:xfrm>
          <a:prstGeom prst="rect">
            <a:avLst/>
          </a:prstGeom>
          <a:noFill/>
          <a:ln>
            <a:noFill/>
          </a:ln>
        </p:spPr>
      </p:pic>
      <p:pic>
        <p:nvPicPr>
          <p:cNvPr id="185" name="Google Shape;185;p27"/>
          <p:cNvPicPr preferRelativeResize="0"/>
          <p:nvPr/>
        </p:nvPicPr>
        <p:blipFill>
          <a:blip r:embed="rId5">
            <a:alphaModFix/>
          </a:blip>
          <a:stretch>
            <a:fillRect/>
          </a:stretch>
        </p:blipFill>
        <p:spPr>
          <a:xfrm>
            <a:off x="6705175" y="2767150"/>
            <a:ext cx="642935" cy="1683475"/>
          </a:xfrm>
          <a:prstGeom prst="rect">
            <a:avLst/>
          </a:prstGeom>
          <a:noFill/>
          <a:ln>
            <a:noFill/>
          </a:ln>
        </p:spPr>
      </p:pic>
      <p:pic>
        <p:nvPicPr>
          <p:cNvPr id="186" name="Google Shape;186;p27"/>
          <p:cNvPicPr preferRelativeResize="0"/>
          <p:nvPr/>
        </p:nvPicPr>
        <p:blipFill>
          <a:blip r:embed="rId6">
            <a:alphaModFix/>
          </a:blip>
          <a:stretch>
            <a:fillRect/>
          </a:stretch>
        </p:blipFill>
        <p:spPr>
          <a:xfrm>
            <a:off x="4998725" y="2759511"/>
            <a:ext cx="1706450" cy="1698745"/>
          </a:xfrm>
          <a:prstGeom prst="rect">
            <a:avLst/>
          </a:prstGeom>
          <a:noFill/>
          <a:ln>
            <a:noFill/>
          </a:ln>
        </p:spPr>
      </p:pic>
      <p:sp>
        <p:nvSpPr>
          <p:cNvPr id="187" name="Google Shape;187;p27"/>
          <p:cNvSpPr txBox="1"/>
          <p:nvPr/>
        </p:nvSpPr>
        <p:spPr>
          <a:xfrm>
            <a:off x="5413775" y="445825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300">
                <a:solidFill>
                  <a:schemeClr val="accent3"/>
                </a:solidFill>
                <a:latin typeface="Average"/>
                <a:ea typeface="Average"/>
                <a:cs typeface="Average"/>
                <a:sym typeface="Average"/>
              </a:rPr>
              <a:t>Preprocessing of an image</a:t>
            </a:r>
            <a:endParaRPr/>
          </a:p>
        </p:txBody>
      </p:sp>
      <p:sp>
        <p:nvSpPr>
          <p:cNvPr id="188" name="Google Shape;188;p27"/>
          <p:cNvSpPr txBox="1"/>
          <p:nvPr/>
        </p:nvSpPr>
        <p:spPr>
          <a:xfrm>
            <a:off x="5810250" y="2110975"/>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200">
                <a:solidFill>
                  <a:schemeClr val="accent3"/>
                </a:solidFill>
                <a:latin typeface="Average"/>
                <a:ea typeface="Average"/>
                <a:cs typeface="Average"/>
                <a:sym typeface="Average"/>
              </a:rPr>
              <a:t>    </a:t>
            </a:r>
            <a:r>
              <a:rPr i="1" lang="en" sz="1200">
                <a:solidFill>
                  <a:schemeClr val="accent3"/>
                </a:solidFill>
                <a:latin typeface="Average"/>
                <a:ea typeface="Average"/>
                <a:cs typeface="Average"/>
                <a:sym typeface="Average"/>
              </a:rPr>
              <a:t>Code snippet for preprocessing</a:t>
            </a:r>
            <a:endParaRPr i="1" sz="120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nvSpPr>
        <p:spPr>
          <a:xfrm>
            <a:off x="4950625" y="4446975"/>
            <a:ext cx="642900" cy="128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4" name="Google Shape;194;p28"/>
          <p:cNvSpPr txBox="1"/>
          <p:nvPr>
            <p:ph type="title"/>
          </p:nvPr>
        </p:nvSpPr>
        <p:spPr>
          <a:xfrm>
            <a:off x="227400" y="212225"/>
            <a:ext cx="4189800" cy="147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YOLOv4 on Preprocessed data</a:t>
            </a:r>
            <a:endParaRPr/>
          </a:p>
        </p:txBody>
      </p:sp>
      <p:sp>
        <p:nvSpPr>
          <p:cNvPr id="195" name="Google Shape;195;p28"/>
          <p:cNvSpPr txBox="1"/>
          <p:nvPr>
            <p:ph idx="2" type="body"/>
          </p:nvPr>
        </p:nvSpPr>
        <p:spPr>
          <a:xfrm>
            <a:off x="4629150" y="107150"/>
            <a:ext cx="4404000" cy="489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 work on the speed attained by FasterRCNN we tried to implement the YOLO algorithm on the new dataset.</a:t>
            </a:r>
            <a:endParaRPr/>
          </a:p>
          <a:p>
            <a:pPr indent="0" lvl="0" marL="0" rtl="0" algn="l">
              <a:spcBef>
                <a:spcPts val="1600"/>
              </a:spcBef>
              <a:spcAft>
                <a:spcPts val="0"/>
              </a:spcAft>
              <a:buNone/>
            </a:pPr>
            <a:r>
              <a:rPr b="1" lang="en" sz="1900"/>
              <a:t>Observations</a:t>
            </a:r>
            <a:endParaRPr b="1" sz="1900"/>
          </a:p>
          <a:p>
            <a:pPr indent="-342900" lvl="0" marL="457200" rtl="0" algn="l">
              <a:spcBef>
                <a:spcPts val="0"/>
              </a:spcBef>
              <a:spcAft>
                <a:spcPts val="0"/>
              </a:spcAft>
              <a:buSzPts val="1800"/>
              <a:buChar char="●"/>
            </a:pPr>
            <a:r>
              <a:rPr lang="en"/>
              <a:t>The average precision of classes BTR60 and BTR70 is much higher than before and is comparable to other classes too. The entire testing time took around 20 seconds on average as compared to an hour for FasterRCNN. </a:t>
            </a:r>
            <a:endParaRPr/>
          </a:p>
          <a:p>
            <a:pPr indent="-342900" lvl="0" marL="457200" rtl="0" algn="l">
              <a:spcBef>
                <a:spcPts val="0"/>
              </a:spcBef>
              <a:spcAft>
                <a:spcPts val="0"/>
              </a:spcAft>
              <a:buSzPts val="1800"/>
              <a:buChar char="●"/>
            </a:pPr>
            <a:r>
              <a:rPr lang="en"/>
              <a:t>The accuracy achieved by YOLO is comparable to FasterRCNN too.</a:t>
            </a:r>
            <a:endParaRPr/>
          </a:p>
        </p:txBody>
      </p:sp>
      <p:pic>
        <p:nvPicPr>
          <p:cNvPr id="196" name="Google Shape;196;p28"/>
          <p:cNvPicPr preferRelativeResize="0"/>
          <p:nvPr/>
        </p:nvPicPr>
        <p:blipFill>
          <a:blip r:embed="rId3">
            <a:alphaModFix/>
          </a:blip>
          <a:stretch>
            <a:fillRect/>
          </a:stretch>
        </p:blipFill>
        <p:spPr>
          <a:xfrm>
            <a:off x="76200" y="1908575"/>
            <a:ext cx="4403999" cy="2444511"/>
          </a:xfrm>
          <a:prstGeom prst="rect">
            <a:avLst/>
          </a:prstGeom>
          <a:noFill/>
          <a:ln>
            <a:noFill/>
          </a:ln>
        </p:spPr>
      </p:pic>
      <p:sp>
        <p:nvSpPr>
          <p:cNvPr id="197" name="Google Shape;197;p28"/>
          <p:cNvSpPr txBox="1"/>
          <p:nvPr/>
        </p:nvSpPr>
        <p:spPr>
          <a:xfrm>
            <a:off x="29700" y="4353075"/>
            <a:ext cx="449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accent3"/>
                </a:solidFill>
                <a:latin typeface="Average"/>
                <a:ea typeface="Average"/>
                <a:cs typeface="Average"/>
                <a:sym typeface="Average"/>
              </a:rPr>
              <a:t>Class wise mean average precision on training using YOLOv4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27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03" name="Google Shape;203;p29"/>
          <p:cNvSpPr txBox="1"/>
          <p:nvPr>
            <p:ph idx="1" type="body"/>
          </p:nvPr>
        </p:nvSpPr>
        <p:spPr>
          <a:xfrm>
            <a:off x="311700" y="91675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Faster RCNN gave better results in terms of average precision in comparison to YOLO on the original dataset. However, YOLO gave much faster predictions on the Test set. </a:t>
            </a:r>
            <a:endParaRPr sz="1600"/>
          </a:p>
          <a:p>
            <a:pPr indent="0" lvl="0" marL="0" rtl="0" algn="l">
              <a:spcBef>
                <a:spcPts val="1600"/>
              </a:spcBef>
              <a:spcAft>
                <a:spcPts val="0"/>
              </a:spcAft>
              <a:buNone/>
            </a:pPr>
            <a:r>
              <a:rPr lang="en" sz="1600"/>
              <a:t>Faster RCNN took almost an hour to calculate the complete mean average precision(mAP) value on the test image dataset of 2400 images, whereas YOLO took just 20 seconds for the same task. Hence initially there was a tradeoff between accuracy(measured in mAP) and time(measured in seconds) on shifting between the two models. </a:t>
            </a:r>
            <a:endParaRPr sz="1600"/>
          </a:p>
          <a:p>
            <a:pPr indent="0" lvl="0" marL="0" rtl="0" algn="l">
              <a:spcBef>
                <a:spcPts val="1600"/>
              </a:spcBef>
              <a:spcAft>
                <a:spcPts val="0"/>
              </a:spcAft>
              <a:buNone/>
            </a:pPr>
            <a:r>
              <a:rPr lang="en" sz="1600"/>
              <a:t>However, after applying the respective preprocessing techniques mentioned above in the report, and then using YOLO on the preprocessed dataset, we were able to increase the accuracy of YOLO to the extent of Faster RCNN along with the fast speed of YOLO(20 seconds).</a:t>
            </a:r>
            <a:endParaRPr sz="1600"/>
          </a:p>
          <a:p>
            <a:pPr indent="0" lvl="0" marL="0" rtl="0" algn="l">
              <a:spcBef>
                <a:spcPts val="1600"/>
              </a:spcBef>
              <a:spcAft>
                <a:spcPts val="1600"/>
              </a:spcAft>
              <a:buNone/>
            </a:pPr>
            <a:r>
              <a:rPr lang="en" sz="1600"/>
              <a:t>Thus there can be improvements achieved in ATR for SAR images by performing specific preprocessing techniques to clean the images.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27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30"/>
          <p:cNvSpPr txBox="1"/>
          <p:nvPr>
            <p:ph idx="1" type="body"/>
          </p:nvPr>
        </p:nvSpPr>
        <p:spPr>
          <a:xfrm>
            <a:off x="311700" y="91675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detection in the domain of SAR images is not explored much. Hence there is a lot of scope for improvements. This project can be further extended to include these preprocessing techniques in the original architecture of YOLO itself, specifically designed for SAR target recognition with better accuracy along with the fast speed of YOLO. This project was specifically directed towards the tank targets of MSTAR dataset. </a:t>
            </a:r>
            <a:endParaRPr/>
          </a:p>
          <a:p>
            <a:pPr indent="0" lvl="0" marL="0" rtl="0" algn="l">
              <a:spcBef>
                <a:spcPts val="1600"/>
              </a:spcBef>
              <a:spcAft>
                <a:spcPts val="0"/>
              </a:spcAft>
              <a:buNone/>
            </a:pPr>
            <a:r>
              <a:rPr lang="en"/>
              <a:t>Various other SAR datasets, such as the ship dataset, can be used to examine the applicability of these techniques further and whether there can be some more preprocessing techniques used.</a:t>
            </a:r>
            <a:endParaRPr/>
          </a:p>
          <a:p>
            <a:pPr indent="0" lvl="0" marL="0" rtl="0" algn="l">
              <a:spcBef>
                <a:spcPts val="1600"/>
              </a:spcBef>
              <a:spcAft>
                <a:spcPts val="0"/>
              </a:spcAft>
              <a:buNone/>
            </a:pPr>
            <a:r>
              <a:rPr lang="en"/>
              <a:t>A more detailed study can be done to see the effects of the preprocessing techniques on the bounding box creation function.</a:t>
            </a:r>
            <a:endParaRPr sz="1900"/>
          </a:p>
          <a:p>
            <a:pPr indent="0" lvl="0" marL="0" rtl="0" algn="l">
              <a:spcBef>
                <a:spcPts val="1600"/>
              </a:spcBef>
              <a:spcAft>
                <a:spcPts val="160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1458450" y="578775"/>
            <a:ext cx="6227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5000"/>
              <a:t>THANK YOU</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We would like to thank </a:t>
            </a:r>
            <a:r>
              <a:rPr b="1" lang="en" sz="1900"/>
              <a:t>Dr J. Jennifer Ranjani</a:t>
            </a:r>
            <a:r>
              <a:rPr lang="en" sz="1900"/>
              <a:t> for giving us the opportunity to work in this intriguing field. Her constant guidance and vast experience helped us throughout this project. </a:t>
            </a:r>
            <a:endParaRPr sz="1900"/>
          </a:p>
          <a:p>
            <a:pPr indent="0" lvl="0" marL="0" rtl="0" algn="l">
              <a:lnSpc>
                <a:spcPct val="150000"/>
              </a:lnSpc>
              <a:spcBef>
                <a:spcPts val="1600"/>
              </a:spcBef>
              <a:spcAft>
                <a:spcPts val="0"/>
              </a:spcAft>
              <a:buNone/>
            </a:pPr>
            <a:r>
              <a:rPr lang="en" sz="1900"/>
              <a:t>We would also like to use this opportunity to thank the Computer Science Department of BITS Pilani for granting us great opportunities and the platform of project-oriented courses to work on topics beyond the curriculum.</a:t>
            </a:r>
            <a:endParaRPr sz="19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56650" y="184325"/>
            <a:ext cx="7852200" cy="63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3"/>
                </a:solidFill>
              </a:rPr>
              <a:t>Introduction</a:t>
            </a:r>
            <a:endParaRPr sz="3000">
              <a:solidFill>
                <a:schemeClr val="accent3"/>
              </a:solidFill>
            </a:endParaRPr>
          </a:p>
        </p:txBody>
      </p:sp>
      <p:sp>
        <p:nvSpPr>
          <p:cNvPr id="73" name="Google Shape;73;p15"/>
          <p:cNvSpPr txBox="1"/>
          <p:nvPr/>
        </p:nvSpPr>
        <p:spPr>
          <a:xfrm>
            <a:off x="217775" y="858350"/>
            <a:ext cx="83946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Synthetic Aperture Radar (SAR) is an active ground observation system which can return high quality images at all times of the day irrespective of the weather conditions.</a:t>
            </a:r>
            <a:endParaRPr sz="1700">
              <a:solidFill>
                <a:schemeClr val="accent3"/>
              </a:solidFill>
              <a:latin typeface="Average"/>
              <a:ea typeface="Average"/>
              <a:cs typeface="Average"/>
              <a:sym typeface="Average"/>
            </a:endParaRPr>
          </a:p>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They are installed on aircrafts, satellites, spacecraft and flight platforms.</a:t>
            </a:r>
            <a:endParaRPr sz="1700">
              <a:solidFill>
                <a:schemeClr val="accent3"/>
              </a:solidFill>
              <a:latin typeface="Average"/>
              <a:ea typeface="Average"/>
              <a:cs typeface="Average"/>
              <a:sym typeface="Average"/>
            </a:endParaRPr>
          </a:p>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Its has applications in day to day monitoring </a:t>
            </a:r>
            <a:endParaRPr sz="1700">
              <a:solidFill>
                <a:schemeClr val="accent3"/>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accent3"/>
                </a:solidFill>
                <a:latin typeface="Average"/>
                <a:ea typeface="Average"/>
                <a:cs typeface="Average"/>
                <a:sym typeface="Average"/>
              </a:rPr>
              <a:t>and for military purposes.</a:t>
            </a:r>
            <a:endParaRPr sz="1700">
              <a:solidFill>
                <a:schemeClr val="accent3"/>
              </a:solidFill>
              <a:latin typeface="Average"/>
              <a:ea typeface="Average"/>
              <a:cs typeface="Average"/>
              <a:sym typeface="Average"/>
            </a:endParaRPr>
          </a:p>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Regions with high pixel density denote the </a:t>
            </a:r>
            <a:endParaRPr sz="1700">
              <a:solidFill>
                <a:schemeClr val="accent3"/>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accent3"/>
                </a:solidFill>
                <a:latin typeface="Average"/>
                <a:ea typeface="Average"/>
                <a:cs typeface="Average"/>
                <a:sym typeface="Average"/>
              </a:rPr>
              <a:t>possibility of a target.</a:t>
            </a:r>
            <a:endParaRPr sz="1700">
              <a:solidFill>
                <a:schemeClr val="accent3"/>
              </a:solidFill>
              <a:latin typeface="Average"/>
              <a:ea typeface="Average"/>
              <a:cs typeface="Average"/>
              <a:sym typeface="Average"/>
            </a:endParaRPr>
          </a:p>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SAR Automatic Target Recognition aims to</a:t>
            </a:r>
            <a:endParaRPr sz="1700">
              <a:solidFill>
                <a:schemeClr val="accent3"/>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accent3"/>
                </a:solidFill>
                <a:latin typeface="Average"/>
                <a:ea typeface="Average"/>
                <a:cs typeface="Average"/>
                <a:sym typeface="Average"/>
              </a:rPr>
              <a:t>extract the location and type of the target</a:t>
            </a:r>
            <a:endParaRPr sz="1700">
              <a:solidFill>
                <a:schemeClr val="accent3"/>
              </a:solidFill>
              <a:latin typeface="Average"/>
              <a:ea typeface="Average"/>
              <a:cs typeface="Average"/>
              <a:sym typeface="Average"/>
            </a:endParaRPr>
          </a:p>
          <a:p>
            <a:pPr indent="-336550" lvl="0" marL="457200" rtl="0" algn="l">
              <a:lnSpc>
                <a:spcPct val="115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SAR images lack of optical colour range, making</a:t>
            </a:r>
            <a:endParaRPr sz="1700">
              <a:solidFill>
                <a:schemeClr val="accent3"/>
              </a:solidFill>
              <a:latin typeface="Average"/>
              <a:ea typeface="Average"/>
              <a:cs typeface="Average"/>
              <a:sym typeface="Average"/>
            </a:endParaRPr>
          </a:p>
          <a:p>
            <a:pPr indent="0" lvl="0" marL="457200" rtl="0" algn="l">
              <a:lnSpc>
                <a:spcPct val="115000"/>
              </a:lnSpc>
              <a:spcBef>
                <a:spcPts val="0"/>
              </a:spcBef>
              <a:spcAft>
                <a:spcPts val="0"/>
              </a:spcAft>
              <a:buNone/>
            </a:pPr>
            <a:r>
              <a:rPr lang="en" sz="1700">
                <a:solidFill>
                  <a:schemeClr val="accent3"/>
                </a:solidFill>
                <a:latin typeface="Average"/>
                <a:ea typeface="Average"/>
                <a:cs typeface="Average"/>
                <a:sym typeface="Average"/>
              </a:rPr>
              <a:t>ATR prone to overfitting</a:t>
            </a:r>
            <a:endParaRPr sz="1700">
              <a:solidFill>
                <a:schemeClr val="accent3"/>
              </a:solidFill>
              <a:latin typeface="Average"/>
              <a:ea typeface="Average"/>
              <a:cs typeface="Average"/>
              <a:sym typeface="Average"/>
            </a:endParaRPr>
          </a:p>
        </p:txBody>
      </p:sp>
      <p:pic>
        <p:nvPicPr>
          <p:cNvPr id="74" name="Google Shape;74;p15"/>
          <p:cNvPicPr preferRelativeResize="0"/>
          <p:nvPr/>
        </p:nvPicPr>
        <p:blipFill>
          <a:blip r:embed="rId3">
            <a:alphaModFix/>
          </a:blip>
          <a:stretch>
            <a:fillRect/>
          </a:stretch>
        </p:blipFill>
        <p:spPr>
          <a:xfrm>
            <a:off x="5254350" y="2231125"/>
            <a:ext cx="3741325" cy="2194999"/>
          </a:xfrm>
          <a:prstGeom prst="rect">
            <a:avLst/>
          </a:prstGeom>
          <a:noFill/>
          <a:ln>
            <a:noFill/>
          </a:ln>
        </p:spPr>
      </p:pic>
      <p:sp>
        <p:nvSpPr>
          <p:cNvPr id="75" name="Google Shape;75;p15"/>
          <p:cNvSpPr txBox="1"/>
          <p:nvPr/>
        </p:nvSpPr>
        <p:spPr>
          <a:xfrm>
            <a:off x="5254350" y="4426125"/>
            <a:ext cx="3642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accent3"/>
                </a:solidFill>
                <a:latin typeface="Average"/>
                <a:ea typeface="Average"/>
                <a:cs typeface="Average"/>
                <a:sym typeface="Average"/>
              </a:rPr>
              <a:t>SAR image taken from a satellite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56650" y="184325"/>
            <a:ext cx="7852200" cy="63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3"/>
                </a:solidFill>
              </a:rPr>
              <a:t>Background Study</a:t>
            </a:r>
            <a:endParaRPr sz="3000">
              <a:solidFill>
                <a:schemeClr val="accent3"/>
              </a:solidFill>
            </a:endParaRPr>
          </a:p>
        </p:txBody>
      </p:sp>
      <p:sp>
        <p:nvSpPr>
          <p:cNvPr id="81" name="Google Shape;81;p16"/>
          <p:cNvSpPr txBox="1"/>
          <p:nvPr/>
        </p:nvSpPr>
        <p:spPr>
          <a:xfrm>
            <a:off x="217775" y="823925"/>
            <a:ext cx="8394600" cy="28014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Synthetic Aperture Radar ATR framework</a:t>
            </a:r>
            <a:endParaRPr sz="1700">
              <a:solidFill>
                <a:schemeClr val="accent3"/>
              </a:solidFill>
              <a:latin typeface="Average"/>
              <a:ea typeface="Average"/>
              <a:cs typeface="Average"/>
              <a:sym typeface="Average"/>
            </a:endParaRPr>
          </a:p>
          <a:p>
            <a:pPr indent="-336550" lvl="0" marL="4572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Preprocessing images using MATLAB</a:t>
            </a:r>
            <a:endParaRPr sz="1700">
              <a:solidFill>
                <a:schemeClr val="accent3"/>
              </a:solidFill>
              <a:latin typeface="Average"/>
              <a:ea typeface="Average"/>
              <a:cs typeface="Average"/>
              <a:sym typeface="Average"/>
            </a:endParaRPr>
          </a:p>
          <a:p>
            <a:pPr indent="-336550" lvl="0" marL="4572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Traditional Image classification techniques</a:t>
            </a:r>
            <a:endParaRPr sz="1700">
              <a:solidFill>
                <a:schemeClr val="accent3"/>
              </a:solidFill>
              <a:latin typeface="Average"/>
              <a:ea typeface="Average"/>
              <a:cs typeface="Average"/>
              <a:sym typeface="Average"/>
            </a:endParaRPr>
          </a:p>
          <a:p>
            <a:pPr indent="-336550" lvl="0" marL="4572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Object Detection Techniques</a:t>
            </a:r>
            <a:endParaRPr sz="1700">
              <a:solidFill>
                <a:schemeClr val="accent3"/>
              </a:solidFill>
              <a:latin typeface="Average"/>
              <a:ea typeface="Average"/>
              <a:cs typeface="Average"/>
              <a:sym typeface="Average"/>
            </a:endParaRPr>
          </a:p>
          <a:p>
            <a:pPr indent="-336550" lvl="1" marL="13716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RetinaNet</a:t>
            </a:r>
            <a:endParaRPr sz="1700">
              <a:solidFill>
                <a:schemeClr val="accent3"/>
              </a:solidFill>
              <a:latin typeface="Average"/>
              <a:ea typeface="Average"/>
              <a:cs typeface="Average"/>
              <a:sym typeface="Average"/>
            </a:endParaRPr>
          </a:p>
          <a:p>
            <a:pPr indent="-336550" lvl="1" marL="13716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YOLO</a:t>
            </a:r>
            <a:endParaRPr sz="1700">
              <a:solidFill>
                <a:schemeClr val="accent3"/>
              </a:solidFill>
              <a:latin typeface="Average"/>
              <a:ea typeface="Average"/>
              <a:cs typeface="Average"/>
              <a:sym typeface="Average"/>
            </a:endParaRPr>
          </a:p>
          <a:p>
            <a:pPr indent="-336550" lvl="1" marL="1371600" rtl="0" algn="l">
              <a:lnSpc>
                <a:spcPct val="150000"/>
              </a:lnSpc>
              <a:spcBef>
                <a:spcPts val="0"/>
              </a:spcBef>
              <a:spcAft>
                <a:spcPts val="0"/>
              </a:spcAft>
              <a:buClr>
                <a:schemeClr val="accent3"/>
              </a:buClr>
              <a:buSzPts val="1700"/>
              <a:buFont typeface="Average"/>
              <a:buChar char="○"/>
            </a:pPr>
            <a:r>
              <a:rPr lang="en" sz="1700">
                <a:solidFill>
                  <a:schemeClr val="accent3"/>
                </a:solidFill>
                <a:latin typeface="Average"/>
                <a:ea typeface="Average"/>
                <a:cs typeface="Average"/>
                <a:sym typeface="Average"/>
              </a:rPr>
              <a:t>Faster RCNN</a:t>
            </a:r>
            <a:endParaRPr sz="1700">
              <a:solidFill>
                <a:schemeClr val="accent3"/>
              </a:solidFill>
              <a:latin typeface="Average"/>
              <a:ea typeface="Average"/>
              <a:cs typeface="Average"/>
              <a:sym typeface="Average"/>
            </a:endParaRPr>
          </a:p>
        </p:txBody>
      </p:sp>
      <p:pic>
        <p:nvPicPr>
          <p:cNvPr id="82" name="Google Shape;82;p16"/>
          <p:cNvPicPr preferRelativeResize="0"/>
          <p:nvPr/>
        </p:nvPicPr>
        <p:blipFill>
          <a:blip r:embed="rId3">
            <a:alphaModFix/>
          </a:blip>
          <a:stretch>
            <a:fillRect/>
          </a:stretch>
        </p:blipFill>
        <p:spPr>
          <a:xfrm>
            <a:off x="3662150" y="2356675"/>
            <a:ext cx="5091450" cy="819048"/>
          </a:xfrm>
          <a:prstGeom prst="rect">
            <a:avLst/>
          </a:prstGeom>
          <a:noFill/>
          <a:ln>
            <a:noFill/>
          </a:ln>
        </p:spPr>
      </p:pic>
      <p:pic>
        <p:nvPicPr>
          <p:cNvPr id="83" name="Google Shape;83;p16"/>
          <p:cNvPicPr preferRelativeResize="0"/>
          <p:nvPr/>
        </p:nvPicPr>
        <p:blipFill>
          <a:blip r:embed="rId4">
            <a:alphaModFix/>
          </a:blip>
          <a:stretch>
            <a:fillRect/>
          </a:stretch>
        </p:blipFill>
        <p:spPr>
          <a:xfrm>
            <a:off x="3662163" y="3379268"/>
            <a:ext cx="5091435" cy="765107"/>
          </a:xfrm>
          <a:prstGeom prst="rect">
            <a:avLst/>
          </a:prstGeom>
          <a:noFill/>
          <a:ln>
            <a:noFill/>
          </a:ln>
        </p:spPr>
      </p:pic>
      <p:sp>
        <p:nvSpPr>
          <p:cNvPr id="84" name="Google Shape;84;p16"/>
          <p:cNvSpPr txBox="1"/>
          <p:nvPr/>
        </p:nvSpPr>
        <p:spPr>
          <a:xfrm>
            <a:off x="4027938" y="4144375"/>
            <a:ext cx="4359900" cy="369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200">
                <a:solidFill>
                  <a:schemeClr val="accent3"/>
                </a:solidFill>
                <a:latin typeface="Average"/>
                <a:ea typeface="Average"/>
                <a:cs typeface="Average"/>
                <a:sym typeface="Average"/>
              </a:rPr>
              <a:t>Traditional Image classification vs Deep Learning pipeline</a:t>
            </a:r>
            <a:endParaRPr i="1" sz="12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0" name="Google Shape;90;p17"/>
          <p:cNvSpPr txBox="1"/>
          <p:nvPr>
            <p:ph idx="4294967295" type="body"/>
          </p:nvPr>
        </p:nvSpPr>
        <p:spPr>
          <a:xfrm>
            <a:off x="311700" y="1194850"/>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images in the dataset are from the publicly released MSTAR dataset that includes categories of tanks based on the ground target. There were two types of SAR images present for each class - images with a 17º depression angle and images with a 15º depression angle. All images with a 17º depression angle are used in training while the remaining images are used for testing purposes and are not included in the training process.</a:t>
            </a:r>
            <a:endParaRPr sz="1600"/>
          </a:p>
        </p:txBody>
      </p:sp>
      <p:pic>
        <p:nvPicPr>
          <p:cNvPr id="91" name="Google Shape;91;p17"/>
          <p:cNvPicPr preferRelativeResize="0"/>
          <p:nvPr/>
        </p:nvPicPr>
        <p:blipFill>
          <a:blip r:embed="rId3">
            <a:alphaModFix/>
          </a:blip>
          <a:stretch>
            <a:fillRect/>
          </a:stretch>
        </p:blipFill>
        <p:spPr>
          <a:xfrm>
            <a:off x="6769050" y="1491600"/>
            <a:ext cx="2200275" cy="2257425"/>
          </a:xfrm>
          <a:prstGeom prst="rect">
            <a:avLst/>
          </a:prstGeom>
          <a:noFill/>
          <a:ln>
            <a:noFill/>
          </a:ln>
        </p:spPr>
      </p:pic>
      <p:pic>
        <p:nvPicPr>
          <p:cNvPr id="92" name="Google Shape;92;p17"/>
          <p:cNvPicPr preferRelativeResize="0"/>
          <p:nvPr/>
        </p:nvPicPr>
        <p:blipFill>
          <a:blip r:embed="rId4">
            <a:alphaModFix/>
          </a:blip>
          <a:stretch>
            <a:fillRect/>
          </a:stretch>
        </p:blipFill>
        <p:spPr>
          <a:xfrm>
            <a:off x="4506863" y="1501125"/>
            <a:ext cx="2066925" cy="2238375"/>
          </a:xfrm>
          <a:prstGeom prst="rect">
            <a:avLst/>
          </a:prstGeom>
          <a:noFill/>
          <a:ln>
            <a:noFill/>
          </a:ln>
        </p:spPr>
      </p:pic>
      <p:sp>
        <p:nvSpPr>
          <p:cNvPr id="93" name="Google Shape;93;p17"/>
          <p:cNvSpPr txBox="1"/>
          <p:nvPr/>
        </p:nvSpPr>
        <p:spPr>
          <a:xfrm>
            <a:off x="457200" y="4572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200"/>
              <a:t> </a:t>
            </a:r>
            <a:endParaRPr sz="1200"/>
          </a:p>
        </p:txBody>
      </p:sp>
      <p:sp>
        <p:nvSpPr>
          <p:cNvPr id="94" name="Google Shape;94;p17"/>
          <p:cNvSpPr txBox="1"/>
          <p:nvPr/>
        </p:nvSpPr>
        <p:spPr>
          <a:xfrm>
            <a:off x="4779175" y="3836200"/>
            <a:ext cx="3793200" cy="3693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200">
                <a:solidFill>
                  <a:schemeClr val="accent3"/>
                </a:solidFill>
                <a:latin typeface="Average"/>
                <a:ea typeface="Average"/>
                <a:cs typeface="Average"/>
                <a:sym typeface="Average"/>
              </a:rPr>
              <a:t>Images of the original image beside their SAR image</a:t>
            </a:r>
            <a:endParaRPr i="1" sz="1200">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268825" y="3284875"/>
            <a:ext cx="8520600" cy="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slightly imbalanced with a varying degree of noise present in each class.</a:t>
            </a:r>
            <a:endParaRPr/>
          </a:p>
          <a:p>
            <a:pPr indent="0" lvl="0" marL="0" rtl="0" algn="l">
              <a:spcBef>
                <a:spcPts val="1600"/>
              </a:spcBef>
              <a:spcAft>
                <a:spcPts val="0"/>
              </a:spcAft>
              <a:buNone/>
            </a:pPr>
            <a:r>
              <a:rPr lang="en"/>
              <a:t>The image dimensions and size also varies from class to class.</a:t>
            </a:r>
            <a:endParaRPr/>
          </a:p>
          <a:p>
            <a:pPr indent="0" lvl="0" marL="0" rtl="0" algn="l">
              <a:spcBef>
                <a:spcPts val="1600"/>
              </a:spcBef>
              <a:spcAft>
                <a:spcPts val="1600"/>
              </a:spcAft>
              <a:buNone/>
            </a:pPr>
            <a:r>
              <a:t/>
            </a:r>
            <a:endParaRPr/>
          </a:p>
        </p:txBody>
      </p:sp>
      <p:graphicFrame>
        <p:nvGraphicFramePr>
          <p:cNvPr id="100" name="Google Shape;100;p18"/>
          <p:cNvGraphicFramePr/>
          <p:nvPr/>
        </p:nvGraphicFramePr>
        <p:xfrm>
          <a:off x="115450" y="647700"/>
          <a:ext cx="3000000" cy="3000000"/>
        </p:xfrm>
        <a:graphic>
          <a:graphicData uri="http://schemas.openxmlformats.org/drawingml/2006/table">
            <a:tbl>
              <a:tblPr>
                <a:noFill/>
                <a:tableStyleId>{359CF5D1-61C4-49AD-94AF-5E34F4ACE127}</a:tableStyleId>
              </a:tblPr>
              <a:tblGrid>
                <a:gridCol w="746525"/>
                <a:gridCol w="558425"/>
                <a:gridCol w="578625"/>
                <a:gridCol w="866800"/>
                <a:gridCol w="909625"/>
                <a:gridCol w="850100"/>
                <a:gridCol w="1133475"/>
                <a:gridCol w="578650"/>
                <a:gridCol w="656025"/>
                <a:gridCol w="878675"/>
                <a:gridCol w="1156175"/>
              </a:tblGrid>
              <a:tr h="12700">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Class</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2S1</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D7</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ZIL131</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BTR60</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BTR70</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ZSU_23_4</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T62</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T72</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BMP2</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BRDM_2</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91325">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Train</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300</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300</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300</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257</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234</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300</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299</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233</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234</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257</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9900">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Test</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275</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275</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275</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196</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197</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275</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274</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197</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196</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1600"/>
                        </a:spcAft>
                        <a:buNone/>
                      </a:pPr>
                      <a:r>
                        <a:rPr lang="en" sz="1800">
                          <a:solidFill>
                            <a:schemeClr val="accent3"/>
                          </a:solidFill>
                          <a:latin typeface="Average"/>
                          <a:ea typeface="Average"/>
                          <a:cs typeface="Average"/>
                          <a:sym typeface="Average"/>
                        </a:rPr>
                        <a:t>275</a:t>
                      </a:r>
                      <a:endParaRPr sz="1800">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1" name="Google Shape;101;p18"/>
          <p:cNvSpPr txBox="1"/>
          <p:nvPr/>
        </p:nvSpPr>
        <p:spPr>
          <a:xfrm>
            <a:off x="2289600" y="2571750"/>
            <a:ext cx="456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accent3"/>
                </a:solidFill>
                <a:latin typeface="Average"/>
                <a:ea typeface="Average"/>
                <a:cs typeface="Average"/>
                <a:sym typeface="Average"/>
              </a:rPr>
              <a:t>Number of images in the respective train and test 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645900" y="8959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Object Detection</a:t>
            </a:r>
            <a:endParaRPr sz="3800"/>
          </a:p>
        </p:txBody>
      </p:sp>
      <p:pic>
        <p:nvPicPr>
          <p:cNvPr id="107" name="Google Shape;107;p19"/>
          <p:cNvPicPr preferRelativeResize="0"/>
          <p:nvPr/>
        </p:nvPicPr>
        <p:blipFill>
          <a:blip r:embed="rId3">
            <a:alphaModFix/>
          </a:blip>
          <a:stretch>
            <a:fillRect/>
          </a:stretch>
        </p:blipFill>
        <p:spPr>
          <a:xfrm>
            <a:off x="1274275" y="2132425"/>
            <a:ext cx="6595450" cy="2058900"/>
          </a:xfrm>
          <a:prstGeom prst="rect">
            <a:avLst/>
          </a:prstGeom>
          <a:noFill/>
          <a:ln>
            <a:noFill/>
          </a:ln>
          <a:effectLst>
            <a:outerShdw blurRad="57150" rotWithShape="0" algn="bl" dir="2880000" dist="571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Bounding boxes using OpenCV</a:t>
            </a:r>
            <a:endParaRPr/>
          </a:p>
        </p:txBody>
      </p:sp>
      <p:sp>
        <p:nvSpPr>
          <p:cNvPr id="113" name="Google Shape;113;p20"/>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114" name="Google Shape;114;p20"/>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15" name="Google Shape;115;p20"/>
          <p:cNvSpPr txBox="1"/>
          <p:nvPr>
            <p:ph idx="4294967295" type="body"/>
          </p:nvPr>
        </p:nvSpPr>
        <p:spPr>
          <a:xfrm>
            <a:off x="539675" y="38741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4</a:t>
            </a:r>
            <a:endParaRPr>
              <a:solidFill>
                <a:schemeClr val="lt1"/>
              </a:solidFill>
            </a:endParaRPr>
          </a:p>
        </p:txBody>
      </p:sp>
      <p:sp>
        <p:nvSpPr>
          <p:cNvPr id="116" name="Google Shape;116;p20"/>
          <p:cNvSpPr txBox="1"/>
          <p:nvPr/>
        </p:nvSpPr>
        <p:spPr>
          <a:xfrm>
            <a:off x="341700" y="832138"/>
            <a:ext cx="8175900" cy="71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accent3"/>
                </a:solidFill>
                <a:latin typeface="Average"/>
                <a:ea typeface="Average"/>
                <a:cs typeface="Average"/>
                <a:sym typeface="Average"/>
              </a:rPr>
              <a:t>Object localisation was done via an OpenCV library using the cv2.boundingRect() and  cv2.minAreaRect() functions.</a:t>
            </a:r>
            <a:endParaRPr sz="1200"/>
          </a:p>
        </p:txBody>
      </p:sp>
      <p:pic>
        <p:nvPicPr>
          <p:cNvPr id="117" name="Google Shape;117;p20"/>
          <p:cNvPicPr preferRelativeResize="0"/>
          <p:nvPr/>
        </p:nvPicPr>
        <p:blipFill rotWithShape="1">
          <a:blip r:embed="rId3">
            <a:alphaModFix/>
          </a:blip>
          <a:srcRect b="2780" l="0" r="0" t="0"/>
          <a:stretch/>
        </p:blipFill>
        <p:spPr>
          <a:xfrm>
            <a:off x="182175" y="1636275"/>
            <a:ext cx="3743325" cy="3141700"/>
          </a:xfrm>
          <a:prstGeom prst="rect">
            <a:avLst/>
          </a:prstGeom>
          <a:noFill/>
          <a:ln cap="flat" cmpd="sng" w="9525">
            <a:solidFill>
              <a:srgbClr val="000000"/>
            </a:solidFill>
            <a:prstDash val="solid"/>
            <a:miter lim="8000"/>
            <a:headEnd len="sm" w="sm" type="none"/>
            <a:tailEnd len="sm" w="sm" type="none"/>
          </a:ln>
        </p:spPr>
      </p:pic>
      <p:pic>
        <p:nvPicPr>
          <p:cNvPr id="118" name="Google Shape;118;p20"/>
          <p:cNvPicPr preferRelativeResize="0"/>
          <p:nvPr/>
        </p:nvPicPr>
        <p:blipFill>
          <a:blip r:embed="rId4">
            <a:alphaModFix/>
          </a:blip>
          <a:stretch>
            <a:fillRect/>
          </a:stretch>
        </p:blipFill>
        <p:spPr>
          <a:xfrm>
            <a:off x="4001700" y="1688263"/>
            <a:ext cx="2820261" cy="3089713"/>
          </a:xfrm>
          <a:prstGeom prst="rect">
            <a:avLst/>
          </a:prstGeom>
          <a:noFill/>
          <a:ln cap="flat" cmpd="sng" w="9525">
            <a:solidFill>
              <a:srgbClr val="000000"/>
            </a:solidFill>
            <a:prstDash val="solid"/>
            <a:miter lim="8000"/>
            <a:headEnd len="sm" w="sm" type="none"/>
            <a:tailEnd len="sm" w="sm" type="none"/>
          </a:ln>
        </p:spPr>
      </p:pic>
      <p:sp>
        <p:nvSpPr>
          <p:cNvPr id="119" name="Google Shape;119;p20"/>
          <p:cNvSpPr txBox="1"/>
          <p:nvPr/>
        </p:nvSpPr>
        <p:spPr>
          <a:xfrm>
            <a:off x="6922300" y="1844275"/>
            <a:ext cx="2128500" cy="2647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600">
                <a:solidFill>
                  <a:schemeClr val="accent3"/>
                </a:solidFill>
                <a:latin typeface="Average"/>
                <a:ea typeface="Average"/>
                <a:cs typeface="Average"/>
                <a:sym typeface="Average"/>
              </a:rPr>
              <a:t>Some issues were observed in a few images. The bounding boxes were not completely getting encompassed in some images.</a:t>
            </a:r>
            <a:endParaRPr/>
          </a:p>
        </p:txBody>
      </p:sp>
      <p:sp>
        <p:nvSpPr>
          <p:cNvPr id="120" name="Google Shape;120;p20"/>
          <p:cNvSpPr txBox="1"/>
          <p:nvPr/>
        </p:nvSpPr>
        <p:spPr>
          <a:xfrm>
            <a:off x="1031738" y="4701775"/>
            <a:ext cx="3568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accent3"/>
                </a:solidFill>
                <a:latin typeface="Average"/>
                <a:ea typeface="Average"/>
                <a:cs typeface="Average"/>
                <a:sym typeface="Average"/>
              </a:rPr>
              <a:t>Implementation</a:t>
            </a:r>
            <a:endParaRPr i="1" sz="1500">
              <a:solidFill>
                <a:schemeClr val="accent3"/>
              </a:solidFill>
              <a:latin typeface="Average"/>
              <a:ea typeface="Average"/>
              <a:cs typeface="Average"/>
              <a:sym typeface="Average"/>
            </a:endParaRPr>
          </a:p>
        </p:txBody>
      </p:sp>
      <p:sp>
        <p:nvSpPr>
          <p:cNvPr id="121" name="Google Shape;121;p20"/>
          <p:cNvSpPr txBox="1"/>
          <p:nvPr/>
        </p:nvSpPr>
        <p:spPr>
          <a:xfrm>
            <a:off x="4001675" y="4673300"/>
            <a:ext cx="2760000" cy="4311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i="1" lang="en" sz="1600">
                <a:solidFill>
                  <a:schemeClr val="accent3"/>
                </a:solidFill>
                <a:latin typeface="Average"/>
                <a:ea typeface="Average"/>
                <a:cs typeface="Average"/>
                <a:sym typeface="Average"/>
              </a:rPr>
              <a:t>Result</a:t>
            </a:r>
            <a:endParaRPr i="1">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Bounding boxes using OTSU for threshold</a:t>
            </a:r>
            <a:endParaRPr/>
          </a:p>
        </p:txBody>
      </p:sp>
      <p:sp>
        <p:nvSpPr>
          <p:cNvPr id="127" name="Google Shape;127;p21"/>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1</a:t>
            </a:r>
            <a:endParaRPr>
              <a:solidFill>
                <a:schemeClr val="lt1"/>
              </a:solidFill>
            </a:endParaRPr>
          </a:p>
        </p:txBody>
      </p:sp>
      <p:sp>
        <p:nvSpPr>
          <p:cNvPr id="128" name="Google Shape;128;p21"/>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Deliverable 2</a:t>
            </a:r>
            <a:endParaRPr>
              <a:solidFill>
                <a:schemeClr val="lt1"/>
              </a:solidFill>
            </a:endParaRPr>
          </a:p>
        </p:txBody>
      </p:sp>
      <p:sp>
        <p:nvSpPr>
          <p:cNvPr id="129" name="Google Shape;129;p21"/>
          <p:cNvSpPr txBox="1"/>
          <p:nvPr/>
        </p:nvSpPr>
        <p:spPr>
          <a:xfrm>
            <a:off x="341700" y="1136950"/>
            <a:ext cx="3502800" cy="128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accent3"/>
                </a:solidFill>
                <a:latin typeface="Average"/>
                <a:ea typeface="Average"/>
                <a:cs typeface="Average"/>
                <a:sym typeface="Average"/>
              </a:rPr>
              <a:t>To have a better contrast in the recognition between the target and its background, we applied OTSU thresholding to each image.</a:t>
            </a:r>
            <a:endParaRPr sz="1200"/>
          </a:p>
        </p:txBody>
      </p:sp>
      <p:pic>
        <p:nvPicPr>
          <p:cNvPr id="130" name="Google Shape;130;p21"/>
          <p:cNvPicPr preferRelativeResize="0"/>
          <p:nvPr/>
        </p:nvPicPr>
        <p:blipFill>
          <a:blip r:embed="rId3">
            <a:alphaModFix/>
          </a:blip>
          <a:stretch>
            <a:fillRect/>
          </a:stretch>
        </p:blipFill>
        <p:spPr>
          <a:xfrm>
            <a:off x="3971825" y="941524"/>
            <a:ext cx="4997149" cy="1767800"/>
          </a:xfrm>
          <a:prstGeom prst="rect">
            <a:avLst/>
          </a:prstGeom>
          <a:noFill/>
          <a:ln>
            <a:noFill/>
          </a:ln>
        </p:spPr>
      </p:pic>
      <p:pic>
        <p:nvPicPr>
          <p:cNvPr id="131" name="Google Shape;131;p21"/>
          <p:cNvPicPr preferRelativeResize="0"/>
          <p:nvPr/>
        </p:nvPicPr>
        <p:blipFill rotWithShape="1">
          <a:blip r:embed="rId4">
            <a:alphaModFix/>
          </a:blip>
          <a:srcRect b="3423" l="2352" r="1215" t="3544"/>
          <a:stretch/>
        </p:blipFill>
        <p:spPr>
          <a:xfrm>
            <a:off x="606625" y="2930775"/>
            <a:ext cx="2055000" cy="2002550"/>
          </a:xfrm>
          <a:prstGeom prst="rect">
            <a:avLst/>
          </a:prstGeom>
          <a:noFill/>
          <a:ln>
            <a:noFill/>
          </a:ln>
        </p:spPr>
      </p:pic>
      <p:pic>
        <p:nvPicPr>
          <p:cNvPr id="132" name="Google Shape;132;p21"/>
          <p:cNvPicPr preferRelativeResize="0"/>
          <p:nvPr/>
        </p:nvPicPr>
        <p:blipFill>
          <a:blip r:embed="rId5">
            <a:alphaModFix/>
          </a:blip>
          <a:stretch>
            <a:fillRect/>
          </a:stretch>
        </p:blipFill>
        <p:spPr>
          <a:xfrm>
            <a:off x="2661625" y="2930775"/>
            <a:ext cx="723900" cy="2002550"/>
          </a:xfrm>
          <a:prstGeom prst="rect">
            <a:avLst/>
          </a:prstGeom>
          <a:noFill/>
          <a:ln>
            <a:noFill/>
          </a:ln>
        </p:spPr>
      </p:pic>
      <p:pic>
        <p:nvPicPr>
          <p:cNvPr id="133" name="Google Shape;133;p21"/>
          <p:cNvPicPr preferRelativeResize="0"/>
          <p:nvPr/>
        </p:nvPicPr>
        <p:blipFill rotWithShape="1">
          <a:blip r:embed="rId6">
            <a:alphaModFix/>
          </a:blip>
          <a:srcRect b="2418" l="3940" r="2233" t="4929"/>
          <a:stretch/>
        </p:blipFill>
        <p:spPr>
          <a:xfrm>
            <a:off x="3389125" y="2926650"/>
            <a:ext cx="2100250" cy="2002550"/>
          </a:xfrm>
          <a:prstGeom prst="rect">
            <a:avLst/>
          </a:prstGeom>
          <a:noFill/>
          <a:ln>
            <a:noFill/>
          </a:ln>
        </p:spPr>
      </p:pic>
      <p:sp>
        <p:nvSpPr>
          <p:cNvPr id="134" name="Google Shape;134;p21"/>
          <p:cNvSpPr txBox="1"/>
          <p:nvPr/>
        </p:nvSpPr>
        <p:spPr>
          <a:xfrm>
            <a:off x="5272100" y="2709325"/>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200000"/>
              </a:lnSpc>
              <a:spcBef>
                <a:spcPts val="0"/>
              </a:spcBef>
              <a:spcAft>
                <a:spcPts val="0"/>
              </a:spcAft>
              <a:buNone/>
            </a:pPr>
            <a:r>
              <a:rPr i="1" lang="en" sz="1300">
                <a:solidFill>
                  <a:schemeClr val="accent3"/>
                </a:solidFill>
                <a:latin typeface="Average"/>
                <a:ea typeface="Average"/>
                <a:cs typeface="Average"/>
                <a:sym typeface="Average"/>
              </a:rPr>
              <a:t>Implementation</a:t>
            </a:r>
            <a:endParaRPr i="1" sz="1100"/>
          </a:p>
        </p:txBody>
      </p:sp>
      <p:sp>
        <p:nvSpPr>
          <p:cNvPr id="135" name="Google Shape;135;p21"/>
          <p:cNvSpPr txBox="1"/>
          <p:nvPr/>
        </p:nvSpPr>
        <p:spPr>
          <a:xfrm>
            <a:off x="5489375" y="3688575"/>
            <a:ext cx="918600" cy="384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i="1" lang="en" sz="1300">
                <a:solidFill>
                  <a:schemeClr val="accent3"/>
                </a:solidFill>
                <a:latin typeface="Average"/>
                <a:ea typeface="Average"/>
                <a:cs typeface="Average"/>
                <a:sym typeface="Average"/>
              </a:rPr>
              <a:t>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