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C68611-5F19-4B05-B9EF-90A54F6FCFB5}" v="15" dt="2023-01-31T17:20:5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1CA07-8EDC-46CC-B2A6-9688C08F877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FC289-4592-4066-BB56-9E985C00AC3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11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1CA07-8EDC-46CC-B2A6-9688C08F877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32289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1CA07-8EDC-46CC-B2A6-9688C08F877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271254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1CA07-8EDC-46CC-B2A6-9688C08F877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372271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1CA07-8EDC-46CC-B2A6-9688C08F877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FC289-4592-4066-BB56-9E985C00AC3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7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1CA07-8EDC-46CC-B2A6-9688C08F877B}"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6572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1CA07-8EDC-46CC-B2A6-9688C08F877B}"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19781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1CA07-8EDC-46CC-B2A6-9688C08F877B}"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83931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E1CA07-8EDC-46CC-B2A6-9688C08F877B}" type="datetimeFigureOut">
              <a:rPr lang="en-IN" smtClean="0"/>
              <a:t>31-01-2023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73070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E1CA07-8EDC-46CC-B2A6-9688C08F877B}" type="datetimeFigureOut">
              <a:rPr lang="en-IN" smtClean="0"/>
              <a:t>31-01-2023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9FC289-4592-4066-BB56-9E985C00AC39}" type="slidenum">
              <a:rPr lang="en-IN" smtClean="0"/>
              <a:t>‹#›</a:t>
            </a:fld>
            <a:endParaRPr lang="en-IN"/>
          </a:p>
        </p:txBody>
      </p:sp>
    </p:spTree>
    <p:extLst>
      <p:ext uri="{BB962C8B-B14F-4D97-AF65-F5344CB8AC3E}">
        <p14:creationId xmlns:p14="http://schemas.microsoft.com/office/powerpoint/2010/main" val="10749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1CA07-8EDC-46CC-B2A6-9688C08F877B}"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FC289-4592-4066-BB56-9E985C00AC39}" type="slidenum">
              <a:rPr lang="en-IN" smtClean="0"/>
              <a:t>‹#›</a:t>
            </a:fld>
            <a:endParaRPr lang="en-IN"/>
          </a:p>
        </p:txBody>
      </p:sp>
    </p:spTree>
    <p:extLst>
      <p:ext uri="{BB962C8B-B14F-4D97-AF65-F5344CB8AC3E}">
        <p14:creationId xmlns:p14="http://schemas.microsoft.com/office/powerpoint/2010/main" val="361019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E1CA07-8EDC-46CC-B2A6-9688C08F877B}" type="datetimeFigureOut">
              <a:rPr lang="en-IN" smtClean="0"/>
              <a:t>31-01-2023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9FC289-4592-4066-BB56-9E985C00AC3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746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C650-8383-8AB1-AD5D-6A9FB5260713}"/>
              </a:ext>
            </a:extLst>
          </p:cNvPr>
          <p:cNvSpPr>
            <a:spLocks noGrp="1"/>
          </p:cNvSpPr>
          <p:nvPr>
            <p:ph type="title"/>
          </p:nvPr>
        </p:nvSpPr>
        <p:spPr>
          <a:effectLst/>
        </p:spPr>
        <p:txBody>
          <a:bodyPr/>
          <a:lstStyle/>
          <a:p>
            <a:r>
              <a:rPr lang="en-US" b="1" i="0" u="sng" dirty="0">
                <a:solidFill>
                  <a:srgbClr val="273239"/>
                </a:solidFill>
                <a:effectLst/>
                <a:latin typeface="urw-din"/>
              </a:rPr>
              <a:t>Exploratory Data Analysis</a:t>
            </a:r>
            <a:endParaRPr lang="en-IN" u="sng" dirty="0"/>
          </a:p>
        </p:txBody>
      </p:sp>
      <p:sp>
        <p:nvSpPr>
          <p:cNvPr id="3" name="Content Placeholder 2">
            <a:extLst>
              <a:ext uri="{FF2B5EF4-FFF2-40B4-BE49-F238E27FC236}">
                <a16:creationId xmlns:a16="http://schemas.microsoft.com/office/drawing/2014/main" id="{F60AF388-4FD3-1948-046C-A280F4A696C6}"/>
              </a:ext>
            </a:extLst>
          </p:cNvPr>
          <p:cNvSpPr>
            <a:spLocks noGrp="1"/>
          </p:cNvSpPr>
          <p:nvPr>
            <p:ph idx="1"/>
          </p:nvPr>
        </p:nvSpPr>
        <p:spPr/>
        <p:txBody>
          <a:bodyPr/>
          <a:lstStyle/>
          <a:p>
            <a:r>
              <a:rPr lang="en-IN" dirty="0"/>
              <a:t>                                                                                                                                     </a:t>
            </a:r>
            <a:br>
              <a:rPr lang="en-IN" dirty="0"/>
            </a:br>
            <a:br>
              <a:rPr lang="en-IN" dirty="0"/>
            </a:br>
            <a:br>
              <a:rPr lang="en-IN" dirty="0"/>
            </a:br>
            <a:r>
              <a:rPr lang="en-IN" dirty="0"/>
              <a:t>								         </a:t>
            </a:r>
            <a:r>
              <a:rPr lang="en-IN" sz="3200" dirty="0"/>
              <a:t>By</a:t>
            </a:r>
          </a:p>
          <a:p>
            <a:r>
              <a:rPr lang="en-IN" dirty="0"/>
              <a:t>                                                                                                                  </a:t>
            </a:r>
            <a:r>
              <a:rPr lang="en-IN" sz="4000" u="sng" dirty="0"/>
              <a:t>Aditya Verma</a:t>
            </a:r>
            <a:endParaRPr lang="en-IN" u="sng"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5782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306E-9B39-3364-02C4-AFBE6564F7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75CA3B-B8EC-E47F-9D09-808377C2F9C2}"/>
              </a:ext>
            </a:extLst>
          </p:cNvPr>
          <p:cNvSpPr>
            <a:spLocks noGrp="1"/>
          </p:cNvSpPr>
          <p:nvPr>
            <p:ph type="body" idx="1"/>
          </p:nvPr>
        </p:nvSpPr>
        <p:spPr/>
        <p:txBody>
          <a:bodyPr/>
          <a:lstStyle/>
          <a:p>
            <a:r>
              <a:rPr lang="en-IN" u="sng" dirty="0"/>
              <a:t>Correlation for target:</a:t>
            </a:r>
          </a:p>
          <a:p>
            <a:endParaRPr lang="en-IN" dirty="0"/>
          </a:p>
        </p:txBody>
      </p:sp>
      <p:pic>
        <p:nvPicPr>
          <p:cNvPr id="5" name="Picture 4">
            <a:extLst>
              <a:ext uri="{FF2B5EF4-FFF2-40B4-BE49-F238E27FC236}">
                <a16:creationId xmlns:a16="http://schemas.microsoft.com/office/drawing/2014/main" id="{B4EAB18C-C5A9-2BFC-8D13-C75588E43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111968"/>
            <a:ext cx="11681926" cy="4049486"/>
          </a:xfrm>
          <a:prstGeom prst="rect">
            <a:avLst/>
          </a:prstGeom>
        </p:spPr>
      </p:pic>
    </p:spTree>
    <p:extLst>
      <p:ext uri="{BB962C8B-B14F-4D97-AF65-F5344CB8AC3E}">
        <p14:creationId xmlns:p14="http://schemas.microsoft.com/office/powerpoint/2010/main" val="141315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0DC2-1D08-75C5-24A9-4E9D73AC978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7F73605-DB0D-8AF8-A4D2-621E7546085B}"/>
              </a:ext>
            </a:extLst>
          </p:cNvPr>
          <p:cNvSpPr>
            <a:spLocks noGrp="1"/>
          </p:cNvSpPr>
          <p:nvPr>
            <p:ph type="body" idx="1"/>
          </p:nvPr>
        </p:nvSpPr>
        <p:spPr/>
        <p:txBody>
          <a:bodyPr/>
          <a:lstStyle/>
          <a:p>
            <a:r>
              <a:rPr lang="en-IN" dirty="0"/>
              <a:t>Income amount distribution</a:t>
            </a:r>
          </a:p>
        </p:txBody>
      </p:sp>
      <p:pic>
        <p:nvPicPr>
          <p:cNvPr id="5" name="Picture 4">
            <a:extLst>
              <a:ext uri="{FF2B5EF4-FFF2-40B4-BE49-F238E27FC236}">
                <a16:creationId xmlns:a16="http://schemas.microsoft.com/office/drawing/2014/main" id="{C96B1A63-478F-DBB9-1CED-3BE697821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167951"/>
            <a:ext cx="10636276" cy="4157161"/>
          </a:xfrm>
          <a:prstGeom prst="rect">
            <a:avLst/>
          </a:prstGeom>
        </p:spPr>
      </p:pic>
    </p:spTree>
    <p:extLst>
      <p:ext uri="{BB962C8B-B14F-4D97-AF65-F5344CB8AC3E}">
        <p14:creationId xmlns:p14="http://schemas.microsoft.com/office/powerpoint/2010/main" val="273334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F759-951B-ED02-FBD4-DC1BA1B53C2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EEBF708-D613-2B8F-887B-28004DB7925A}"/>
              </a:ext>
            </a:extLst>
          </p:cNvPr>
          <p:cNvSpPr>
            <a:spLocks noGrp="1"/>
          </p:cNvSpPr>
          <p:nvPr>
            <p:ph type="body" idx="1"/>
          </p:nvPr>
        </p:nvSpPr>
        <p:spPr/>
        <p:txBody>
          <a:bodyPr/>
          <a:lstStyle/>
          <a:p>
            <a:r>
              <a:rPr lang="en-IN" dirty="0"/>
              <a:t>Credit amount distribution:</a:t>
            </a:r>
          </a:p>
        </p:txBody>
      </p:sp>
      <p:pic>
        <p:nvPicPr>
          <p:cNvPr id="5" name="Picture 4">
            <a:extLst>
              <a:ext uri="{FF2B5EF4-FFF2-40B4-BE49-F238E27FC236}">
                <a16:creationId xmlns:a16="http://schemas.microsoft.com/office/drawing/2014/main" id="{FBEA6118-F248-BDC4-7D80-B6D3661BD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690465"/>
            <a:ext cx="10058401" cy="3634647"/>
          </a:xfrm>
          <a:prstGeom prst="rect">
            <a:avLst/>
          </a:prstGeom>
        </p:spPr>
      </p:pic>
    </p:spTree>
    <p:extLst>
      <p:ext uri="{BB962C8B-B14F-4D97-AF65-F5344CB8AC3E}">
        <p14:creationId xmlns:p14="http://schemas.microsoft.com/office/powerpoint/2010/main" val="424587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BD0-E7D6-AF9F-24C2-CD1A9CD529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46CA0FA-C75F-18A6-C6F5-C205ABE0B4D9}"/>
              </a:ext>
            </a:extLst>
          </p:cNvPr>
          <p:cNvSpPr>
            <a:spLocks noGrp="1"/>
          </p:cNvSpPr>
          <p:nvPr>
            <p:ph type="body" idx="1"/>
          </p:nvPr>
        </p:nvSpPr>
        <p:spPr/>
        <p:txBody>
          <a:bodyPr/>
          <a:lstStyle/>
          <a:p>
            <a:r>
              <a:rPr lang="en-IN" dirty="0"/>
              <a:t>Distribution of annuity amount</a:t>
            </a:r>
          </a:p>
        </p:txBody>
      </p:sp>
      <p:pic>
        <p:nvPicPr>
          <p:cNvPr id="5" name="Picture 4">
            <a:extLst>
              <a:ext uri="{FF2B5EF4-FFF2-40B4-BE49-F238E27FC236}">
                <a16:creationId xmlns:a16="http://schemas.microsoft.com/office/drawing/2014/main" id="{6D952533-5565-0256-9E94-7892F1EEF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587828"/>
            <a:ext cx="10058400" cy="3737283"/>
          </a:xfrm>
          <a:prstGeom prst="rect">
            <a:avLst/>
          </a:prstGeom>
        </p:spPr>
      </p:pic>
    </p:spTree>
    <p:extLst>
      <p:ext uri="{BB962C8B-B14F-4D97-AF65-F5344CB8AC3E}">
        <p14:creationId xmlns:p14="http://schemas.microsoft.com/office/powerpoint/2010/main" val="357060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8E04-F9AC-1D69-6299-60BFC078D805}"/>
              </a:ext>
            </a:extLst>
          </p:cNvPr>
          <p:cNvSpPr>
            <a:spLocks noGrp="1"/>
          </p:cNvSpPr>
          <p:nvPr>
            <p:ph type="title"/>
          </p:nvPr>
        </p:nvSpPr>
        <p:spPr/>
        <p:txBody>
          <a:bodyPr/>
          <a:lstStyle/>
          <a:p>
            <a:r>
              <a:rPr lang="en-IN" dirty="0"/>
              <a:t>Credit amount vs </a:t>
            </a:r>
          </a:p>
        </p:txBody>
      </p:sp>
      <p:sp>
        <p:nvSpPr>
          <p:cNvPr id="3" name="Text Placeholder 2">
            <a:extLst>
              <a:ext uri="{FF2B5EF4-FFF2-40B4-BE49-F238E27FC236}">
                <a16:creationId xmlns:a16="http://schemas.microsoft.com/office/drawing/2014/main" id="{7C8F1D7F-56AE-9E2A-8FC6-AC9E211C6FC1}"/>
              </a:ext>
            </a:extLst>
          </p:cNvPr>
          <p:cNvSpPr>
            <a:spLocks noGrp="1"/>
          </p:cNvSpPr>
          <p:nvPr>
            <p:ph type="body" idx="1"/>
          </p:nvPr>
        </p:nvSpPr>
        <p:spPr/>
        <p:txBody>
          <a:bodyPr/>
          <a:lstStyle/>
          <a:p>
            <a:r>
              <a:rPr lang="en-IN" u="sng" dirty="0"/>
              <a:t>Credit amount vs education status:</a:t>
            </a:r>
            <a:br>
              <a:rPr lang="en-IN" dirty="0"/>
            </a:br>
            <a:br>
              <a:rPr lang="en-IN" dirty="0"/>
            </a:br>
            <a:r>
              <a:rPr lang="en-IN" dirty="0" err="1"/>
              <a:t>higer</a:t>
            </a:r>
            <a:r>
              <a:rPr lang="en-IN" dirty="0"/>
              <a:t> education </a:t>
            </a:r>
          </a:p>
        </p:txBody>
      </p:sp>
      <p:pic>
        <p:nvPicPr>
          <p:cNvPr id="7" name="Picture 6">
            <a:extLst>
              <a:ext uri="{FF2B5EF4-FFF2-40B4-BE49-F238E27FC236}">
                <a16:creationId xmlns:a16="http://schemas.microsoft.com/office/drawing/2014/main" id="{D0543E93-001A-1F93-2690-9B6156C67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578498"/>
            <a:ext cx="10058400" cy="3746614"/>
          </a:xfrm>
          <a:prstGeom prst="rect">
            <a:avLst/>
          </a:prstGeom>
        </p:spPr>
      </p:pic>
    </p:spTree>
    <p:extLst>
      <p:ext uri="{BB962C8B-B14F-4D97-AF65-F5344CB8AC3E}">
        <p14:creationId xmlns:p14="http://schemas.microsoft.com/office/powerpoint/2010/main" val="118182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561B-292C-22BA-F5BF-555FD938AF6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13E64E2-B730-6251-9660-7C260070449A}"/>
              </a:ext>
            </a:extLst>
          </p:cNvPr>
          <p:cNvSpPr>
            <a:spLocks noGrp="1"/>
          </p:cNvSpPr>
          <p:nvPr>
            <p:ph type="body" idx="1"/>
          </p:nvPr>
        </p:nvSpPr>
        <p:spPr/>
        <p:txBody>
          <a:bodyPr/>
          <a:lstStyle/>
          <a:p>
            <a:r>
              <a:rPr lang="en-IN" dirty="0"/>
              <a:t>Income amount to education status </a:t>
            </a:r>
          </a:p>
        </p:txBody>
      </p:sp>
      <p:pic>
        <p:nvPicPr>
          <p:cNvPr id="5" name="Picture 4">
            <a:extLst>
              <a:ext uri="{FF2B5EF4-FFF2-40B4-BE49-F238E27FC236}">
                <a16:creationId xmlns:a16="http://schemas.microsoft.com/office/drawing/2014/main" id="{101B531E-8213-3B21-CC0E-BBE498C3B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58952"/>
            <a:ext cx="10058400" cy="3566160"/>
          </a:xfrm>
          <a:prstGeom prst="rect">
            <a:avLst/>
          </a:prstGeom>
        </p:spPr>
      </p:pic>
    </p:spTree>
    <p:extLst>
      <p:ext uri="{BB962C8B-B14F-4D97-AF65-F5344CB8AC3E}">
        <p14:creationId xmlns:p14="http://schemas.microsoft.com/office/powerpoint/2010/main" val="93271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EB0F-DEFF-2EE4-2FB9-471313046CD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4BCFF9B-4E21-5AE7-0D4D-8C9398341AE2}"/>
              </a:ext>
            </a:extLst>
          </p:cNvPr>
          <p:cNvSpPr>
            <a:spLocks noGrp="1"/>
          </p:cNvSpPr>
          <p:nvPr>
            <p:ph type="body" idx="1"/>
          </p:nvPr>
        </p:nvSpPr>
        <p:spPr/>
        <p:txBody>
          <a:bodyPr/>
          <a:lstStyle/>
          <a:p>
            <a:r>
              <a:rPr lang="en-IN" dirty="0"/>
              <a:t>Credit amount to education status</a:t>
            </a:r>
          </a:p>
        </p:txBody>
      </p:sp>
      <p:pic>
        <p:nvPicPr>
          <p:cNvPr id="5" name="Picture 4">
            <a:extLst>
              <a:ext uri="{FF2B5EF4-FFF2-40B4-BE49-F238E27FC236}">
                <a16:creationId xmlns:a16="http://schemas.microsoft.com/office/drawing/2014/main" id="{D17F883D-275F-6C14-E43D-085AC42AA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318" y="758952"/>
            <a:ext cx="9961362" cy="3566160"/>
          </a:xfrm>
          <a:prstGeom prst="rect">
            <a:avLst/>
          </a:prstGeom>
        </p:spPr>
      </p:pic>
    </p:spTree>
    <p:extLst>
      <p:ext uri="{BB962C8B-B14F-4D97-AF65-F5344CB8AC3E}">
        <p14:creationId xmlns:p14="http://schemas.microsoft.com/office/powerpoint/2010/main" val="34536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D403-48E1-58C0-0209-7421D8579EB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9FC36F9-123E-26E2-C217-2C3DD2E652EC}"/>
              </a:ext>
            </a:extLst>
          </p:cNvPr>
          <p:cNvSpPr>
            <a:spLocks noGrp="1"/>
          </p:cNvSpPr>
          <p:nvPr>
            <p:ph type="body" idx="1"/>
          </p:nvPr>
        </p:nvSpPr>
        <p:spPr/>
        <p:txBody>
          <a:bodyPr/>
          <a:lstStyle/>
          <a:p>
            <a:r>
              <a:rPr lang="en-IN" dirty="0"/>
              <a:t>Income amount to family status</a:t>
            </a:r>
          </a:p>
        </p:txBody>
      </p:sp>
      <p:pic>
        <p:nvPicPr>
          <p:cNvPr id="5" name="Picture 4">
            <a:extLst>
              <a:ext uri="{FF2B5EF4-FFF2-40B4-BE49-F238E27FC236}">
                <a16:creationId xmlns:a16="http://schemas.microsoft.com/office/drawing/2014/main" id="{EE527B27-0F64-9C46-3541-C266DA776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758952"/>
            <a:ext cx="10119360" cy="3566160"/>
          </a:xfrm>
          <a:prstGeom prst="rect">
            <a:avLst/>
          </a:prstGeom>
        </p:spPr>
      </p:pic>
    </p:spTree>
    <p:extLst>
      <p:ext uri="{BB962C8B-B14F-4D97-AF65-F5344CB8AC3E}">
        <p14:creationId xmlns:p14="http://schemas.microsoft.com/office/powerpoint/2010/main" val="5309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5CD8-59F5-895A-2ED3-BDE313F0A71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6AF368-857C-A609-4640-B25771106539}"/>
              </a:ext>
            </a:extLst>
          </p:cNvPr>
          <p:cNvSpPr>
            <a:spLocks noGrp="1"/>
          </p:cNvSpPr>
          <p:nvPr>
            <p:ph type="body" idx="1"/>
          </p:nvPr>
        </p:nvSpPr>
        <p:spPr/>
        <p:txBody>
          <a:bodyPr/>
          <a:lstStyle/>
          <a:p>
            <a:r>
              <a:rPr lang="en-IN" dirty="0" err="1"/>
              <a:t>Prev</a:t>
            </a:r>
            <a:r>
              <a:rPr lang="en-IN" dirty="0"/>
              <a:t> credit amount and loan purpose </a:t>
            </a:r>
          </a:p>
          <a:p>
            <a:endParaRPr lang="en-IN" dirty="0"/>
          </a:p>
        </p:txBody>
      </p:sp>
      <p:pic>
        <p:nvPicPr>
          <p:cNvPr id="5" name="Picture 4">
            <a:extLst>
              <a:ext uri="{FF2B5EF4-FFF2-40B4-BE49-F238E27FC236}">
                <a16:creationId xmlns:a16="http://schemas.microsoft.com/office/drawing/2014/main" id="{22BE4D11-0094-46C7-0EC0-7C871E800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671804"/>
            <a:ext cx="10058400" cy="3781324"/>
          </a:xfrm>
          <a:prstGeom prst="rect">
            <a:avLst/>
          </a:prstGeom>
        </p:spPr>
      </p:pic>
    </p:spTree>
    <p:extLst>
      <p:ext uri="{BB962C8B-B14F-4D97-AF65-F5344CB8AC3E}">
        <p14:creationId xmlns:p14="http://schemas.microsoft.com/office/powerpoint/2010/main" val="101148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3DE4-93A4-7683-A815-2FA55EC528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AFE39BA-72BD-ABD1-1F30-45F6C899F7EE}"/>
              </a:ext>
            </a:extLst>
          </p:cNvPr>
          <p:cNvSpPr>
            <a:spLocks noGrp="1"/>
          </p:cNvSpPr>
          <p:nvPr>
            <p:ph type="body" idx="1"/>
          </p:nvPr>
        </p:nvSpPr>
        <p:spPr/>
        <p:txBody>
          <a:bodyPr/>
          <a:lstStyle/>
          <a:p>
            <a:r>
              <a:rPr lang="en-IN" u="sng" dirty="0"/>
              <a:t>Credit amount to housing type</a:t>
            </a:r>
          </a:p>
        </p:txBody>
      </p:sp>
      <p:pic>
        <p:nvPicPr>
          <p:cNvPr id="5" name="Picture 4">
            <a:extLst>
              <a:ext uri="{FF2B5EF4-FFF2-40B4-BE49-F238E27FC236}">
                <a16:creationId xmlns:a16="http://schemas.microsoft.com/office/drawing/2014/main" id="{DDF948D9-8262-D91D-9AEE-10279B490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758952"/>
            <a:ext cx="10058399" cy="3566160"/>
          </a:xfrm>
          <a:prstGeom prst="rect">
            <a:avLst/>
          </a:prstGeom>
        </p:spPr>
      </p:pic>
    </p:spTree>
    <p:extLst>
      <p:ext uri="{BB962C8B-B14F-4D97-AF65-F5344CB8AC3E}">
        <p14:creationId xmlns:p14="http://schemas.microsoft.com/office/powerpoint/2010/main" val="256724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FAAA-C568-A253-529E-E59F8FEAFA07}"/>
              </a:ext>
            </a:extLst>
          </p:cNvPr>
          <p:cNvSpPr>
            <a:spLocks noGrp="1"/>
          </p:cNvSpPr>
          <p:nvPr>
            <p:ph type="title"/>
          </p:nvPr>
        </p:nvSpPr>
        <p:spPr/>
        <p:txBody>
          <a:bodyPr/>
          <a:lstStyle/>
          <a:p>
            <a:r>
              <a:rPr lang="en-US" b="1" i="0" dirty="0">
                <a:solidFill>
                  <a:srgbClr val="273239"/>
                </a:solidFill>
                <a:effectLst/>
                <a:latin typeface="urw-din"/>
              </a:rPr>
              <a:t>Exploratory Data Analysis (EDA) :</a:t>
            </a:r>
            <a:endParaRPr lang="en-IN" dirty="0"/>
          </a:p>
        </p:txBody>
      </p:sp>
      <p:sp>
        <p:nvSpPr>
          <p:cNvPr id="3" name="Content Placeholder 2">
            <a:extLst>
              <a:ext uri="{FF2B5EF4-FFF2-40B4-BE49-F238E27FC236}">
                <a16:creationId xmlns:a16="http://schemas.microsoft.com/office/drawing/2014/main" id="{7435061B-5AC7-9F83-1CE1-C3D4787B3C2B}"/>
              </a:ext>
            </a:extLst>
          </p:cNvPr>
          <p:cNvSpPr>
            <a:spLocks noGrp="1"/>
          </p:cNvSpPr>
          <p:nvPr>
            <p:ph idx="1"/>
          </p:nvPr>
        </p:nvSpPr>
        <p:spPr>
          <a:xfrm>
            <a:off x="1121540" y="1901718"/>
            <a:ext cx="10058400" cy="4023360"/>
          </a:xfrm>
        </p:spPr>
        <p:txBody>
          <a:bodyPr>
            <a:normAutofit fontScale="85000" lnSpcReduction="10000"/>
          </a:bodyPr>
          <a:lstStyle/>
          <a:p>
            <a:pPr marL="0" indent="0">
              <a:buNone/>
            </a:pPr>
            <a:r>
              <a:rPr lang="en-US" b="1" i="0" dirty="0">
                <a:solidFill>
                  <a:srgbClr val="273239"/>
                </a:solidFill>
                <a:effectLst/>
                <a:latin typeface="urw-din"/>
              </a:rPr>
              <a:t>Exploratory Data Analysis (EDA) </a:t>
            </a:r>
            <a:r>
              <a:rPr lang="en-US" b="0" i="0" dirty="0">
                <a:solidFill>
                  <a:srgbClr val="273239"/>
                </a:solidFill>
                <a:effectLst/>
                <a:latin typeface="urw-din"/>
              </a:rPr>
              <a:t>is an approach to analyze the data using visual techniques. It is used to discover trends, patterns, or to check assumptions with the help of statistical summary and graphical representations.</a:t>
            </a:r>
          </a:p>
          <a:p>
            <a:pPr algn="ctr" fontAlgn="base"/>
            <a:r>
              <a:rPr lang="en-US" b="1" i="0" dirty="0">
                <a:solidFill>
                  <a:srgbClr val="273239"/>
                </a:solidFill>
                <a:effectLst/>
                <a:latin typeface="urw-din"/>
              </a:rPr>
              <a:t>Data visualization</a:t>
            </a:r>
          </a:p>
          <a:p>
            <a:pPr algn="l" fontAlgn="base"/>
            <a:r>
              <a:rPr lang="en-US" b="0" i="0" dirty="0">
                <a:solidFill>
                  <a:srgbClr val="273239"/>
                </a:solidFill>
                <a:effectLst/>
                <a:latin typeface="urw-din"/>
              </a:rPr>
              <a:t>Data Visualization is the process of analyzing data in the form of graphs or maps, making it a lot easier to understand the trends or patterns in the data. There are various types of visualizations – </a:t>
            </a:r>
          </a:p>
          <a:p>
            <a:pPr algn="l" fontAlgn="base">
              <a:buFont typeface="Arial" panose="020B0604020202020204" pitchFamily="34" charset="0"/>
              <a:buChar char="•"/>
            </a:pPr>
            <a:r>
              <a:rPr lang="en-US" b="1" i="0" dirty="0">
                <a:solidFill>
                  <a:srgbClr val="273239"/>
                </a:solidFill>
                <a:effectLst/>
                <a:latin typeface="urw-din"/>
              </a:rPr>
              <a:t>Univariate analysis:</a:t>
            </a:r>
            <a:r>
              <a:rPr lang="en-US" b="0" i="0" dirty="0">
                <a:solidFill>
                  <a:srgbClr val="273239"/>
                </a:solidFill>
                <a:effectLst/>
                <a:latin typeface="urw-din"/>
              </a:rPr>
              <a:t> This type of data consists of only one variable.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a:t>
            </a:r>
          </a:p>
          <a:p>
            <a:pPr algn="l" fontAlgn="base">
              <a:buFont typeface="Arial" panose="020B0604020202020204" pitchFamily="34" charset="0"/>
              <a:buChar char="•"/>
            </a:pPr>
            <a:r>
              <a:rPr lang="en-US" b="1" i="0" dirty="0">
                <a:solidFill>
                  <a:srgbClr val="273239"/>
                </a:solidFill>
                <a:effectLst/>
                <a:latin typeface="urw-din"/>
              </a:rPr>
              <a:t>Bi-Variate analysis:</a:t>
            </a:r>
            <a:r>
              <a:rPr lang="en-US" b="0" i="0" dirty="0">
                <a:solidFill>
                  <a:srgbClr val="273239"/>
                </a:solidFill>
                <a:effectLst/>
                <a:latin typeface="urw-din"/>
              </a:rPr>
              <a:t> This type of data involves two different variables. The analysis of this type of data deals with causes and relationships and the analysis is done to find out the relationship among the two variables.</a:t>
            </a:r>
          </a:p>
          <a:p>
            <a:pPr algn="l" fontAlgn="base">
              <a:buFont typeface="Arial" panose="020B0604020202020204" pitchFamily="34" charset="0"/>
              <a:buChar char="•"/>
            </a:pPr>
            <a:r>
              <a:rPr lang="en-US" b="1" i="0" dirty="0">
                <a:solidFill>
                  <a:srgbClr val="273239"/>
                </a:solidFill>
                <a:effectLst/>
                <a:latin typeface="urw-din"/>
              </a:rPr>
              <a:t>Multi-Variate analysis:</a:t>
            </a:r>
            <a:r>
              <a:rPr lang="en-US" b="0" i="0" dirty="0">
                <a:solidFill>
                  <a:srgbClr val="273239"/>
                </a:solidFill>
                <a:effectLst/>
                <a:latin typeface="urw-din"/>
              </a:rPr>
              <a:t> When the data involves three or more variables, it is categorized under multivariate.</a:t>
            </a:r>
          </a:p>
          <a:p>
            <a:pPr marL="0" indent="0">
              <a:buNone/>
            </a:pPr>
            <a:endParaRPr lang="en-US" b="0" i="0" dirty="0">
              <a:solidFill>
                <a:srgbClr val="273239"/>
              </a:solidFill>
              <a:effectLst/>
              <a:latin typeface="urw-din"/>
            </a:endParaRPr>
          </a:p>
          <a:p>
            <a:pPr marL="0" indent="0">
              <a:buNone/>
            </a:pPr>
            <a:endParaRPr lang="en-US" dirty="0">
              <a:solidFill>
                <a:srgbClr val="273239"/>
              </a:solidFill>
              <a:latin typeface="urw-din"/>
            </a:endParaRPr>
          </a:p>
          <a:p>
            <a:pPr marL="0" indent="0">
              <a:buNone/>
            </a:pPr>
            <a:endParaRPr lang="en-IN" dirty="0"/>
          </a:p>
        </p:txBody>
      </p:sp>
    </p:spTree>
    <p:extLst>
      <p:ext uri="{BB962C8B-B14F-4D97-AF65-F5344CB8AC3E}">
        <p14:creationId xmlns:p14="http://schemas.microsoft.com/office/powerpoint/2010/main" val="281618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2509-2AE5-0D88-8E16-B3C0E32E377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44303AE-11A0-9171-946A-479A0EA6515F}"/>
              </a:ext>
            </a:extLst>
          </p:cNvPr>
          <p:cNvSpPr>
            <a:spLocks noGrp="1"/>
          </p:cNvSpPr>
          <p:nvPr>
            <p:ph type="body" idx="1"/>
          </p:nvPr>
        </p:nvSpPr>
        <p:spPr/>
        <p:txBody>
          <a:bodyPr>
            <a:normAutofit fontScale="92500" lnSpcReduction="10000"/>
          </a:bodyPr>
          <a:lstStyle/>
          <a:p>
            <a:r>
              <a:rPr lang="en-IN" sz="8800" dirty="0"/>
              <a:t>THANK YOU</a:t>
            </a:r>
          </a:p>
        </p:txBody>
      </p:sp>
    </p:spTree>
    <p:extLst>
      <p:ext uri="{BB962C8B-B14F-4D97-AF65-F5344CB8AC3E}">
        <p14:creationId xmlns:p14="http://schemas.microsoft.com/office/powerpoint/2010/main" val="333369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8ADA-B516-85FA-CED8-112C4C30A46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AA2B331-4C7A-09A5-4C41-9E87E448C21E}"/>
              </a:ext>
            </a:extLst>
          </p:cNvPr>
          <p:cNvSpPr>
            <a:spLocks noGrp="1"/>
          </p:cNvSpPr>
          <p:nvPr>
            <p:ph type="body" idx="1"/>
          </p:nvPr>
        </p:nvSpPr>
        <p:spPr>
          <a:xfrm>
            <a:off x="1097280" y="4453127"/>
            <a:ext cx="10058400" cy="1443819"/>
          </a:xfrm>
        </p:spPr>
        <p:txBody>
          <a:bodyPr>
            <a:normAutofit fontScale="550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2800" b="1" i="0" u="sng" strike="noStrike" baseline="0" dirty="0">
                <a:solidFill>
                  <a:srgbClr val="000000"/>
                </a:solidFill>
                <a:latin typeface="Arial" panose="020B0604020202020204" pitchFamily="34" charset="0"/>
                <a:cs typeface="Arial" panose="020B0604020202020204" pitchFamily="34" charset="0"/>
              </a:rPr>
              <a:t>Univariate Analysis of Categorical and Numerical Data </a:t>
            </a:r>
          </a:p>
          <a:p>
            <a:r>
              <a:rPr lang="en-US" sz="2800" b="1" i="0" u="none" strike="noStrike" baseline="0" dirty="0">
                <a:solidFill>
                  <a:srgbClr val="000000"/>
                </a:solidFill>
                <a:latin typeface="Arial" panose="020B0604020202020204" pitchFamily="34" charset="0"/>
                <a:cs typeface="Arial" panose="020B0604020202020204" pitchFamily="34" charset="0"/>
              </a:rPr>
              <a:t>Checked for clients that are likely to be defaulters/ unlikely to pay back the loan by </a:t>
            </a:r>
            <a:r>
              <a:rPr lang="en-US" sz="2800" b="1" i="0" u="none" strike="noStrike" baseline="0" dirty="0" err="1">
                <a:solidFill>
                  <a:srgbClr val="000000"/>
                </a:solidFill>
                <a:latin typeface="Arial" panose="020B0604020202020204" pitchFamily="34" charset="0"/>
                <a:cs typeface="Arial" panose="020B0604020202020204" pitchFamily="34" charset="0"/>
              </a:rPr>
              <a:t>analysing</a:t>
            </a:r>
            <a:r>
              <a:rPr lang="en-US" sz="2800" b="1" i="0" u="none" strike="noStrike" baseline="0" dirty="0">
                <a:solidFill>
                  <a:srgbClr val="000000"/>
                </a:solidFill>
                <a:latin typeface="Arial" panose="020B0604020202020204" pitchFamily="34" charset="0"/>
                <a:cs typeface="Arial" panose="020B0604020202020204" pitchFamily="34" charset="0"/>
              </a:rPr>
              <a:t> various columns in the data frame. </a:t>
            </a:r>
          </a:p>
          <a:p>
            <a:r>
              <a:rPr lang="en-US" sz="2800" b="1" i="0" u="none" strike="noStrike" baseline="0" dirty="0">
                <a:solidFill>
                  <a:srgbClr val="000000"/>
                </a:solidFill>
                <a:latin typeface="Arial" panose="020B0604020202020204" pitchFamily="34" charset="0"/>
                <a:cs typeface="Arial" panose="020B0604020202020204" pitchFamily="34" charset="0"/>
              </a:rPr>
              <a:t> Based on CODE_GENDER (gender of client) </a:t>
            </a:r>
          </a:p>
          <a:p>
            <a:endParaRPr lang="en-IN" dirty="0"/>
          </a:p>
        </p:txBody>
      </p:sp>
      <p:pic>
        <p:nvPicPr>
          <p:cNvPr id="5" name="Picture 4">
            <a:extLst>
              <a:ext uri="{FF2B5EF4-FFF2-40B4-BE49-F238E27FC236}">
                <a16:creationId xmlns:a16="http://schemas.microsoft.com/office/drawing/2014/main" id="{70797263-0F63-5DA3-11DD-B6C6643C2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63894"/>
            <a:ext cx="10058400" cy="3961218"/>
          </a:xfrm>
          <a:prstGeom prst="rect">
            <a:avLst/>
          </a:prstGeom>
        </p:spPr>
      </p:pic>
    </p:spTree>
    <p:extLst>
      <p:ext uri="{BB962C8B-B14F-4D97-AF65-F5344CB8AC3E}">
        <p14:creationId xmlns:p14="http://schemas.microsoft.com/office/powerpoint/2010/main" val="140775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0D84-A1A0-CF4D-AFE5-69A79B62D13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83C2D97-134C-D793-EB9D-EADE0AAC6714}"/>
              </a:ext>
            </a:extLst>
          </p:cNvPr>
          <p:cNvSpPr>
            <a:spLocks noGrp="1"/>
          </p:cNvSpPr>
          <p:nvPr>
            <p:ph type="body" idx="1"/>
          </p:nvPr>
        </p:nvSpPr>
        <p:spPr>
          <a:xfrm>
            <a:off x="1097280" y="4453128"/>
            <a:ext cx="10058400" cy="1645920"/>
          </a:xfrm>
        </p:spPr>
        <p:txBody>
          <a:bodyPr/>
          <a:lstStyle/>
          <a:p>
            <a:r>
              <a:rPr lang="en-IN" u="sng" dirty="0"/>
              <a:t>Distribution of income type :</a:t>
            </a:r>
          </a:p>
          <a:p>
            <a:r>
              <a:rPr lang="en-IN" dirty="0"/>
              <a:t>Code gender  male &amp; female ,working state servant &amp; student </a:t>
            </a:r>
          </a:p>
        </p:txBody>
      </p:sp>
      <p:pic>
        <p:nvPicPr>
          <p:cNvPr id="5" name="Picture 4">
            <a:extLst>
              <a:ext uri="{FF2B5EF4-FFF2-40B4-BE49-F238E27FC236}">
                <a16:creationId xmlns:a16="http://schemas.microsoft.com/office/drawing/2014/main" id="{20D19C25-D783-F1B1-983C-09FF7758B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815340"/>
            <a:ext cx="9997440" cy="3509772"/>
          </a:xfrm>
          <a:prstGeom prst="rect">
            <a:avLst/>
          </a:prstGeom>
        </p:spPr>
      </p:pic>
    </p:spTree>
    <p:extLst>
      <p:ext uri="{BB962C8B-B14F-4D97-AF65-F5344CB8AC3E}">
        <p14:creationId xmlns:p14="http://schemas.microsoft.com/office/powerpoint/2010/main" val="88178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95E3-29D1-4417-CA3A-D07839B5D10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8EA76DE-85C1-14E9-5A6F-3C268A1A74FF}"/>
              </a:ext>
            </a:extLst>
          </p:cNvPr>
          <p:cNvSpPr>
            <a:spLocks noGrp="1"/>
          </p:cNvSpPr>
          <p:nvPr>
            <p:ph type="body" idx="1"/>
          </p:nvPr>
        </p:nvSpPr>
        <p:spPr/>
        <p:txBody>
          <a:bodyPr/>
          <a:lstStyle/>
          <a:p>
            <a:r>
              <a:rPr lang="en-IN" dirty="0"/>
              <a:t>Distribution of contract type via cash loans to revolving loans</a:t>
            </a:r>
          </a:p>
        </p:txBody>
      </p:sp>
      <p:pic>
        <p:nvPicPr>
          <p:cNvPr id="5" name="Picture 4">
            <a:extLst>
              <a:ext uri="{FF2B5EF4-FFF2-40B4-BE49-F238E27FC236}">
                <a16:creationId xmlns:a16="http://schemas.microsoft.com/office/drawing/2014/main" id="{E805C58D-74CB-4822-8A14-604B5F852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58952"/>
            <a:ext cx="10058400" cy="3566160"/>
          </a:xfrm>
          <a:prstGeom prst="rect">
            <a:avLst/>
          </a:prstGeom>
        </p:spPr>
      </p:pic>
    </p:spTree>
    <p:extLst>
      <p:ext uri="{BB962C8B-B14F-4D97-AF65-F5344CB8AC3E}">
        <p14:creationId xmlns:p14="http://schemas.microsoft.com/office/powerpoint/2010/main" val="155486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FA84-6995-6634-15DD-782DD3CAFFC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12DF62D-6672-F560-AEA7-82F370F3D539}"/>
              </a:ext>
            </a:extLst>
          </p:cNvPr>
          <p:cNvSpPr>
            <a:spLocks noGrp="1"/>
          </p:cNvSpPr>
          <p:nvPr>
            <p:ph type="body" idx="1"/>
          </p:nvPr>
        </p:nvSpPr>
        <p:spPr/>
        <p:txBody>
          <a:bodyPr/>
          <a:lstStyle/>
          <a:p>
            <a:r>
              <a:rPr lang="en-IN" dirty="0"/>
              <a:t>Distribution of income range :</a:t>
            </a:r>
          </a:p>
        </p:txBody>
      </p:sp>
      <p:pic>
        <p:nvPicPr>
          <p:cNvPr id="5" name="Picture 4">
            <a:extLst>
              <a:ext uri="{FF2B5EF4-FFF2-40B4-BE49-F238E27FC236}">
                <a16:creationId xmlns:a16="http://schemas.microsoft.com/office/drawing/2014/main" id="{197217F6-C6DD-A064-1A88-453EA6989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758952"/>
            <a:ext cx="10437224" cy="3477146"/>
          </a:xfrm>
          <a:prstGeom prst="rect">
            <a:avLst/>
          </a:prstGeom>
        </p:spPr>
      </p:pic>
    </p:spTree>
    <p:extLst>
      <p:ext uri="{BB962C8B-B14F-4D97-AF65-F5344CB8AC3E}">
        <p14:creationId xmlns:p14="http://schemas.microsoft.com/office/powerpoint/2010/main" val="344695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59BD-65B8-EC06-F11E-D68A7051981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C599A63-552E-6DFE-ABC4-75D7B8E01237}"/>
              </a:ext>
            </a:extLst>
          </p:cNvPr>
          <p:cNvSpPr>
            <a:spLocks noGrp="1"/>
          </p:cNvSpPr>
          <p:nvPr>
            <p:ph type="body" idx="1"/>
          </p:nvPr>
        </p:nvSpPr>
        <p:spPr/>
        <p:txBody>
          <a:bodyPr/>
          <a:lstStyle/>
          <a:p>
            <a:r>
              <a:rPr lang="en-IN" u="sng" dirty="0"/>
              <a:t>Distribution of income type: </a:t>
            </a:r>
          </a:p>
          <a:p>
            <a:r>
              <a:rPr lang="en-IN" dirty="0"/>
              <a:t>Working , commercial associate &amp; maternity level</a:t>
            </a:r>
          </a:p>
        </p:txBody>
      </p:sp>
      <p:pic>
        <p:nvPicPr>
          <p:cNvPr id="5" name="Picture 4">
            <a:extLst>
              <a:ext uri="{FF2B5EF4-FFF2-40B4-BE49-F238E27FC236}">
                <a16:creationId xmlns:a16="http://schemas.microsoft.com/office/drawing/2014/main" id="{5DF2C88D-A2B8-8A1F-2D9A-F66EEE913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8" y="400050"/>
            <a:ext cx="11336694" cy="4053078"/>
          </a:xfrm>
          <a:prstGeom prst="rect">
            <a:avLst/>
          </a:prstGeom>
        </p:spPr>
      </p:pic>
    </p:spTree>
    <p:extLst>
      <p:ext uri="{BB962C8B-B14F-4D97-AF65-F5344CB8AC3E}">
        <p14:creationId xmlns:p14="http://schemas.microsoft.com/office/powerpoint/2010/main" val="422156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58CA-D96C-BE79-68F9-B15F690AB2A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13235717-FFA1-373C-0120-D923CD50EF62}"/>
              </a:ext>
            </a:extLst>
          </p:cNvPr>
          <p:cNvSpPr>
            <a:spLocks noGrp="1"/>
          </p:cNvSpPr>
          <p:nvPr>
            <p:ph type="body" idx="1"/>
          </p:nvPr>
        </p:nvSpPr>
        <p:spPr/>
        <p:txBody>
          <a:bodyPr/>
          <a:lstStyle/>
          <a:p>
            <a:r>
              <a:rPr lang="en-IN" u="sng" dirty="0"/>
              <a:t>Distribution of contract type :</a:t>
            </a:r>
          </a:p>
          <a:p>
            <a:r>
              <a:rPr lang="en-IN" dirty="0"/>
              <a:t>Cash loans &amp; revolving loans</a:t>
            </a:r>
          </a:p>
        </p:txBody>
      </p:sp>
      <p:pic>
        <p:nvPicPr>
          <p:cNvPr id="5" name="Picture 4">
            <a:extLst>
              <a:ext uri="{FF2B5EF4-FFF2-40B4-BE49-F238E27FC236}">
                <a16:creationId xmlns:a16="http://schemas.microsoft.com/office/drawing/2014/main" id="{5DADAE69-6BFF-4CD7-C66A-C1856FE57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7" y="186612"/>
            <a:ext cx="11607281" cy="4138500"/>
          </a:xfrm>
          <a:prstGeom prst="rect">
            <a:avLst/>
          </a:prstGeom>
        </p:spPr>
      </p:pic>
    </p:spTree>
    <p:extLst>
      <p:ext uri="{BB962C8B-B14F-4D97-AF65-F5344CB8AC3E}">
        <p14:creationId xmlns:p14="http://schemas.microsoft.com/office/powerpoint/2010/main" val="279299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77FF-1EE4-8D30-0CC2-4F89438E4B8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756F36-1103-5603-7234-65CBB1C57EF2}"/>
              </a:ext>
            </a:extLst>
          </p:cNvPr>
          <p:cNvSpPr>
            <a:spLocks noGrp="1"/>
          </p:cNvSpPr>
          <p:nvPr>
            <p:ph type="body" idx="1"/>
          </p:nvPr>
        </p:nvSpPr>
        <p:spPr/>
        <p:txBody>
          <a:bodyPr/>
          <a:lstStyle/>
          <a:p>
            <a:r>
              <a:rPr lang="en-IN" u="sng" dirty="0"/>
              <a:t>Correlation for target:</a:t>
            </a:r>
          </a:p>
        </p:txBody>
      </p:sp>
      <p:pic>
        <p:nvPicPr>
          <p:cNvPr id="7" name="Picture 6">
            <a:extLst>
              <a:ext uri="{FF2B5EF4-FFF2-40B4-BE49-F238E27FC236}">
                <a16:creationId xmlns:a16="http://schemas.microsoft.com/office/drawing/2014/main" id="{39753E30-2DC9-1B60-C876-6147CF0C2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1" y="158620"/>
            <a:ext cx="10795518" cy="4294508"/>
          </a:xfrm>
          <a:prstGeom prst="rect">
            <a:avLst/>
          </a:prstGeom>
        </p:spPr>
      </p:pic>
    </p:spTree>
    <p:extLst>
      <p:ext uri="{BB962C8B-B14F-4D97-AF65-F5344CB8AC3E}">
        <p14:creationId xmlns:p14="http://schemas.microsoft.com/office/powerpoint/2010/main" val="35343791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TotalTime>
  <Words>384</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urw-din</vt:lpstr>
      <vt:lpstr>Retrospect</vt:lpstr>
      <vt:lpstr>Exploratory Data Analysis</vt:lpstr>
      <vt:lpstr>Exploratory Data Analysis (EDA)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 amount vs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aditya verma</dc:creator>
  <cp:lastModifiedBy>aditya verma</cp:lastModifiedBy>
  <cp:revision>2</cp:revision>
  <dcterms:created xsi:type="dcterms:W3CDTF">2023-01-31T16:12:38Z</dcterms:created>
  <dcterms:modified xsi:type="dcterms:W3CDTF">2023-01-31T17:48:40Z</dcterms:modified>
</cp:coreProperties>
</file>