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png" ContentType="image/png"/>
  <Override PartName="/ppt/media/image7.png" ContentType="image/png"/>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27" name="PlaceHolder 2"/>
          <p:cNvSpPr>
            <a:spLocks noGrp="1"/>
          </p:cNvSpPr>
          <p:nvPr>
            <p:ph type="body"/>
          </p:nvPr>
        </p:nvSpPr>
        <p:spPr>
          <a:xfrm>
            <a:off x="335520" y="2306880"/>
            <a:ext cx="995652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28" name="PlaceHolder 3"/>
          <p:cNvSpPr>
            <a:spLocks noGrp="1"/>
          </p:cNvSpPr>
          <p:nvPr>
            <p:ph type="body"/>
          </p:nvPr>
        </p:nvSpPr>
        <p:spPr>
          <a:xfrm>
            <a:off x="335520" y="4328280"/>
            <a:ext cx="995652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30" name="PlaceHolder 2"/>
          <p:cNvSpPr>
            <a:spLocks noGrp="1"/>
          </p:cNvSpPr>
          <p:nvPr>
            <p:ph type="body"/>
          </p:nvPr>
        </p:nvSpPr>
        <p:spPr>
          <a:xfrm>
            <a:off x="33552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31" name="PlaceHolder 3"/>
          <p:cNvSpPr>
            <a:spLocks noGrp="1"/>
          </p:cNvSpPr>
          <p:nvPr>
            <p:ph type="body"/>
          </p:nvPr>
        </p:nvSpPr>
        <p:spPr>
          <a:xfrm>
            <a:off x="543744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32" name="PlaceHolder 4"/>
          <p:cNvSpPr>
            <a:spLocks noGrp="1"/>
          </p:cNvSpPr>
          <p:nvPr>
            <p:ph type="body"/>
          </p:nvPr>
        </p:nvSpPr>
        <p:spPr>
          <a:xfrm>
            <a:off x="33552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33" name="PlaceHolder 5"/>
          <p:cNvSpPr>
            <a:spLocks noGrp="1"/>
          </p:cNvSpPr>
          <p:nvPr>
            <p:ph type="body"/>
          </p:nvPr>
        </p:nvSpPr>
        <p:spPr>
          <a:xfrm>
            <a:off x="543744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35" name="PlaceHolder 2"/>
          <p:cNvSpPr>
            <a:spLocks noGrp="1"/>
          </p:cNvSpPr>
          <p:nvPr>
            <p:ph type="body"/>
          </p:nvPr>
        </p:nvSpPr>
        <p:spPr>
          <a:xfrm>
            <a:off x="335520" y="23068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36" name="PlaceHolder 3"/>
          <p:cNvSpPr>
            <a:spLocks noGrp="1"/>
          </p:cNvSpPr>
          <p:nvPr>
            <p:ph type="body"/>
          </p:nvPr>
        </p:nvSpPr>
        <p:spPr>
          <a:xfrm>
            <a:off x="3701880" y="23068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37" name="PlaceHolder 4"/>
          <p:cNvSpPr>
            <a:spLocks noGrp="1"/>
          </p:cNvSpPr>
          <p:nvPr>
            <p:ph type="body"/>
          </p:nvPr>
        </p:nvSpPr>
        <p:spPr>
          <a:xfrm>
            <a:off x="7068600" y="23068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38" name="PlaceHolder 5"/>
          <p:cNvSpPr>
            <a:spLocks noGrp="1"/>
          </p:cNvSpPr>
          <p:nvPr>
            <p:ph type="body"/>
          </p:nvPr>
        </p:nvSpPr>
        <p:spPr>
          <a:xfrm>
            <a:off x="335520" y="43282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39" name="PlaceHolder 6"/>
          <p:cNvSpPr>
            <a:spLocks noGrp="1"/>
          </p:cNvSpPr>
          <p:nvPr>
            <p:ph type="body"/>
          </p:nvPr>
        </p:nvSpPr>
        <p:spPr>
          <a:xfrm>
            <a:off x="3701880" y="43282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40" name="PlaceHolder 7"/>
          <p:cNvSpPr>
            <a:spLocks noGrp="1"/>
          </p:cNvSpPr>
          <p:nvPr>
            <p:ph type="body"/>
          </p:nvPr>
        </p:nvSpPr>
        <p:spPr>
          <a:xfrm>
            <a:off x="7068600" y="43282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47" name="PlaceHolder 2"/>
          <p:cNvSpPr>
            <a:spLocks noGrp="1"/>
          </p:cNvSpPr>
          <p:nvPr>
            <p:ph type="subTitle"/>
          </p:nvPr>
        </p:nvSpPr>
        <p:spPr>
          <a:xfrm>
            <a:off x="335520" y="2306880"/>
            <a:ext cx="9956520" cy="3870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49" name="PlaceHolder 2"/>
          <p:cNvSpPr>
            <a:spLocks noGrp="1"/>
          </p:cNvSpPr>
          <p:nvPr>
            <p:ph type="body"/>
          </p:nvPr>
        </p:nvSpPr>
        <p:spPr>
          <a:xfrm>
            <a:off x="335520" y="2306880"/>
            <a:ext cx="995652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51" name="PlaceHolder 2"/>
          <p:cNvSpPr>
            <a:spLocks noGrp="1"/>
          </p:cNvSpPr>
          <p:nvPr>
            <p:ph type="body"/>
          </p:nvPr>
        </p:nvSpPr>
        <p:spPr>
          <a:xfrm>
            <a:off x="33552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52" name="PlaceHolder 3"/>
          <p:cNvSpPr>
            <a:spLocks noGrp="1"/>
          </p:cNvSpPr>
          <p:nvPr>
            <p:ph type="body"/>
          </p:nvPr>
        </p:nvSpPr>
        <p:spPr>
          <a:xfrm>
            <a:off x="543744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308520" y="620280"/>
            <a:ext cx="9956520" cy="6669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56" name="PlaceHolder 2"/>
          <p:cNvSpPr>
            <a:spLocks noGrp="1"/>
          </p:cNvSpPr>
          <p:nvPr>
            <p:ph type="body"/>
          </p:nvPr>
        </p:nvSpPr>
        <p:spPr>
          <a:xfrm>
            <a:off x="33552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57" name="PlaceHolder 3"/>
          <p:cNvSpPr>
            <a:spLocks noGrp="1"/>
          </p:cNvSpPr>
          <p:nvPr>
            <p:ph type="body"/>
          </p:nvPr>
        </p:nvSpPr>
        <p:spPr>
          <a:xfrm>
            <a:off x="543744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58" name="PlaceHolder 4"/>
          <p:cNvSpPr>
            <a:spLocks noGrp="1"/>
          </p:cNvSpPr>
          <p:nvPr>
            <p:ph type="body"/>
          </p:nvPr>
        </p:nvSpPr>
        <p:spPr>
          <a:xfrm>
            <a:off x="33552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6" name="PlaceHolder 2"/>
          <p:cNvSpPr>
            <a:spLocks noGrp="1"/>
          </p:cNvSpPr>
          <p:nvPr>
            <p:ph type="subTitle"/>
          </p:nvPr>
        </p:nvSpPr>
        <p:spPr>
          <a:xfrm>
            <a:off x="335520" y="2306880"/>
            <a:ext cx="9956520" cy="387000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60" name="PlaceHolder 2"/>
          <p:cNvSpPr>
            <a:spLocks noGrp="1"/>
          </p:cNvSpPr>
          <p:nvPr>
            <p:ph type="body"/>
          </p:nvPr>
        </p:nvSpPr>
        <p:spPr>
          <a:xfrm>
            <a:off x="33552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61" name="PlaceHolder 3"/>
          <p:cNvSpPr>
            <a:spLocks noGrp="1"/>
          </p:cNvSpPr>
          <p:nvPr>
            <p:ph type="body"/>
          </p:nvPr>
        </p:nvSpPr>
        <p:spPr>
          <a:xfrm>
            <a:off x="543744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62" name="PlaceHolder 4"/>
          <p:cNvSpPr>
            <a:spLocks noGrp="1"/>
          </p:cNvSpPr>
          <p:nvPr>
            <p:ph type="body"/>
          </p:nvPr>
        </p:nvSpPr>
        <p:spPr>
          <a:xfrm>
            <a:off x="543744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64" name="PlaceHolder 2"/>
          <p:cNvSpPr>
            <a:spLocks noGrp="1"/>
          </p:cNvSpPr>
          <p:nvPr>
            <p:ph type="body"/>
          </p:nvPr>
        </p:nvSpPr>
        <p:spPr>
          <a:xfrm>
            <a:off x="33552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65" name="PlaceHolder 3"/>
          <p:cNvSpPr>
            <a:spLocks noGrp="1"/>
          </p:cNvSpPr>
          <p:nvPr>
            <p:ph type="body"/>
          </p:nvPr>
        </p:nvSpPr>
        <p:spPr>
          <a:xfrm>
            <a:off x="543744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66" name="PlaceHolder 4"/>
          <p:cNvSpPr>
            <a:spLocks noGrp="1"/>
          </p:cNvSpPr>
          <p:nvPr>
            <p:ph type="body"/>
          </p:nvPr>
        </p:nvSpPr>
        <p:spPr>
          <a:xfrm>
            <a:off x="335520" y="4328280"/>
            <a:ext cx="995652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68" name="PlaceHolder 2"/>
          <p:cNvSpPr>
            <a:spLocks noGrp="1"/>
          </p:cNvSpPr>
          <p:nvPr>
            <p:ph type="body"/>
          </p:nvPr>
        </p:nvSpPr>
        <p:spPr>
          <a:xfrm>
            <a:off x="335520" y="2306880"/>
            <a:ext cx="995652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69" name="PlaceHolder 3"/>
          <p:cNvSpPr>
            <a:spLocks noGrp="1"/>
          </p:cNvSpPr>
          <p:nvPr>
            <p:ph type="body"/>
          </p:nvPr>
        </p:nvSpPr>
        <p:spPr>
          <a:xfrm>
            <a:off x="335520" y="4328280"/>
            <a:ext cx="995652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71" name="PlaceHolder 2"/>
          <p:cNvSpPr>
            <a:spLocks noGrp="1"/>
          </p:cNvSpPr>
          <p:nvPr>
            <p:ph type="body"/>
          </p:nvPr>
        </p:nvSpPr>
        <p:spPr>
          <a:xfrm>
            <a:off x="33552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72" name="PlaceHolder 3"/>
          <p:cNvSpPr>
            <a:spLocks noGrp="1"/>
          </p:cNvSpPr>
          <p:nvPr>
            <p:ph type="body"/>
          </p:nvPr>
        </p:nvSpPr>
        <p:spPr>
          <a:xfrm>
            <a:off x="543744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73" name="PlaceHolder 4"/>
          <p:cNvSpPr>
            <a:spLocks noGrp="1"/>
          </p:cNvSpPr>
          <p:nvPr>
            <p:ph type="body"/>
          </p:nvPr>
        </p:nvSpPr>
        <p:spPr>
          <a:xfrm>
            <a:off x="33552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74" name="PlaceHolder 5"/>
          <p:cNvSpPr>
            <a:spLocks noGrp="1"/>
          </p:cNvSpPr>
          <p:nvPr>
            <p:ph type="body"/>
          </p:nvPr>
        </p:nvSpPr>
        <p:spPr>
          <a:xfrm>
            <a:off x="543744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76" name="PlaceHolder 2"/>
          <p:cNvSpPr>
            <a:spLocks noGrp="1"/>
          </p:cNvSpPr>
          <p:nvPr>
            <p:ph type="body"/>
          </p:nvPr>
        </p:nvSpPr>
        <p:spPr>
          <a:xfrm>
            <a:off x="335520" y="23068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77" name="PlaceHolder 3"/>
          <p:cNvSpPr>
            <a:spLocks noGrp="1"/>
          </p:cNvSpPr>
          <p:nvPr>
            <p:ph type="body"/>
          </p:nvPr>
        </p:nvSpPr>
        <p:spPr>
          <a:xfrm>
            <a:off x="3701880" y="23068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78" name="PlaceHolder 4"/>
          <p:cNvSpPr>
            <a:spLocks noGrp="1"/>
          </p:cNvSpPr>
          <p:nvPr>
            <p:ph type="body"/>
          </p:nvPr>
        </p:nvSpPr>
        <p:spPr>
          <a:xfrm>
            <a:off x="7068600" y="23068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79" name="PlaceHolder 5"/>
          <p:cNvSpPr>
            <a:spLocks noGrp="1"/>
          </p:cNvSpPr>
          <p:nvPr>
            <p:ph type="body"/>
          </p:nvPr>
        </p:nvSpPr>
        <p:spPr>
          <a:xfrm>
            <a:off x="335520" y="43282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80" name="PlaceHolder 6"/>
          <p:cNvSpPr>
            <a:spLocks noGrp="1"/>
          </p:cNvSpPr>
          <p:nvPr>
            <p:ph type="body"/>
          </p:nvPr>
        </p:nvSpPr>
        <p:spPr>
          <a:xfrm>
            <a:off x="3701880" y="43282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81" name="PlaceHolder 7"/>
          <p:cNvSpPr>
            <a:spLocks noGrp="1"/>
          </p:cNvSpPr>
          <p:nvPr>
            <p:ph type="body"/>
          </p:nvPr>
        </p:nvSpPr>
        <p:spPr>
          <a:xfrm>
            <a:off x="7068600" y="4328280"/>
            <a:ext cx="320580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8" name="PlaceHolder 2"/>
          <p:cNvSpPr>
            <a:spLocks noGrp="1"/>
          </p:cNvSpPr>
          <p:nvPr>
            <p:ph type="body"/>
          </p:nvPr>
        </p:nvSpPr>
        <p:spPr>
          <a:xfrm>
            <a:off x="335520" y="2306880"/>
            <a:ext cx="995652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10" name="PlaceHolder 2"/>
          <p:cNvSpPr>
            <a:spLocks noGrp="1"/>
          </p:cNvSpPr>
          <p:nvPr>
            <p:ph type="body"/>
          </p:nvPr>
        </p:nvSpPr>
        <p:spPr>
          <a:xfrm>
            <a:off x="33552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11" name="PlaceHolder 3"/>
          <p:cNvSpPr>
            <a:spLocks noGrp="1"/>
          </p:cNvSpPr>
          <p:nvPr>
            <p:ph type="body"/>
          </p:nvPr>
        </p:nvSpPr>
        <p:spPr>
          <a:xfrm>
            <a:off x="543744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308520" y="620280"/>
            <a:ext cx="9956520" cy="66697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15" name="PlaceHolder 2"/>
          <p:cNvSpPr>
            <a:spLocks noGrp="1"/>
          </p:cNvSpPr>
          <p:nvPr>
            <p:ph type="body"/>
          </p:nvPr>
        </p:nvSpPr>
        <p:spPr>
          <a:xfrm>
            <a:off x="33552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16" name="PlaceHolder 3"/>
          <p:cNvSpPr>
            <a:spLocks noGrp="1"/>
          </p:cNvSpPr>
          <p:nvPr>
            <p:ph type="body"/>
          </p:nvPr>
        </p:nvSpPr>
        <p:spPr>
          <a:xfrm>
            <a:off x="543744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17" name="PlaceHolder 4"/>
          <p:cNvSpPr>
            <a:spLocks noGrp="1"/>
          </p:cNvSpPr>
          <p:nvPr>
            <p:ph type="body"/>
          </p:nvPr>
        </p:nvSpPr>
        <p:spPr>
          <a:xfrm>
            <a:off x="33552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19" name="PlaceHolder 2"/>
          <p:cNvSpPr>
            <a:spLocks noGrp="1"/>
          </p:cNvSpPr>
          <p:nvPr>
            <p:ph type="body"/>
          </p:nvPr>
        </p:nvSpPr>
        <p:spPr>
          <a:xfrm>
            <a:off x="335520" y="2306880"/>
            <a:ext cx="4858560" cy="387000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20" name="PlaceHolder 3"/>
          <p:cNvSpPr>
            <a:spLocks noGrp="1"/>
          </p:cNvSpPr>
          <p:nvPr>
            <p:ph type="body"/>
          </p:nvPr>
        </p:nvSpPr>
        <p:spPr>
          <a:xfrm>
            <a:off x="543744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21" name="PlaceHolder 4"/>
          <p:cNvSpPr>
            <a:spLocks noGrp="1"/>
          </p:cNvSpPr>
          <p:nvPr>
            <p:ph type="body"/>
          </p:nvPr>
        </p:nvSpPr>
        <p:spPr>
          <a:xfrm>
            <a:off x="5437440" y="43282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08520" y="620280"/>
            <a:ext cx="9956520" cy="1438560"/>
          </a:xfrm>
          <a:prstGeom prst="rect">
            <a:avLst/>
          </a:prstGeom>
        </p:spPr>
        <p:txBody>
          <a:bodyPr lIns="0" rIns="0" tIns="0" bIns="0" anchor="ctr">
            <a:noAutofit/>
          </a:bodyPr>
          <a:p>
            <a:endParaRPr b="0" lang="en-US" sz="1800" spc="-1" strike="noStrike">
              <a:solidFill>
                <a:srgbClr val="ffffff"/>
              </a:solidFill>
              <a:latin typeface="Neue Haas Grotesk Text Pro"/>
            </a:endParaRPr>
          </a:p>
        </p:txBody>
      </p:sp>
      <p:sp>
        <p:nvSpPr>
          <p:cNvPr id="23" name="PlaceHolder 2"/>
          <p:cNvSpPr>
            <a:spLocks noGrp="1"/>
          </p:cNvSpPr>
          <p:nvPr>
            <p:ph type="body"/>
          </p:nvPr>
        </p:nvSpPr>
        <p:spPr>
          <a:xfrm>
            <a:off x="33552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24" name="PlaceHolder 3"/>
          <p:cNvSpPr>
            <a:spLocks noGrp="1"/>
          </p:cNvSpPr>
          <p:nvPr>
            <p:ph type="body"/>
          </p:nvPr>
        </p:nvSpPr>
        <p:spPr>
          <a:xfrm>
            <a:off x="5437440" y="2306880"/>
            <a:ext cx="485856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
        <p:nvSpPr>
          <p:cNvPr id="25" name="PlaceHolder 4"/>
          <p:cNvSpPr>
            <a:spLocks noGrp="1"/>
          </p:cNvSpPr>
          <p:nvPr>
            <p:ph type="body"/>
          </p:nvPr>
        </p:nvSpPr>
        <p:spPr>
          <a:xfrm>
            <a:off x="335520" y="4328280"/>
            <a:ext cx="9956520" cy="1845720"/>
          </a:xfrm>
          <a:prstGeom prst="rect">
            <a:avLst/>
          </a:prstGeom>
        </p:spPr>
        <p:txBody>
          <a:bodyPr lIns="0" rIns="0" tIns="0" bIns="0">
            <a:normAutofit/>
          </a:bodyPr>
          <a:p>
            <a:endParaRPr b="0" lang="en-US" sz="1800" spc="-1" strike="noStrike">
              <a:solidFill>
                <a:srgbClr val="ffffff"/>
              </a:solidFill>
              <a:latin typeface="Neue Haas Grotesk Text Pro"/>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08520" y="745560"/>
            <a:ext cx="8132040" cy="3559320"/>
          </a:xfrm>
          <a:prstGeom prst="rect">
            <a:avLst/>
          </a:prstGeom>
        </p:spPr>
        <p:txBody>
          <a:bodyPr>
            <a:normAutofit/>
          </a:bodyPr>
          <a:p>
            <a:pPr>
              <a:lnSpc>
                <a:spcPct val="90000"/>
              </a:lnSpc>
            </a:pPr>
            <a:r>
              <a:rPr b="1" lang="en-US" sz="5400" spc="-1" strike="noStrike">
                <a:solidFill>
                  <a:srgbClr val="ffffff"/>
                </a:solidFill>
                <a:latin typeface="Neue Haas Grotesk Text Pro"/>
              </a:rPr>
              <a:t>Click to edit Master title style</a:t>
            </a:r>
            <a:endParaRPr b="0" lang="en-US" sz="5400" spc="-1" strike="noStrike">
              <a:solidFill>
                <a:srgbClr val="ffffff"/>
              </a:solidFill>
              <a:latin typeface="Neue Haas Grotesk Text Pro"/>
            </a:endParaRPr>
          </a:p>
        </p:txBody>
      </p:sp>
      <p:sp>
        <p:nvSpPr>
          <p:cNvPr id="1" name="PlaceHolder 2"/>
          <p:cNvSpPr>
            <a:spLocks noGrp="1"/>
          </p:cNvSpPr>
          <p:nvPr>
            <p:ph type="dt"/>
          </p:nvPr>
        </p:nvSpPr>
        <p:spPr>
          <a:xfrm>
            <a:off x="340200" y="63360"/>
            <a:ext cx="2742840" cy="317880"/>
          </a:xfrm>
          <a:prstGeom prst="rect">
            <a:avLst/>
          </a:prstGeom>
        </p:spPr>
        <p:txBody>
          <a:bodyPr anchor="ctr">
            <a:noAutofit/>
          </a:bodyPr>
          <a:p>
            <a:pPr>
              <a:lnSpc>
                <a:spcPct val="100000"/>
              </a:lnSpc>
            </a:pPr>
            <a:fld id="{8D390214-0286-475B-9BEF-F9DB06072CA3}" type="datetime">
              <a:rPr b="0" lang="en-US" sz="800" spc="-1" strike="noStrike">
                <a:solidFill>
                  <a:srgbClr val="ffffff"/>
                </a:solidFill>
                <a:latin typeface="Neue Haas Grotesk Text Pro"/>
              </a:rPr>
              <a:t>2/17/25</a:t>
            </a:fld>
            <a:endParaRPr b="0" lang="en-IN" sz="800" spc="-1" strike="noStrike">
              <a:latin typeface="Times New Roman"/>
            </a:endParaRPr>
          </a:p>
        </p:txBody>
      </p:sp>
      <p:sp>
        <p:nvSpPr>
          <p:cNvPr id="2" name="PlaceHolder 3"/>
          <p:cNvSpPr>
            <a:spLocks noGrp="1"/>
          </p:cNvSpPr>
          <p:nvPr>
            <p:ph type="ftr"/>
          </p:nvPr>
        </p:nvSpPr>
        <p:spPr>
          <a:xfrm>
            <a:off x="7344000" y="6424920"/>
            <a:ext cx="4059720" cy="364680"/>
          </a:xfrm>
          <a:prstGeom prst="rect">
            <a:avLst/>
          </a:prstGeom>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3" name="PlaceHolder 4"/>
          <p:cNvSpPr>
            <a:spLocks noGrp="1"/>
          </p:cNvSpPr>
          <p:nvPr>
            <p:ph type="sldNum"/>
          </p:nvPr>
        </p:nvSpPr>
        <p:spPr>
          <a:xfrm>
            <a:off x="11404080" y="6425640"/>
            <a:ext cx="429480" cy="364680"/>
          </a:xfrm>
          <a:prstGeom prst="rect">
            <a:avLst/>
          </a:prstGeom>
        </p:spPr>
        <p:txBody>
          <a:bodyPr anchor="ctr">
            <a:noAutofit/>
          </a:bodyPr>
          <a:p>
            <a:pPr algn="r">
              <a:lnSpc>
                <a:spcPct val="100000"/>
              </a:lnSpc>
            </a:pPr>
            <a:fld id="{18CEEE1B-121E-476E-AC7C-CAB85B4401DE}" type="slidenum">
              <a:rPr b="0" lang="en-US" sz="800" spc="-1" strike="noStrike">
                <a:solidFill>
                  <a:srgbClr val="ffffff"/>
                </a:solidFill>
                <a:latin typeface="Neue Haas Grotesk Text Pro"/>
              </a:rPr>
              <a:t>&lt;number&gt;</a:t>
            </a:fld>
            <a:endParaRPr b="0" lang="en-IN" sz="800" spc="-1" strike="noStrike">
              <a:latin typeface="Times New Roman"/>
            </a:endParaRPr>
          </a:p>
        </p:txBody>
      </p:sp>
      <p:sp>
        <p:nvSpPr>
          <p:cNvPr id="4"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en-US" sz="1800" spc="-1" strike="noStrike">
                <a:solidFill>
                  <a:srgbClr val="ffffff"/>
                </a:solidFill>
                <a:latin typeface="Neue Haas Grotesk Text Pro"/>
              </a:rPr>
              <a:t>Click to edit the outline text format</a:t>
            </a:r>
            <a:endParaRPr b="0" lang="en-US" sz="1800" spc="-1" strike="noStrike">
              <a:solidFill>
                <a:srgbClr val="ffffff"/>
              </a:solidFill>
              <a:latin typeface="Neue Haas Grotesk Text Pro"/>
            </a:endParaRPr>
          </a:p>
          <a:p>
            <a:pPr lvl="1" marL="864000" indent="-324000">
              <a:spcBef>
                <a:spcPts val="1134"/>
              </a:spcBef>
              <a:buClr>
                <a:srgbClr val="ffffff"/>
              </a:buClr>
              <a:buSzPct val="75000"/>
              <a:buFont typeface="Symbol" charset="2"/>
              <a:buChar char=""/>
            </a:pPr>
            <a:r>
              <a:rPr b="0" lang="en-US" sz="1400" spc="-1" strike="noStrike">
                <a:solidFill>
                  <a:srgbClr val="ffffff"/>
                </a:solidFill>
                <a:latin typeface="Neue Haas Grotesk Text Pro"/>
              </a:rPr>
              <a:t>Second Outline Level</a:t>
            </a:r>
            <a:endParaRPr b="0" lang="en-US" sz="1400" spc="-1" strike="noStrike">
              <a:solidFill>
                <a:srgbClr val="ffffff"/>
              </a:solidFill>
              <a:latin typeface="Neue Haas Grotesk Text Pro"/>
            </a:endParaRPr>
          </a:p>
          <a:p>
            <a:pPr lvl="2" marL="1296000" indent="-288000">
              <a:spcBef>
                <a:spcPts val="850"/>
              </a:spcBef>
              <a:buClr>
                <a:srgbClr val="ffffff"/>
              </a:buClr>
              <a:buSzPct val="45000"/>
              <a:buFont typeface="Wingdings" charset="2"/>
              <a:buChar char=""/>
            </a:pPr>
            <a:r>
              <a:rPr b="0" lang="en-US" sz="1200" spc="-1" strike="noStrike">
                <a:solidFill>
                  <a:srgbClr val="ffffff"/>
                </a:solidFill>
                <a:latin typeface="Neue Haas Grotesk Text Pro"/>
              </a:rPr>
              <a:t>Third Outline Level</a:t>
            </a:r>
            <a:endParaRPr b="0" lang="en-US" sz="1200" spc="-1" strike="noStrike">
              <a:solidFill>
                <a:srgbClr val="ffffff"/>
              </a:solidFill>
              <a:latin typeface="Neue Haas Grotesk Text Pro"/>
            </a:endParaRPr>
          </a:p>
          <a:p>
            <a:pPr lvl="3" marL="1728000" indent="-216000">
              <a:spcBef>
                <a:spcPts val="567"/>
              </a:spcBef>
              <a:buClr>
                <a:srgbClr val="ffffff"/>
              </a:buClr>
              <a:buSzPct val="75000"/>
              <a:buFont typeface="Symbol" charset="2"/>
              <a:buChar char=""/>
            </a:pPr>
            <a:r>
              <a:rPr b="0" lang="en-US" sz="1200" spc="-1" strike="noStrike">
                <a:solidFill>
                  <a:srgbClr val="ffffff"/>
                </a:solidFill>
                <a:latin typeface="Neue Haas Grotesk Text Pro"/>
              </a:rPr>
              <a:t>Fourth Outline Level</a:t>
            </a:r>
            <a:endParaRPr b="0" lang="en-US" sz="1200" spc="-1" strike="noStrike">
              <a:solidFill>
                <a:srgbClr val="ffffff"/>
              </a:solidFill>
              <a:latin typeface="Neue Haas Grotesk Text Pro"/>
            </a:endParaRPr>
          </a:p>
          <a:p>
            <a:pPr lvl="4" marL="2160000" indent="-216000">
              <a:spcBef>
                <a:spcPts val="283"/>
              </a:spcBef>
              <a:buClr>
                <a:srgbClr val="ffffff"/>
              </a:buClr>
              <a:buSzPct val="45000"/>
              <a:buFont typeface="Wingdings" charset="2"/>
              <a:buChar char=""/>
            </a:pPr>
            <a:r>
              <a:rPr b="0" lang="en-US" sz="2000" spc="-1" strike="noStrike">
                <a:solidFill>
                  <a:srgbClr val="ffffff"/>
                </a:solidFill>
                <a:latin typeface="Neue Haas Grotesk Text Pro"/>
              </a:rPr>
              <a:t>Fifth Outline Level</a:t>
            </a:r>
            <a:endParaRPr b="0" lang="en-US" sz="2000" spc="-1" strike="noStrike">
              <a:solidFill>
                <a:srgbClr val="ffffff"/>
              </a:solidFill>
              <a:latin typeface="Neue Haas Grotesk Text Pro"/>
            </a:endParaRPr>
          </a:p>
          <a:p>
            <a:pPr lvl="5" marL="2592000" indent="-216000">
              <a:spcBef>
                <a:spcPts val="283"/>
              </a:spcBef>
              <a:buClr>
                <a:srgbClr val="ffffff"/>
              </a:buClr>
              <a:buSzPct val="45000"/>
              <a:buFont typeface="Wingdings" charset="2"/>
              <a:buChar char=""/>
            </a:pPr>
            <a:r>
              <a:rPr b="0" lang="en-US" sz="2000" spc="-1" strike="noStrike">
                <a:solidFill>
                  <a:srgbClr val="ffffff"/>
                </a:solidFill>
                <a:latin typeface="Neue Haas Grotesk Text Pro"/>
              </a:rPr>
              <a:t>Sixth Outline Level</a:t>
            </a:r>
            <a:endParaRPr b="0" lang="en-US" sz="2000" spc="-1" strike="noStrike">
              <a:solidFill>
                <a:srgbClr val="ffffff"/>
              </a:solidFill>
              <a:latin typeface="Neue Haas Grotesk Text Pro"/>
            </a:endParaRPr>
          </a:p>
          <a:p>
            <a:pPr lvl="6" marL="3024000" indent="-216000">
              <a:spcBef>
                <a:spcPts val="283"/>
              </a:spcBef>
              <a:buClr>
                <a:srgbClr val="ffffff"/>
              </a:buClr>
              <a:buSzPct val="45000"/>
              <a:buFont typeface="Wingdings" charset="2"/>
              <a:buChar char=""/>
            </a:pPr>
            <a:r>
              <a:rPr b="0" lang="en-US" sz="2000" spc="-1" strike="noStrike">
                <a:solidFill>
                  <a:srgbClr val="ffffff"/>
                </a:solidFill>
                <a:latin typeface="Neue Haas Grotesk Text Pro"/>
              </a:rPr>
              <a:t>Seventh Outline Level</a:t>
            </a:r>
            <a:endParaRPr b="0" lang="en-US" sz="2000" spc="-1" strike="noStrike">
              <a:solidFill>
                <a:srgbClr val="ffffff"/>
              </a:solidFill>
              <a:latin typeface="Neue Haas Grotesk Text Pro"/>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308520" y="620280"/>
            <a:ext cx="9956520" cy="1438560"/>
          </a:xfrm>
          <a:prstGeom prst="rect">
            <a:avLst/>
          </a:prstGeom>
        </p:spPr>
        <p:txBody>
          <a:bodyPr anchor="b">
            <a:noAutofit/>
          </a:bodyPr>
          <a:p>
            <a:pPr>
              <a:lnSpc>
                <a:spcPct val="90000"/>
              </a:lnSpc>
            </a:pPr>
            <a:r>
              <a:rPr b="1" lang="en-US" sz="4400" spc="-1" strike="noStrike">
                <a:solidFill>
                  <a:srgbClr val="ffffff"/>
                </a:solidFill>
                <a:latin typeface="Neue Haas Grotesk Text Pro"/>
              </a:rPr>
              <a:t>Click to edit Master title style</a:t>
            </a:r>
            <a:endParaRPr b="0" lang="en-US" sz="4400" spc="-1" strike="noStrike">
              <a:solidFill>
                <a:srgbClr val="ffffff"/>
              </a:solidFill>
              <a:latin typeface="Neue Haas Grotesk Text Pro"/>
            </a:endParaRPr>
          </a:p>
        </p:txBody>
      </p:sp>
      <p:sp>
        <p:nvSpPr>
          <p:cNvPr id="42" name="PlaceHolder 2"/>
          <p:cNvSpPr>
            <a:spLocks noGrp="1"/>
          </p:cNvSpPr>
          <p:nvPr>
            <p:ph type="body"/>
          </p:nvPr>
        </p:nvSpPr>
        <p:spPr>
          <a:xfrm>
            <a:off x="335520" y="2306880"/>
            <a:ext cx="9956520" cy="3870000"/>
          </a:xfrm>
          <a:prstGeom prst="rect">
            <a:avLst/>
          </a:prstGeom>
        </p:spPr>
        <p:txBody>
          <a:bodyPr>
            <a:noAutofit/>
          </a:bodyPr>
          <a:p>
            <a:pPr marL="228600" indent="-228240">
              <a:lnSpc>
                <a:spcPct val="120000"/>
              </a:lnSpc>
              <a:spcBef>
                <a:spcPts val="1001"/>
              </a:spcBef>
              <a:buClr>
                <a:srgbClr val="ffffff"/>
              </a:buClr>
              <a:buFont typeface="Arial"/>
              <a:buChar char="•"/>
            </a:pPr>
            <a:r>
              <a:rPr b="0" lang="en-US" sz="1800" spc="-1" strike="noStrike">
                <a:solidFill>
                  <a:srgbClr val="ffffff"/>
                </a:solidFill>
                <a:latin typeface="Neue Haas Grotesk Text Pro"/>
              </a:rPr>
              <a:t>Click to edit Master text styles</a:t>
            </a:r>
            <a:endParaRPr b="0" lang="en-US" sz="1800" spc="-1" strike="noStrike">
              <a:solidFill>
                <a:srgbClr val="ffffff"/>
              </a:solidFill>
              <a:latin typeface="Neue Haas Grotesk Text Pro"/>
            </a:endParaRPr>
          </a:p>
          <a:p>
            <a:pPr lvl="1" marL="457200" indent="-228240">
              <a:lnSpc>
                <a:spcPct val="120000"/>
              </a:lnSpc>
              <a:spcBef>
                <a:spcPts val="499"/>
              </a:spcBef>
              <a:buClr>
                <a:srgbClr val="ffffff"/>
              </a:buClr>
              <a:buFont typeface="Neue Haas Grotesk Text Pro"/>
              <a:buChar char="+"/>
            </a:pPr>
            <a:r>
              <a:rPr b="0" lang="en-US" sz="1600" spc="-1" strike="noStrike">
                <a:solidFill>
                  <a:srgbClr val="ffffff"/>
                </a:solidFill>
                <a:latin typeface="Neue Haas Grotesk Text Pro"/>
              </a:rPr>
              <a:t>Second level</a:t>
            </a:r>
            <a:endParaRPr b="0" lang="en-US" sz="1600" spc="-1" strike="noStrike">
              <a:solidFill>
                <a:srgbClr val="ffffff"/>
              </a:solidFill>
              <a:latin typeface="Neue Haas Grotesk Text Pro"/>
            </a:endParaRPr>
          </a:p>
          <a:p>
            <a:pPr lvl="2" marL="685800" indent="-228240">
              <a:lnSpc>
                <a:spcPct val="120000"/>
              </a:lnSpc>
              <a:spcBef>
                <a:spcPts val="499"/>
              </a:spcBef>
              <a:buClr>
                <a:srgbClr val="ffffff"/>
              </a:buClr>
              <a:buFont typeface="Arial"/>
              <a:buChar char="•"/>
            </a:pPr>
            <a:r>
              <a:rPr b="0" lang="en-US" sz="1400" spc="-1" strike="noStrike">
                <a:solidFill>
                  <a:srgbClr val="ffffff"/>
                </a:solidFill>
                <a:latin typeface="Neue Haas Grotesk Text Pro"/>
              </a:rPr>
              <a:t>Third level</a:t>
            </a:r>
            <a:endParaRPr b="0" lang="en-US" sz="1400" spc="-1" strike="noStrike">
              <a:solidFill>
                <a:srgbClr val="ffffff"/>
              </a:solidFill>
              <a:latin typeface="Neue Haas Grotesk Text Pro"/>
            </a:endParaRPr>
          </a:p>
          <a:p>
            <a:pPr lvl="3" marL="868680" indent="-228240">
              <a:lnSpc>
                <a:spcPct val="120000"/>
              </a:lnSpc>
              <a:spcBef>
                <a:spcPts val="499"/>
              </a:spcBef>
              <a:buClr>
                <a:srgbClr val="ffffff"/>
              </a:buClr>
              <a:buFont typeface="Neue Haas Grotesk Text Pro"/>
              <a:buChar char="+"/>
            </a:pPr>
            <a:r>
              <a:rPr b="0" lang="en-US" sz="1200" spc="-1" strike="noStrike">
                <a:solidFill>
                  <a:srgbClr val="ffffff"/>
                </a:solidFill>
                <a:latin typeface="Neue Haas Grotesk Text Pro"/>
              </a:rPr>
              <a:t>Fourth level</a:t>
            </a:r>
            <a:endParaRPr b="0" lang="en-US" sz="1200" spc="-1" strike="noStrike">
              <a:solidFill>
                <a:srgbClr val="ffffff"/>
              </a:solidFill>
              <a:latin typeface="Neue Haas Grotesk Text Pro"/>
            </a:endParaRPr>
          </a:p>
          <a:p>
            <a:pPr lvl="4" marL="1097280" indent="-228240">
              <a:lnSpc>
                <a:spcPct val="120000"/>
              </a:lnSpc>
              <a:spcBef>
                <a:spcPts val="499"/>
              </a:spcBef>
              <a:buClr>
                <a:srgbClr val="ffffff"/>
              </a:buClr>
              <a:buFont typeface="Arial"/>
              <a:buChar char="•"/>
            </a:pPr>
            <a:r>
              <a:rPr b="0" lang="en-US" sz="1200" spc="-1" strike="noStrike">
                <a:solidFill>
                  <a:srgbClr val="ffffff"/>
                </a:solidFill>
                <a:latin typeface="Neue Haas Grotesk Text Pro"/>
              </a:rPr>
              <a:t>Fifth level</a:t>
            </a:r>
            <a:endParaRPr b="0" lang="en-US" sz="1200" spc="-1" strike="noStrike">
              <a:solidFill>
                <a:srgbClr val="ffffff"/>
              </a:solidFill>
              <a:latin typeface="Neue Haas Grotesk Text Pro"/>
            </a:endParaRPr>
          </a:p>
        </p:txBody>
      </p:sp>
      <p:sp>
        <p:nvSpPr>
          <p:cNvPr id="43" name="PlaceHolder 3"/>
          <p:cNvSpPr>
            <a:spLocks noGrp="1"/>
          </p:cNvSpPr>
          <p:nvPr>
            <p:ph type="dt"/>
          </p:nvPr>
        </p:nvSpPr>
        <p:spPr>
          <a:xfrm>
            <a:off x="340200" y="63360"/>
            <a:ext cx="2742840" cy="317880"/>
          </a:xfrm>
          <a:prstGeom prst="rect">
            <a:avLst/>
          </a:prstGeom>
        </p:spPr>
        <p:txBody>
          <a:bodyPr anchor="ctr">
            <a:noAutofit/>
          </a:bodyPr>
          <a:p>
            <a:pPr>
              <a:lnSpc>
                <a:spcPct val="100000"/>
              </a:lnSpc>
            </a:pPr>
            <a:fld id="{CCEE36E1-E6D1-4B5F-A184-DB4A332E8F0C}" type="datetime">
              <a:rPr b="0" lang="en-US" sz="800" spc="-1" strike="noStrike">
                <a:solidFill>
                  <a:srgbClr val="ffffff"/>
                </a:solidFill>
                <a:latin typeface="Neue Haas Grotesk Text Pro"/>
              </a:rPr>
              <a:t>2/17/25</a:t>
            </a:fld>
            <a:endParaRPr b="0" lang="en-IN" sz="800" spc="-1" strike="noStrike">
              <a:latin typeface="Times New Roman"/>
            </a:endParaRPr>
          </a:p>
        </p:txBody>
      </p:sp>
      <p:sp>
        <p:nvSpPr>
          <p:cNvPr id="44" name="PlaceHolder 4"/>
          <p:cNvSpPr>
            <a:spLocks noGrp="1"/>
          </p:cNvSpPr>
          <p:nvPr>
            <p:ph type="ftr"/>
          </p:nvPr>
        </p:nvSpPr>
        <p:spPr>
          <a:xfrm>
            <a:off x="7344000" y="6424920"/>
            <a:ext cx="4059720" cy="364680"/>
          </a:xfrm>
          <a:prstGeom prst="rect">
            <a:avLst/>
          </a:prstGeom>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45" name="PlaceHolder 5"/>
          <p:cNvSpPr>
            <a:spLocks noGrp="1"/>
          </p:cNvSpPr>
          <p:nvPr>
            <p:ph type="sldNum"/>
          </p:nvPr>
        </p:nvSpPr>
        <p:spPr>
          <a:xfrm>
            <a:off x="11404080" y="6425640"/>
            <a:ext cx="429480" cy="364680"/>
          </a:xfrm>
          <a:prstGeom prst="rect">
            <a:avLst/>
          </a:prstGeom>
        </p:spPr>
        <p:txBody>
          <a:bodyPr anchor="ctr">
            <a:noAutofit/>
          </a:bodyPr>
          <a:p>
            <a:pPr algn="r">
              <a:lnSpc>
                <a:spcPct val="100000"/>
              </a:lnSpc>
            </a:pPr>
            <a:fld id="{93CCF42F-1251-4FBB-A05A-A42269BCD72B}" type="slidenum">
              <a:rPr b="0" lang="en-US" sz="800" spc="-1" strike="noStrike">
                <a:solidFill>
                  <a:srgbClr val="ffffff"/>
                </a:solidFill>
                <a:latin typeface="Neue Haas Grotesk Text Pro"/>
              </a:rPr>
              <a:t>&lt;number&gt;</a:t>
            </a:fld>
            <a:endParaRPr b="0" lang="en-IN"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2" name="TextShape 1"/>
          <p:cNvSpPr txBox="1"/>
          <p:nvPr/>
        </p:nvSpPr>
        <p:spPr>
          <a:xfrm>
            <a:off x="1944000" y="188640"/>
            <a:ext cx="8144640" cy="3057480"/>
          </a:xfrm>
          <a:prstGeom prst="rect">
            <a:avLst/>
          </a:prstGeom>
          <a:noFill/>
          <a:ln>
            <a:noFill/>
          </a:ln>
        </p:spPr>
        <p:txBody>
          <a:bodyPr anchor="b">
            <a:normAutofit/>
          </a:bodyPr>
          <a:p>
            <a:pPr>
              <a:lnSpc>
                <a:spcPct val="90000"/>
              </a:lnSpc>
            </a:pPr>
            <a:r>
              <a:rPr b="1" lang="en-US" sz="4800" spc="-1" strike="noStrike">
                <a:solidFill>
                  <a:srgbClr val="ffffff"/>
                </a:solidFill>
                <a:latin typeface="Neue Haas Grotesk Text Pro"/>
              </a:rPr>
              <a:t>Python GUI Calculator</a:t>
            </a:r>
            <a:endParaRPr b="0" lang="en-US" sz="4800" spc="-1" strike="noStrike">
              <a:solidFill>
                <a:srgbClr val="ffffff"/>
              </a:solidFill>
              <a:latin typeface="Neue Haas Grotesk Text Pro"/>
            </a:endParaRPr>
          </a:p>
        </p:txBody>
      </p:sp>
      <p:sp>
        <p:nvSpPr>
          <p:cNvPr id="83" name="TextShape 2"/>
          <p:cNvSpPr txBox="1"/>
          <p:nvPr/>
        </p:nvSpPr>
        <p:spPr>
          <a:xfrm>
            <a:off x="5549040" y="7056360"/>
            <a:ext cx="5807520" cy="293400"/>
          </a:xfrm>
          <a:prstGeom prst="rect">
            <a:avLst/>
          </a:prstGeom>
          <a:noFill/>
          <a:ln>
            <a:noFill/>
          </a:ln>
        </p:spPr>
        <p:txBody>
          <a:bodyPr anchor="ctr">
            <a:normAutofit fontScale="42000"/>
          </a:bodyPr>
          <a:p>
            <a:pPr algn="ctr"/>
            <a:endParaRPr b="0" lang="en-IN" sz="3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TextShape 1"/>
          <p:cNvSpPr txBox="1"/>
          <p:nvPr/>
        </p:nvSpPr>
        <p:spPr>
          <a:xfrm>
            <a:off x="337320" y="174600"/>
            <a:ext cx="9956520" cy="949680"/>
          </a:xfrm>
          <a:prstGeom prst="rect">
            <a:avLst/>
          </a:prstGeom>
          <a:noFill/>
          <a:ln>
            <a:noFill/>
          </a:ln>
        </p:spPr>
        <p:txBody>
          <a:bodyPr anchor="b">
            <a:normAutofit fontScale="91000"/>
          </a:bodyPr>
          <a:p>
            <a:pPr>
              <a:lnSpc>
                <a:spcPct val="90000"/>
              </a:lnSpc>
            </a:pPr>
            <a:r>
              <a:rPr b="0" lang="en-US" sz="3200" spc="-1" strike="noStrike">
                <a:solidFill>
                  <a:srgbClr val="ffffff"/>
                </a:solidFill>
                <a:latin typeface="Neue Haas Grotesk Text Pro"/>
              </a:rPr>
              <a:t>Working with State and Variables</a:t>
            </a:r>
            <a:br/>
            <a:endParaRPr b="0" lang="en-US" sz="3200" spc="-1" strike="noStrike">
              <a:solidFill>
                <a:srgbClr val="ffffff"/>
              </a:solidFill>
              <a:latin typeface="Neue Haas Grotesk Text Pro"/>
            </a:endParaRPr>
          </a:p>
        </p:txBody>
      </p:sp>
      <p:sp>
        <p:nvSpPr>
          <p:cNvPr id="126" name="TextShape 2"/>
          <p:cNvSpPr txBox="1"/>
          <p:nvPr/>
        </p:nvSpPr>
        <p:spPr>
          <a:xfrm>
            <a:off x="335520" y="825840"/>
            <a:ext cx="9956520" cy="5350680"/>
          </a:xfrm>
          <a:prstGeom prst="rect">
            <a:avLst/>
          </a:prstGeom>
          <a:noFill/>
          <a:ln>
            <a:noFill/>
          </a:ln>
        </p:spPr>
        <p:txBody>
          <a:bodyPr>
            <a:normAutofit/>
          </a:bodyPr>
          <a:p>
            <a:pPr marL="228600" indent="-228240" algn="just">
              <a:lnSpc>
                <a:spcPct val="120000"/>
              </a:lnSpc>
              <a:spcBef>
                <a:spcPts val="1001"/>
              </a:spcBef>
              <a:buClr>
                <a:srgbClr val="ffffff"/>
              </a:buClr>
              <a:buFont typeface="Arial"/>
              <a:buChar char="•"/>
            </a:pPr>
            <a:r>
              <a:rPr b="0" lang="en-US" sz="2400" spc="-1" strike="noStrike">
                <a:solidFill>
                  <a:srgbClr val="ffffff"/>
                </a:solidFill>
                <a:latin typeface="Neue Haas Grotesk Text Pro"/>
              </a:rPr>
              <a:t>I learnt how to manage state in an application by storing and updating variables that represent the current input and result.</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0" lang="en-US" sz="2400" spc="-1" strike="noStrike">
                <a:solidFill>
                  <a:srgbClr val="ffffff"/>
                </a:solidFill>
                <a:latin typeface="Neue Haas Grotesk Text Pro"/>
              </a:rPr>
              <a:t>I understood how to work with strings and numbers, converting between the two as needed.</a:t>
            </a:r>
            <a:endParaRPr b="0" lang="en-US" sz="2400" spc="-1" strike="noStrike">
              <a:solidFill>
                <a:srgbClr val="ffffff"/>
              </a:solidFill>
              <a:latin typeface="Neue Haas Grotesk Text Pro"/>
            </a:endParaRPr>
          </a:p>
          <a:p>
            <a:pPr algn="just">
              <a:lnSpc>
                <a:spcPct val="120000"/>
              </a:lnSpc>
              <a:spcBef>
                <a:spcPts val="1001"/>
              </a:spcBef>
              <a:tabLst>
                <a:tab algn="l" pos="0"/>
              </a:tabLst>
            </a:pPr>
            <a:r>
              <a:rPr b="0" lang="en-US" sz="3200" spc="-1" strike="noStrike">
                <a:solidFill>
                  <a:srgbClr val="ffffff"/>
                </a:solidFill>
                <a:latin typeface="Neue Haas Grotesk Text Pro"/>
              </a:rPr>
              <a:t>Visual Studio code</a:t>
            </a:r>
            <a:endParaRPr b="0" lang="en-US" sz="3200" spc="-1" strike="noStrike">
              <a:solidFill>
                <a:srgbClr val="ffffff"/>
              </a:solidFill>
              <a:latin typeface="Neue Haas Grotesk Text Pro"/>
            </a:endParaRPr>
          </a:p>
          <a:p>
            <a:pPr marL="343080" indent="-342720" algn="just">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have also used Visual Studio code(VS code)which is a popular code editor that can be effectively used to build a Python-based GUI calculator. It is lightweight, flexible, and supports many extensions which makes it excellent choice for Python development.</a:t>
            </a:r>
            <a:endParaRPr b="0" lang="en-US" sz="2400" spc="-1" strike="noStrike">
              <a:solidFill>
                <a:srgbClr val="ffffff"/>
              </a:solidFill>
              <a:latin typeface="Neue Haas Grotesk Text Pro"/>
            </a:endParaRPr>
          </a:p>
        </p:txBody>
      </p:sp>
      <p:sp>
        <p:nvSpPr>
          <p:cNvPr id="127" name="TextShape 3"/>
          <p:cNvSpPr txBox="1"/>
          <p:nvPr/>
        </p:nvSpPr>
        <p:spPr>
          <a:xfrm>
            <a:off x="340200" y="63360"/>
            <a:ext cx="2742840" cy="317880"/>
          </a:xfrm>
          <a:prstGeom prst="rect">
            <a:avLst/>
          </a:prstGeom>
          <a:noFill/>
          <a:ln>
            <a:noFill/>
          </a:ln>
        </p:spPr>
        <p:txBody>
          <a:bodyPr anchor="ctr">
            <a:noAutofit/>
          </a:bodyPr>
          <a:p>
            <a:pPr>
              <a:lnSpc>
                <a:spcPct val="100000"/>
              </a:lnSpc>
            </a:pPr>
            <a:fld id="{67DB7D3C-7D25-4EF6-A201-9B3BF782AD08}"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28"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29"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5FE6CD51-6FD3-4710-A3B4-45396D558490}" type="slidenum">
              <a:rPr b="0" lang="en-US" sz="800" spc="-1" strike="noStrike">
                <a:solidFill>
                  <a:srgbClr val="ffffff"/>
                </a:solidFill>
                <a:latin typeface="Neue Haas Grotesk Text Pro"/>
              </a:rPr>
              <a:t>10</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TextShape 1"/>
          <p:cNvSpPr txBox="1"/>
          <p:nvPr/>
        </p:nvSpPr>
        <p:spPr>
          <a:xfrm>
            <a:off x="337320" y="246240"/>
            <a:ext cx="9956520" cy="633240"/>
          </a:xfrm>
          <a:prstGeom prst="rect">
            <a:avLst/>
          </a:prstGeom>
          <a:noFill/>
          <a:ln>
            <a:noFill/>
          </a:ln>
        </p:spPr>
        <p:txBody>
          <a:bodyPr anchor="b">
            <a:normAutofit/>
          </a:bodyPr>
          <a:p>
            <a:pPr>
              <a:lnSpc>
                <a:spcPct val="90000"/>
              </a:lnSpc>
            </a:pPr>
            <a:r>
              <a:rPr b="1" lang="en-US" sz="3200" spc="-1" strike="noStrike">
                <a:solidFill>
                  <a:srgbClr val="ffffff"/>
                </a:solidFill>
                <a:latin typeface="Neue Haas Grotesk Text Pro"/>
              </a:rPr>
              <a:t>GitHub</a:t>
            </a:r>
            <a:endParaRPr b="0" lang="en-US" sz="3200" spc="-1" strike="noStrike">
              <a:solidFill>
                <a:srgbClr val="ffffff"/>
              </a:solidFill>
              <a:latin typeface="Neue Haas Grotesk Text Pro"/>
            </a:endParaRPr>
          </a:p>
        </p:txBody>
      </p:sp>
      <p:pic>
        <p:nvPicPr>
          <p:cNvPr id="131" name="Content Placeholder 6" descr="A black cat with a tail&#10;&#10;AI-generated content may be incorrect."/>
          <p:cNvPicPr/>
          <p:nvPr/>
        </p:nvPicPr>
        <p:blipFill>
          <a:blip r:embed="rId1"/>
          <a:stretch/>
        </p:blipFill>
        <p:spPr>
          <a:xfrm>
            <a:off x="461160" y="2760480"/>
            <a:ext cx="1409400" cy="1409400"/>
          </a:xfrm>
          <a:prstGeom prst="rect">
            <a:avLst/>
          </a:prstGeom>
          <a:ln>
            <a:noFill/>
          </a:ln>
        </p:spPr>
      </p:pic>
      <p:sp>
        <p:nvSpPr>
          <p:cNvPr id="132" name="TextShape 2"/>
          <p:cNvSpPr txBox="1"/>
          <p:nvPr/>
        </p:nvSpPr>
        <p:spPr>
          <a:xfrm>
            <a:off x="340200" y="63360"/>
            <a:ext cx="2742840" cy="317880"/>
          </a:xfrm>
          <a:prstGeom prst="rect">
            <a:avLst/>
          </a:prstGeom>
          <a:noFill/>
          <a:ln>
            <a:noFill/>
          </a:ln>
        </p:spPr>
        <p:txBody>
          <a:bodyPr anchor="ctr">
            <a:noAutofit/>
          </a:bodyPr>
          <a:p>
            <a:pPr>
              <a:lnSpc>
                <a:spcPct val="100000"/>
              </a:lnSpc>
            </a:pPr>
            <a:fld id="{2840953C-2A3A-4902-9710-7579E29144F3}"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33" name="TextShape 3"/>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34" name="TextShape 4"/>
          <p:cNvSpPr txBox="1"/>
          <p:nvPr/>
        </p:nvSpPr>
        <p:spPr>
          <a:xfrm>
            <a:off x="11404080" y="6425640"/>
            <a:ext cx="429480" cy="364680"/>
          </a:xfrm>
          <a:prstGeom prst="rect">
            <a:avLst/>
          </a:prstGeom>
          <a:noFill/>
          <a:ln>
            <a:noFill/>
          </a:ln>
        </p:spPr>
        <p:txBody>
          <a:bodyPr anchor="ctr">
            <a:noAutofit/>
          </a:bodyPr>
          <a:p>
            <a:pPr algn="r">
              <a:lnSpc>
                <a:spcPct val="100000"/>
              </a:lnSpc>
            </a:pPr>
            <a:fld id="{5F4466D2-7236-4C38-8DA6-BECCE13E3903}" type="slidenum">
              <a:rPr b="0" lang="en-US" sz="800" spc="-1" strike="noStrike">
                <a:solidFill>
                  <a:srgbClr val="ffffff"/>
                </a:solidFill>
                <a:latin typeface="Neue Haas Grotesk Text Pro"/>
              </a:rPr>
              <a:t>11</a:t>
            </a:fld>
            <a:endParaRPr b="0" lang="en-IN" sz="800" spc="-1" strike="noStrike">
              <a:latin typeface="Times New Roman"/>
            </a:endParaRPr>
          </a:p>
        </p:txBody>
      </p:sp>
      <p:sp>
        <p:nvSpPr>
          <p:cNvPr id="135" name="CustomShape 5"/>
          <p:cNvSpPr/>
          <p:nvPr/>
        </p:nvSpPr>
        <p:spPr>
          <a:xfrm>
            <a:off x="2176200" y="251280"/>
            <a:ext cx="9658440" cy="8137800"/>
          </a:xfrm>
          <a:prstGeom prst="rect">
            <a:avLst/>
          </a:prstGeom>
          <a:noFill/>
          <a:ln>
            <a:noFill/>
          </a:ln>
        </p:spPr>
        <p:style>
          <a:lnRef idx="0"/>
          <a:fillRef idx="0"/>
          <a:effectRef idx="0"/>
          <a:fontRef idx="minor"/>
        </p:style>
        <p:txBody>
          <a:bodyPr>
            <a:spAutoFit/>
          </a:bodyPr>
          <a:p>
            <a:pPr algn="just">
              <a:lnSpc>
                <a:spcPct val="100000"/>
              </a:lnSpc>
            </a:pPr>
            <a:r>
              <a:rPr b="0" lang="en-US" sz="2400" spc="-1" strike="noStrike">
                <a:solidFill>
                  <a:srgbClr val="ffffff"/>
                </a:solidFill>
                <a:latin typeface="Neue Haas Grotesk Text Pro"/>
              </a:rPr>
              <a:t>Using GitHub in a Python GUI Calculator, I have learnt how to provide version control, collaboration and sharing codes with others.</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1" lang="en-US" sz="2400" spc="-1" strike="noStrike">
                <a:solidFill>
                  <a:srgbClr val="ffffff"/>
                </a:solidFill>
                <a:latin typeface="Neue Haas Grotesk Text Pro"/>
              </a:rPr>
              <a:t>Version control- </a:t>
            </a:r>
            <a:r>
              <a:rPr b="0" lang="en-US" sz="2400" spc="-1" strike="noStrike">
                <a:solidFill>
                  <a:srgbClr val="ffffff"/>
                </a:solidFill>
                <a:latin typeface="Neue Haas Grotesk Text Pro"/>
              </a:rPr>
              <a:t>I have learnt how to track every change to my python calculator, even if I want to revert to a previous version, GitHub makes it easy to roll back.</a:t>
            </a:r>
            <a:endParaRPr b="0" lang="en-IN" sz="2400" spc="-1" strike="noStrike">
              <a:latin typeface="Arial"/>
            </a:endParaRPr>
          </a:p>
          <a:p>
            <a:pPr algn="just">
              <a:lnSpc>
                <a:spcPct val="100000"/>
              </a:lnSpc>
            </a:pPr>
            <a:r>
              <a:rPr b="1" lang="en-US" sz="2400" spc="-1" strike="noStrike">
                <a:solidFill>
                  <a:srgbClr val="ffffff"/>
                </a:solidFill>
                <a:latin typeface="Neue Haas Grotesk Text Pro"/>
              </a:rPr>
              <a:t>Branching- </a:t>
            </a:r>
            <a:r>
              <a:rPr b="0" lang="en-US" sz="2400" spc="-1" strike="noStrike">
                <a:solidFill>
                  <a:srgbClr val="ffffff"/>
                </a:solidFill>
                <a:latin typeface="Neue Haas Grotesk Text Pro"/>
              </a:rPr>
              <a:t>I have also learnt to work on new features like adding advanced functions or improving GUI, and have also learnt to create separate branches for each feature, which can also be merged into the main branch.</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1" lang="en-US" sz="2400" spc="-1" strike="noStrike">
                <a:solidFill>
                  <a:srgbClr val="ffffff"/>
                </a:solidFill>
                <a:latin typeface="Neue Haas Grotesk Text Pro"/>
              </a:rPr>
              <a:t>Collaboration</a:t>
            </a:r>
            <a:r>
              <a:rPr b="0" lang="en-US" sz="2400" spc="-1" strike="noStrike">
                <a:solidFill>
                  <a:srgbClr val="ffffff"/>
                </a:solidFill>
                <a:latin typeface="Neue Haas Grotesk Text Pro"/>
              </a:rPr>
              <a:t>-GitHub is a great tool for collaboration, while working on projects with others. I have learnt that each person can work on different features or bug fixing and submit their changes via pull requests. This has allowed me to review and merge changes easily ensuring everyone's work stays synchronized.</a:t>
            </a:r>
            <a:endParaRPr b="0" lang="en-IN" sz="2400" spc="-1" strike="noStrike">
              <a:latin typeface="Arial"/>
            </a:endParaRPr>
          </a:p>
          <a:p>
            <a:pPr algn="just">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TextShape 1"/>
          <p:cNvSpPr txBox="1"/>
          <p:nvPr/>
        </p:nvSpPr>
        <p:spPr>
          <a:xfrm>
            <a:off x="337320" y="519480"/>
            <a:ext cx="9769320" cy="719640"/>
          </a:xfrm>
          <a:prstGeom prst="rect">
            <a:avLst/>
          </a:prstGeom>
          <a:noFill/>
          <a:ln>
            <a:noFill/>
          </a:ln>
        </p:spPr>
        <p:txBody>
          <a:bodyPr anchor="b">
            <a:noAutofit/>
          </a:bodyPr>
          <a:p>
            <a:pPr>
              <a:lnSpc>
                <a:spcPct val="90000"/>
              </a:lnSpc>
            </a:pPr>
            <a:r>
              <a:rPr b="1" lang="en-US" sz="2400" spc="-1" strike="noStrike">
                <a:solidFill>
                  <a:srgbClr val="ffffff"/>
                </a:solidFill>
                <a:latin typeface="Neue Haas Grotesk Text Pro"/>
              </a:rPr>
              <a:t>Code Sharing</a:t>
            </a:r>
            <a:br/>
            <a:endParaRPr b="0" lang="en-US" sz="2400" spc="-1" strike="noStrike">
              <a:solidFill>
                <a:srgbClr val="ffffff"/>
              </a:solidFill>
              <a:latin typeface="Neue Haas Grotesk Text Pro"/>
            </a:endParaRPr>
          </a:p>
        </p:txBody>
      </p:sp>
      <p:sp>
        <p:nvSpPr>
          <p:cNvPr id="137" name="TextShape 2"/>
          <p:cNvSpPr txBox="1"/>
          <p:nvPr/>
        </p:nvSpPr>
        <p:spPr>
          <a:xfrm>
            <a:off x="335520" y="883440"/>
            <a:ext cx="11279160" cy="5451480"/>
          </a:xfrm>
          <a:prstGeom prst="rect">
            <a:avLst/>
          </a:prstGeom>
          <a:noFill/>
          <a:ln>
            <a:noFill/>
          </a:ln>
        </p:spPr>
        <p:txBody>
          <a:bodyPr>
            <a:normAutofit fontScale="91000"/>
          </a:bodyPr>
          <a:p>
            <a:pPr algn="just">
              <a:lnSpc>
                <a:spcPct val="120000"/>
              </a:lnSpc>
              <a:spcBef>
                <a:spcPts val="1001"/>
              </a:spcBef>
              <a:tabLst>
                <a:tab algn="l" pos="0"/>
              </a:tabLst>
            </a:pPr>
            <a:r>
              <a:rPr b="0" lang="en-US" sz="2400" spc="-1" strike="noStrike">
                <a:solidFill>
                  <a:srgbClr val="ffffff"/>
                </a:solidFill>
                <a:latin typeface="Neue Haas Grotesk Text Pro"/>
              </a:rPr>
              <a:t>I have learnt that GitHub is the ideal platform to share code with the community or open-source my project. I can even push my code to a repository, others can also contribute improvements, and create their own versions</a:t>
            </a:r>
            <a:endParaRPr b="0" lang="en-US" sz="2400" spc="-1" strike="noStrike">
              <a:solidFill>
                <a:srgbClr val="ffffff"/>
              </a:solidFill>
              <a:latin typeface="Neue Haas Grotesk Text Pro"/>
            </a:endParaRPr>
          </a:p>
          <a:p>
            <a:pPr algn="just">
              <a:lnSpc>
                <a:spcPct val="120000"/>
              </a:lnSpc>
              <a:spcBef>
                <a:spcPts val="1001"/>
              </a:spcBef>
              <a:tabLst>
                <a:tab algn="l" pos="0"/>
              </a:tabLst>
            </a:pPr>
            <a:r>
              <a:rPr b="1" lang="en-US" sz="2400" spc="-1" strike="noStrike">
                <a:solidFill>
                  <a:srgbClr val="ffffff"/>
                </a:solidFill>
                <a:latin typeface="Neue Haas Grotesk Text Pro"/>
              </a:rPr>
              <a:t>Issues and Documentation</a:t>
            </a:r>
            <a:endParaRPr b="0" lang="en-US" sz="2400" spc="-1" strike="noStrike">
              <a:solidFill>
                <a:srgbClr val="ffffff"/>
              </a:solidFill>
              <a:latin typeface="Neue Haas Grotesk Text Pro"/>
            </a:endParaRPr>
          </a:p>
          <a:p>
            <a:pPr algn="just">
              <a:lnSpc>
                <a:spcPct val="120000"/>
              </a:lnSpc>
              <a:spcBef>
                <a:spcPts val="1001"/>
              </a:spcBef>
              <a:tabLst>
                <a:tab algn="l" pos="0"/>
              </a:tabLst>
            </a:pPr>
            <a:r>
              <a:rPr b="0" lang="en-US" sz="2400" spc="-1" strike="noStrike">
                <a:solidFill>
                  <a:srgbClr val="ffffff"/>
                </a:solidFill>
                <a:latin typeface="Neue Haas Grotesk Text Pro"/>
              </a:rPr>
              <a:t>I have learnt how to encounter bugs, and even how to add new features to my calculator. I can even open issues on GitHub to track and manage tasks.</a:t>
            </a:r>
            <a:endParaRPr b="0" lang="en-US" sz="2400" spc="-1" strike="noStrike">
              <a:solidFill>
                <a:srgbClr val="ffffff"/>
              </a:solidFill>
              <a:latin typeface="Neue Haas Grotesk Text Pro"/>
            </a:endParaRPr>
          </a:p>
          <a:p>
            <a:pPr algn="just">
              <a:lnSpc>
                <a:spcPct val="120000"/>
              </a:lnSpc>
              <a:spcBef>
                <a:spcPts val="1001"/>
              </a:spcBef>
              <a:tabLst>
                <a:tab algn="l" pos="0"/>
              </a:tabLst>
            </a:pPr>
            <a:r>
              <a:rPr b="1" lang="en-US" sz="2400" spc="-1" strike="noStrike">
                <a:solidFill>
                  <a:srgbClr val="ffffff"/>
                </a:solidFill>
                <a:latin typeface="Neue Haas Grotesk Text Pro"/>
              </a:rPr>
              <a:t>Continuous Integration(CI)</a:t>
            </a:r>
            <a:endParaRPr b="0" lang="en-US" sz="2400" spc="-1" strike="noStrike">
              <a:solidFill>
                <a:srgbClr val="ffffff"/>
              </a:solidFill>
              <a:latin typeface="Neue Haas Grotesk Text Pro"/>
            </a:endParaRPr>
          </a:p>
          <a:p>
            <a:pPr algn="just">
              <a:lnSpc>
                <a:spcPct val="120000"/>
              </a:lnSpc>
              <a:spcBef>
                <a:spcPts val="1001"/>
              </a:spcBef>
              <a:tabLst>
                <a:tab algn="l" pos="0"/>
              </a:tabLst>
            </a:pPr>
            <a:r>
              <a:rPr b="0" lang="en-US" sz="2400" spc="-1" strike="noStrike">
                <a:solidFill>
                  <a:srgbClr val="ffffff"/>
                </a:solidFill>
                <a:latin typeface="Neue Haas Grotesk Text Pro"/>
              </a:rPr>
              <a:t>GitHub has integrations with CI tools like GitHub actions, which allows me to automatically test my Python code every time I push changes. This ensures my calculator is working smoothly as expected.</a:t>
            </a:r>
            <a:endParaRPr b="0" lang="en-US" sz="2400" spc="-1" strike="noStrike">
              <a:solidFill>
                <a:srgbClr val="ffffff"/>
              </a:solidFill>
              <a:latin typeface="Neue Haas Grotesk Text Pro"/>
            </a:endParaRPr>
          </a:p>
        </p:txBody>
      </p:sp>
      <p:sp>
        <p:nvSpPr>
          <p:cNvPr id="138" name="TextShape 3"/>
          <p:cNvSpPr txBox="1"/>
          <p:nvPr/>
        </p:nvSpPr>
        <p:spPr>
          <a:xfrm>
            <a:off x="340200" y="63360"/>
            <a:ext cx="2742840" cy="317880"/>
          </a:xfrm>
          <a:prstGeom prst="rect">
            <a:avLst/>
          </a:prstGeom>
          <a:noFill/>
          <a:ln>
            <a:noFill/>
          </a:ln>
        </p:spPr>
        <p:txBody>
          <a:bodyPr anchor="ctr">
            <a:noAutofit/>
          </a:bodyPr>
          <a:p>
            <a:pPr>
              <a:lnSpc>
                <a:spcPct val="100000"/>
              </a:lnSpc>
            </a:pPr>
            <a:fld id="{D5B80BCC-6016-4570-808A-7D9E09F189CA}"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39"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40"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317BB0E8-BEDB-465E-BB0F-D0AA7FD40619}" type="slidenum">
              <a:rPr b="0" lang="en-US" sz="800" spc="-1" strike="noStrike">
                <a:solidFill>
                  <a:srgbClr val="ffffff"/>
                </a:solidFill>
                <a:latin typeface="Neue Haas Grotesk Text Pro"/>
              </a:rPr>
              <a:t>12</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TextShape 1"/>
          <p:cNvSpPr txBox="1"/>
          <p:nvPr/>
        </p:nvSpPr>
        <p:spPr>
          <a:xfrm>
            <a:off x="667800" y="347040"/>
            <a:ext cx="10473840" cy="992880"/>
          </a:xfrm>
          <a:prstGeom prst="rect">
            <a:avLst/>
          </a:prstGeom>
          <a:noFill/>
          <a:ln>
            <a:noFill/>
          </a:ln>
        </p:spPr>
        <p:txBody>
          <a:bodyPr anchor="b">
            <a:normAutofit/>
          </a:bodyPr>
          <a:p>
            <a:pPr>
              <a:lnSpc>
                <a:spcPct val="90000"/>
              </a:lnSpc>
            </a:pPr>
            <a:r>
              <a:rPr b="1" lang="en-US" sz="3200" spc="-1" strike="noStrike">
                <a:solidFill>
                  <a:srgbClr val="ffffff"/>
                </a:solidFill>
                <a:latin typeface="Neue Haas Grotesk Text Pro"/>
              </a:rPr>
              <a:t>Application Development using Python Programming Language</a:t>
            </a:r>
            <a:endParaRPr b="0" lang="en-US" sz="3200" spc="-1" strike="noStrike">
              <a:solidFill>
                <a:srgbClr val="ffffff"/>
              </a:solidFill>
              <a:latin typeface="Neue Haas Grotesk Text Pro"/>
            </a:endParaRPr>
          </a:p>
        </p:txBody>
      </p:sp>
      <p:sp>
        <p:nvSpPr>
          <p:cNvPr id="142" name="TextShape 2"/>
          <p:cNvSpPr txBox="1"/>
          <p:nvPr/>
        </p:nvSpPr>
        <p:spPr>
          <a:xfrm>
            <a:off x="666000" y="1717200"/>
            <a:ext cx="10473840" cy="3999240"/>
          </a:xfrm>
          <a:prstGeom prst="rect">
            <a:avLst/>
          </a:prstGeom>
          <a:noFill/>
          <a:ln>
            <a:noFill/>
          </a:ln>
        </p:spPr>
        <p:txBody>
          <a:bodyPr>
            <a:normAutofit/>
          </a:bodyPr>
          <a:p>
            <a:pPr marL="228600" indent="-228240" algn="just">
              <a:lnSpc>
                <a:spcPct val="120000"/>
              </a:lnSpc>
              <a:spcBef>
                <a:spcPts val="1001"/>
              </a:spcBef>
              <a:buClr>
                <a:srgbClr val="ffffff"/>
              </a:buClr>
              <a:buFont typeface="Arial"/>
              <a:buChar char="•"/>
            </a:pPr>
            <a:r>
              <a:rPr b="0" lang="en-US" sz="2400" spc="-1" strike="noStrike">
                <a:solidFill>
                  <a:srgbClr val="ffffff"/>
                </a:solidFill>
                <a:latin typeface="Neue Haas Grotesk Text Pro"/>
              </a:rPr>
              <a:t>I have learnt how to develop applications with Python using tkinter which is a popular choice for creating Graphical User Interfaces(GUIs) because it is simple and built into the standard Python library.</a:t>
            </a:r>
            <a:endParaRPr b="0" lang="en-US" sz="2400" spc="-1" strike="noStrike">
              <a:solidFill>
                <a:srgbClr val="ffffff"/>
              </a:solidFill>
              <a:latin typeface="Neue Haas Grotesk Text Pro"/>
            </a:endParaRPr>
          </a:p>
          <a:p>
            <a:pPr algn="just">
              <a:lnSpc>
                <a:spcPct val="120000"/>
              </a:lnSpc>
              <a:spcBef>
                <a:spcPts val="1001"/>
              </a:spcBef>
            </a:pP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0" lang="en-US" sz="2400" spc="-1" strike="noStrike">
                <a:solidFill>
                  <a:srgbClr val="ffffff"/>
                </a:solidFill>
                <a:latin typeface="Neue Haas Grotesk Text Pro"/>
              </a:rPr>
              <a:t>Tkinter also provides a set of tools and widgets, that has helped me to create windows, buttons, labels which has made it easy for me to design desktop applications.</a:t>
            </a:r>
            <a:endParaRPr b="0" lang="en-US" sz="2400" spc="-1" strike="noStrike">
              <a:solidFill>
                <a:srgbClr val="ffffff"/>
              </a:solidFill>
              <a:latin typeface="Neue Haas Grotesk Text Pro"/>
            </a:endParaRPr>
          </a:p>
          <a:p>
            <a:pPr algn="just">
              <a:lnSpc>
                <a:spcPct val="120000"/>
              </a:lnSpc>
              <a:spcBef>
                <a:spcPts val="1001"/>
              </a:spcBef>
            </a:pPr>
            <a:endParaRPr b="0" lang="en-US" sz="2400" spc="-1" strike="noStrike">
              <a:solidFill>
                <a:srgbClr val="ffffff"/>
              </a:solidFill>
              <a:latin typeface="Neue Haas Grotesk Text Pro"/>
            </a:endParaRPr>
          </a:p>
        </p:txBody>
      </p:sp>
      <p:sp>
        <p:nvSpPr>
          <p:cNvPr id="143" name="TextShape 3"/>
          <p:cNvSpPr txBox="1"/>
          <p:nvPr/>
        </p:nvSpPr>
        <p:spPr>
          <a:xfrm>
            <a:off x="340200" y="63360"/>
            <a:ext cx="2742840" cy="317880"/>
          </a:xfrm>
          <a:prstGeom prst="rect">
            <a:avLst/>
          </a:prstGeom>
          <a:noFill/>
          <a:ln>
            <a:noFill/>
          </a:ln>
        </p:spPr>
        <p:txBody>
          <a:bodyPr anchor="ctr">
            <a:noAutofit/>
          </a:bodyPr>
          <a:p>
            <a:pPr>
              <a:lnSpc>
                <a:spcPct val="100000"/>
              </a:lnSpc>
            </a:pPr>
            <a:fld id="{F2E64E0F-C1FA-4F35-9879-2EA9570F378E}"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44"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45"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037B4E16-B826-4868-96E1-2EFE941264A0}" type="slidenum">
              <a:rPr b="0" lang="en-US" sz="800" spc="-1" strike="noStrike">
                <a:solidFill>
                  <a:srgbClr val="ffffff"/>
                </a:solidFill>
                <a:latin typeface="Neue Haas Grotesk Text Pro"/>
              </a:rPr>
              <a:t>13</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TextShape 1"/>
          <p:cNvSpPr txBox="1"/>
          <p:nvPr/>
        </p:nvSpPr>
        <p:spPr>
          <a:xfrm>
            <a:off x="337320" y="303840"/>
            <a:ext cx="9956520" cy="805680"/>
          </a:xfrm>
          <a:prstGeom prst="rect">
            <a:avLst/>
          </a:prstGeom>
          <a:noFill/>
          <a:ln>
            <a:noFill/>
          </a:ln>
        </p:spPr>
        <p:txBody>
          <a:bodyPr anchor="b">
            <a:normAutofit/>
          </a:bodyPr>
          <a:p>
            <a:pPr>
              <a:lnSpc>
                <a:spcPct val="90000"/>
              </a:lnSpc>
            </a:pPr>
            <a:r>
              <a:rPr b="1" lang="en-US" sz="3200" spc="-1" strike="noStrike">
                <a:solidFill>
                  <a:srgbClr val="ffffff"/>
                </a:solidFill>
                <a:latin typeface="Neue Haas Grotesk Text Pro"/>
              </a:rPr>
              <a:t>Conclusion</a:t>
            </a:r>
            <a:endParaRPr b="0" lang="en-US" sz="3200" spc="-1" strike="noStrike">
              <a:solidFill>
                <a:srgbClr val="ffffff"/>
              </a:solidFill>
              <a:latin typeface="Neue Haas Grotesk Text Pro"/>
            </a:endParaRPr>
          </a:p>
        </p:txBody>
      </p:sp>
      <p:sp>
        <p:nvSpPr>
          <p:cNvPr id="147" name="TextShape 2"/>
          <p:cNvSpPr txBox="1"/>
          <p:nvPr/>
        </p:nvSpPr>
        <p:spPr>
          <a:xfrm>
            <a:off x="3915360" y="998280"/>
            <a:ext cx="6937200" cy="5077440"/>
          </a:xfrm>
          <a:prstGeom prst="rect">
            <a:avLst/>
          </a:prstGeom>
          <a:noFill/>
          <a:ln>
            <a:noFill/>
          </a:ln>
        </p:spPr>
        <p:txBody>
          <a:bodyPr>
            <a:normAutofit fontScale="88000"/>
          </a:bodyPr>
          <a:p>
            <a:pPr algn="just">
              <a:lnSpc>
                <a:spcPct val="120000"/>
              </a:lnSpc>
              <a:spcBef>
                <a:spcPts val="1001"/>
              </a:spcBef>
              <a:tabLst>
                <a:tab algn="l" pos="0"/>
              </a:tabLst>
            </a:pPr>
            <a:r>
              <a:rPr b="0" lang="en-US" sz="2400" spc="-1" strike="noStrike">
                <a:solidFill>
                  <a:srgbClr val="ffffff"/>
                </a:solidFill>
                <a:latin typeface="Neue Haas Grotesk Text Pro"/>
              </a:rPr>
              <a:t>I had already installed Python and tkinter can be used bundled with Python, so no additional installation was required.</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tkinter helped me to create complex applications, by combining multiple widgets, creating classes, managing events, and customizing the layout.</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tkinter is perfect for desktop application along with Python's power, I have learnt to integrate databases, file handling, and use other advanced features into my tkinter project.</a:t>
            </a:r>
            <a:endParaRPr b="0" lang="en-US" sz="2400" spc="-1" strike="noStrike">
              <a:solidFill>
                <a:srgbClr val="ffffff"/>
              </a:solidFill>
              <a:latin typeface="Neue Haas Grotesk Text Pro"/>
            </a:endParaRPr>
          </a:p>
          <a:p>
            <a:pPr algn="just">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p:txBody>
      </p:sp>
      <p:sp>
        <p:nvSpPr>
          <p:cNvPr id="148" name="TextShape 3"/>
          <p:cNvSpPr txBox="1"/>
          <p:nvPr/>
        </p:nvSpPr>
        <p:spPr>
          <a:xfrm>
            <a:off x="340200" y="63360"/>
            <a:ext cx="2742840" cy="317880"/>
          </a:xfrm>
          <a:prstGeom prst="rect">
            <a:avLst/>
          </a:prstGeom>
          <a:noFill/>
          <a:ln>
            <a:noFill/>
          </a:ln>
        </p:spPr>
        <p:txBody>
          <a:bodyPr anchor="ctr">
            <a:noAutofit/>
          </a:bodyPr>
          <a:p>
            <a:pPr>
              <a:lnSpc>
                <a:spcPct val="100000"/>
              </a:lnSpc>
            </a:pPr>
            <a:fld id="{B8BD5885-AE29-440E-AE8B-A93C2110E152}"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49"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50"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83CC2664-5D2D-413E-ABB2-5827CC8A1F9A}" type="slidenum">
              <a:rPr b="0" lang="en-US" sz="800" spc="-1" strike="noStrike">
                <a:solidFill>
                  <a:srgbClr val="ffffff"/>
                </a:solidFill>
                <a:latin typeface="Neue Haas Grotesk Text Pro"/>
              </a:rPr>
              <a:t>&lt;number&gt;</a:t>
            </a:fld>
            <a:endParaRPr b="0" lang="en-IN" sz="800" spc="-1" strike="noStrike">
              <a:latin typeface="Times New Roman"/>
            </a:endParaRPr>
          </a:p>
        </p:txBody>
      </p:sp>
      <p:pic>
        <p:nvPicPr>
          <p:cNvPr id="151" name="Picture 6" descr="A black and yellow logo&#10;&#10;AI-generated content may be incorrect."/>
          <p:cNvPicPr/>
          <p:nvPr/>
        </p:nvPicPr>
        <p:blipFill>
          <a:blip r:embed="rId1"/>
          <a:stretch/>
        </p:blipFill>
        <p:spPr>
          <a:xfrm>
            <a:off x="340560" y="2269080"/>
            <a:ext cx="3085920" cy="164376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TextShape 1"/>
          <p:cNvSpPr txBox="1"/>
          <p:nvPr/>
        </p:nvSpPr>
        <p:spPr>
          <a:xfrm rot="10800000">
            <a:off x="337320" y="-600480"/>
            <a:ext cx="9956520" cy="171000"/>
          </a:xfrm>
          <a:prstGeom prst="rect">
            <a:avLst/>
          </a:prstGeom>
          <a:noFill/>
          <a:ln>
            <a:noFill/>
          </a:ln>
        </p:spPr>
        <p:txBody>
          <a:bodyPr anchor="b">
            <a:normAutofit fontScale="4000"/>
          </a:bodyPr>
          <a:p>
            <a:endParaRPr b="0" lang="en-US" sz="1800" spc="-1" strike="noStrike">
              <a:solidFill>
                <a:srgbClr val="ffffff"/>
              </a:solidFill>
              <a:latin typeface="Neue Haas Grotesk Text Pro"/>
            </a:endParaRPr>
          </a:p>
        </p:txBody>
      </p:sp>
      <p:sp>
        <p:nvSpPr>
          <p:cNvPr id="153" name="TextShape 2"/>
          <p:cNvSpPr txBox="1"/>
          <p:nvPr/>
        </p:nvSpPr>
        <p:spPr>
          <a:xfrm>
            <a:off x="493560" y="1271520"/>
            <a:ext cx="10459440" cy="3711600"/>
          </a:xfrm>
          <a:prstGeom prst="rect">
            <a:avLst/>
          </a:prstGeom>
          <a:noFill/>
          <a:ln>
            <a:noFill/>
          </a:ln>
        </p:spPr>
        <p:txBody>
          <a:bodyPr>
            <a:normAutofit/>
          </a:bodyPr>
          <a:p>
            <a:pPr>
              <a:lnSpc>
                <a:spcPct val="120000"/>
              </a:lnSpc>
              <a:spcBef>
                <a:spcPts val="1001"/>
              </a:spcBef>
            </a:pPr>
            <a:endParaRPr b="0" lang="en-US" sz="1800" spc="-1" strike="noStrike">
              <a:solidFill>
                <a:srgbClr val="ffffff"/>
              </a:solidFill>
              <a:latin typeface="Neue Haas Grotesk Text Pro"/>
            </a:endParaRPr>
          </a:p>
          <a:p>
            <a:pPr>
              <a:lnSpc>
                <a:spcPct val="120000"/>
              </a:lnSpc>
              <a:spcBef>
                <a:spcPts val="1001"/>
              </a:spcBef>
            </a:pPr>
            <a:endParaRPr b="0" lang="en-US" sz="1800" spc="-1" strike="noStrike">
              <a:solidFill>
                <a:srgbClr val="ffffff"/>
              </a:solidFill>
              <a:latin typeface="Neue Haas Grotesk Text Pro"/>
            </a:endParaRPr>
          </a:p>
          <a:p>
            <a:pPr>
              <a:lnSpc>
                <a:spcPct val="120000"/>
              </a:lnSpc>
              <a:spcBef>
                <a:spcPts val="1001"/>
              </a:spcBef>
            </a:pPr>
            <a:endParaRPr b="0" lang="en-US" sz="1800" spc="-1" strike="noStrike">
              <a:solidFill>
                <a:srgbClr val="ffffff"/>
              </a:solidFill>
              <a:latin typeface="Neue Haas Grotesk Text Pro"/>
            </a:endParaRPr>
          </a:p>
          <a:p>
            <a:pPr>
              <a:lnSpc>
                <a:spcPct val="120000"/>
              </a:lnSpc>
              <a:spcBef>
                <a:spcPts val="1001"/>
              </a:spcBef>
              <a:tabLst>
                <a:tab algn="l" pos="0"/>
              </a:tabLst>
            </a:pPr>
            <a:r>
              <a:rPr b="0" lang="en-US" sz="1800" spc="-1" strike="noStrike">
                <a:solidFill>
                  <a:srgbClr val="ffffff"/>
                </a:solidFill>
                <a:latin typeface="Neue Haas Grotesk Text Pro"/>
              </a:rPr>
              <a:t>           </a:t>
            </a:r>
            <a:r>
              <a:rPr b="1" lang="en-US" sz="4800" spc="-1" strike="noStrike">
                <a:solidFill>
                  <a:srgbClr val="ffffff"/>
                </a:solidFill>
                <a:latin typeface="Neue Haas Grotesk Text Pro"/>
              </a:rPr>
              <a:t>Presentation created By Aditya</a:t>
            </a:r>
            <a:endParaRPr b="0" lang="en-US" sz="4800" spc="-1" strike="noStrike">
              <a:solidFill>
                <a:srgbClr val="ffffff"/>
              </a:solidFill>
              <a:latin typeface="Neue Haas Grotesk Text Pro"/>
            </a:endParaRPr>
          </a:p>
        </p:txBody>
      </p:sp>
      <p:sp>
        <p:nvSpPr>
          <p:cNvPr id="154" name="TextShape 3"/>
          <p:cNvSpPr txBox="1"/>
          <p:nvPr/>
        </p:nvSpPr>
        <p:spPr>
          <a:xfrm>
            <a:off x="340200" y="63360"/>
            <a:ext cx="2742840" cy="317880"/>
          </a:xfrm>
          <a:prstGeom prst="rect">
            <a:avLst/>
          </a:prstGeom>
          <a:noFill/>
          <a:ln>
            <a:noFill/>
          </a:ln>
        </p:spPr>
        <p:txBody>
          <a:bodyPr anchor="ctr">
            <a:noAutofit/>
          </a:bodyPr>
          <a:p>
            <a:pPr>
              <a:lnSpc>
                <a:spcPct val="100000"/>
              </a:lnSpc>
            </a:pPr>
            <a:fld id="{32332A82-00BC-4EF6-9880-A47DEC8BEA19}"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55"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56"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982B682E-A9CD-4221-B496-D76F70D7ECF5}" type="slidenum">
              <a:rPr b="0" lang="en-US" sz="800" spc="-1" strike="noStrike">
                <a:solidFill>
                  <a:srgbClr val="ffffff"/>
                </a:solidFill>
                <a:latin typeface="Neue Haas Grotesk Text Pro"/>
              </a:rPr>
              <a:t>&lt;number&gt;</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TextShape 1"/>
          <p:cNvSpPr txBox="1"/>
          <p:nvPr/>
        </p:nvSpPr>
        <p:spPr>
          <a:xfrm rot="10800000">
            <a:off x="121320" y="-1779480"/>
            <a:ext cx="9956520" cy="1177560"/>
          </a:xfrm>
          <a:prstGeom prst="rect">
            <a:avLst/>
          </a:prstGeom>
          <a:noFill/>
          <a:ln>
            <a:noFill/>
          </a:ln>
        </p:spPr>
        <p:txBody>
          <a:bodyPr anchor="b">
            <a:noAutofit/>
          </a:bodyPr>
          <a:p>
            <a:endParaRPr b="0" lang="en-US" sz="1800" spc="-1" strike="noStrike">
              <a:solidFill>
                <a:srgbClr val="ffffff"/>
              </a:solidFill>
              <a:latin typeface="Neue Haas Grotesk Text Pro"/>
            </a:endParaRPr>
          </a:p>
        </p:txBody>
      </p:sp>
      <p:sp>
        <p:nvSpPr>
          <p:cNvPr id="158" name="TextShape 2"/>
          <p:cNvSpPr txBox="1"/>
          <p:nvPr/>
        </p:nvSpPr>
        <p:spPr>
          <a:xfrm>
            <a:off x="335520" y="883440"/>
            <a:ext cx="9956520" cy="5293080"/>
          </a:xfrm>
          <a:prstGeom prst="rect">
            <a:avLst/>
          </a:prstGeom>
          <a:noFill/>
          <a:ln>
            <a:noFill/>
          </a:ln>
        </p:spPr>
        <p:txBody>
          <a:bodyPr>
            <a:normAutofit/>
          </a:bodyPr>
          <a:p>
            <a:pPr>
              <a:lnSpc>
                <a:spcPct val="120000"/>
              </a:lnSpc>
              <a:spcBef>
                <a:spcPts val="1001"/>
              </a:spcBef>
              <a:tabLst>
                <a:tab algn="l" pos="0"/>
              </a:tabLst>
            </a:pPr>
            <a:endParaRPr b="0" lang="en-US" sz="1800" spc="-1" strike="noStrike">
              <a:solidFill>
                <a:srgbClr val="ffffff"/>
              </a:solidFill>
              <a:latin typeface="Neue Haas Grotesk Text Pro"/>
            </a:endParaRPr>
          </a:p>
          <a:p>
            <a:pPr>
              <a:lnSpc>
                <a:spcPct val="120000"/>
              </a:lnSpc>
              <a:spcBef>
                <a:spcPts val="1001"/>
              </a:spcBef>
              <a:tabLst>
                <a:tab algn="l" pos="0"/>
              </a:tabLst>
            </a:pPr>
            <a:endParaRPr b="0" lang="en-US" sz="1800" spc="-1" strike="noStrike">
              <a:solidFill>
                <a:srgbClr val="ffffff"/>
              </a:solidFill>
              <a:latin typeface="Neue Haas Grotesk Text Pro"/>
            </a:endParaRPr>
          </a:p>
          <a:p>
            <a:pPr>
              <a:lnSpc>
                <a:spcPct val="120000"/>
              </a:lnSpc>
              <a:spcBef>
                <a:spcPts val="1001"/>
              </a:spcBef>
              <a:tabLst>
                <a:tab algn="l" pos="0"/>
              </a:tabLst>
            </a:pPr>
            <a:endParaRPr b="0" lang="en-US" sz="1800" spc="-1" strike="noStrike">
              <a:solidFill>
                <a:srgbClr val="ffffff"/>
              </a:solidFill>
              <a:latin typeface="Neue Haas Grotesk Text Pro"/>
            </a:endParaRPr>
          </a:p>
          <a:p>
            <a:pPr>
              <a:lnSpc>
                <a:spcPct val="120000"/>
              </a:lnSpc>
              <a:spcBef>
                <a:spcPts val="1001"/>
              </a:spcBef>
              <a:tabLst>
                <a:tab algn="l" pos="0"/>
              </a:tabLst>
            </a:pPr>
            <a:endParaRPr b="0" lang="en-US" sz="1800" spc="-1" strike="noStrike">
              <a:solidFill>
                <a:srgbClr val="ffffff"/>
              </a:solidFill>
              <a:latin typeface="Neue Haas Grotesk Text Pro"/>
            </a:endParaRPr>
          </a:p>
          <a:p>
            <a:pPr>
              <a:lnSpc>
                <a:spcPct val="120000"/>
              </a:lnSpc>
              <a:spcBef>
                <a:spcPts val="1001"/>
              </a:spcBef>
              <a:tabLst>
                <a:tab algn="l" pos="0"/>
              </a:tabLst>
            </a:pPr>
            <a:r>
              <a:rPr b="0" lang="en-US" sz="1800" spc="-1" strike="noStrike">
                <a:solidFill>
                  <a:srgbClr val="ffffff"/>
                </a:solidFill>
                <a:latin typeface="Neue Haas Grotesk Text Pro"/>
              </a:rPr>
              <a:t>                                                       </a:t>
            </a:r>
            <a:r>
              <a:rPr b="0" lang="en-US" sz="4800" spc="-1" strike="noStrike">
                <a:solidFill>
                  <a:srgbClr val="ffffff"/>
                </a:solidFill>
                <a:latin typeface="Neue Haas Grotesk Text Pro"/>
              </a:rPr>
              <a:t>THANK YOU</a:t>
            </a:r>
            <a:endParaRPr b="0" lang="en-US" sz="4800" spc="-1" strike="noStrike">
              <a:solidFill>
                <a:srgbClr val="ffffff"/>
              </a:solidFill>
              <a:latin typeface="Neue Haas Grotesk Text Pro"/>
            </a:endParaRPr>
          </a:p>
          <a:p>
            <a:pPr>
              <a:lnSpc>
                <a:spcPct val="120000"/>
              </a:lnSpc>
              <a:spcBef>
                <a:spcPts val="1001"/>
              </a:spcBef>
              <a:tabLst>
                <a:tab algn="l" pos="0"/>
              </a:tabLst>
            </a:pPr>
            <a:endParaRPr b="0" lang="en-US" sz="4800" spc="-1" strike="noStrike">
              <a:solidFill>
                <a:srgbClr val="ffffff"/>
              </a:solidFill>
              <a:latin typeface="Neue Haas Grotesk Text Pro"/>
            </a:endParaRPr>
          </a:p>
        </p:txBody>
      </p:sp>
      <p:sp>
        <p:nvSpPr>
          <p:cNvPr id="159" name="TextShape 3"/>
          <p:cNvSpPr txBox="1"/>
          <p:nvPr/>
        </p:nvSpPr>
        <p:spPr>
          <a:xfrm>
            <a:off x="340200" y="63360"/>
            <a:ext cx="2742840" cy="317880"/>
          </a:xfrm>
          <a:prstGeom prst="rect">
            <a:avLst/>
          </a:prstGeom>
          <a:noFill/>
          <a:ln>
            <a:noFill/>
          </a:ln>
        </p:spPr>
        <p:txBody>
          <a:bodyPr anchor="ctr">
            <a:noAutofit/>
          </a:bodyPr>
          <a:p>
            <a:pPr>
              <a:lnSpc>
                <a:spcPct val="100000"/>
              </a:lnSpc>
            </a:pPr>
            <a:fld id="{713D4D47-CAEA-4609-8641-87693C644BDA}"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60"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61"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49EA48D8-1481-4C43-9DEB-55E796283747}" type="slidenum">
              <a:rPr b="0" lang="en-US" sz="800" spc="-1" strike="noStrike">
                <a:solidFill>
                  <a:srgbClr val="ffffff"/>
                </a:solidFill>
                <a:latin typeface="Neue Haas Grotesk Text Pro"/>
              </a:rPr>
              <a:t>&lt;number&gt;</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Content Placeholder 3" descr="A screenshot of a calculator&#10;&#10;AI-generated content may be incorrect."/>
          <p:cNvPicPr/>
          <p:nvPr/>
        </p:nvPicPr>
        <p:blipFill>
          <a:blip r:embed="rId1"/>
          <a:stretch/>
        </p:blipFill>
        <p:spPr>
          <a:xfrm>
            <a:off x="803160" y="1465560"/>
            <a:ext cx="3888000" cy="2935440"/>
          </a:xfrm>
          <a:prstGeom prst="rect">
            <a:avLst/>
          </a:prstGeom>
          <a:ln>
            <a:noFill/>
          </a:ln>
        </p:spPr>
      </p:pic>
      <p:sp>
        <p:nvSpPr>
          <p:cNvPr id="85" name="CustomShape 1"/>
          <p:cNvSpPr/>
          <p:nvPr/>
        </p:nvSpPr>
        <p:spPr>
          <a:xfrm>
            <a:off x="5177520" y="484200"/>
            <a:ext cx="5848200" cy="9204840"/>
          </a:xfrm>
          <a:prstGeom prst="rect">
            <a:avLst/>
          </a:prstGeom>
          <a:noFill/>
          <a:ln>
            <a:noFill/>
          </a:ln>
        </p:spPr>
        <p:style>
          <a:lnRef idx="0"/>
          <a:fillRef idx="0"/>
          <a:effectRef idx="0"/>
          <a:fontRef idx="minor"/>
        </p:style>
        <p:txBody>
          <a:bodyPr>
            <a:spAutoFit/>
          </a:bodyPr>
          <a:p>
            <a:pPr algn="just">
              <a:lnSpc>
                <a:spcPct val="100000"/>
              </a:lnSpc>
            </a:pPr>
            <a:r>
              <a:rPr b="0" lang="en-US" sz="2400" spc="-1" strike="noStrike">
                <a:solidFill>
                  <a:srgbClr val="ffffff"/>
                </a:solidFill>
                <a:latin typeface="Neue Haas Grotesk Text Pro"/>
                <a:ea typeface="Calibri"/>
              </a:rPr>
              <a:t>Python GUI Calculator is a calculator application built using Python programming language that features a graphical user interface(GUI), allowing me, to interact with the calculator by clicking buttons on the screen to input numbers and operations, rather than typing commands in a text-based interface.</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0" lang="en-US" sz="2400" spc="-1" strike="noStrike">
                <a:solidFill>
                  <a:srgbClr val="ffffff"/>
                </a:solidFill>
                <a:latin typeface="Neue Haas Grotesk Text Pro"/>
                <a:ea typeface="Calibri"/>
              </a:rPr>
              <a:t>Most commonly, this GUI is created using the built-in ''tkinter"  module in Python, which provides basic widgets like buttons and display areas to build the calculator interface.</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Shape 1"/>
          <p:cNvSpPr txBox="1"/>
          <p:nvPr/>
        </p:nvSpPr>
        <p:spPr>
          <a:xfrm>
            <a:off x="1559160" y="404640"/>
            <a:ext cx="8734320" cy="561240"/>
          </a:xfrm>
          <a:prstGeom prst="rect">
            <a:avLst/>
          </a:prstGeom>
          <a:noFill/>
          <a:ln>
            <a:noFill/>
          </a:ln>
        </p:spPr>
        <p:txBody>
          <a:bodyPr anchor="b">
            <a:normAutofit fontScale="34000"/>
          </a:bodyPr>
          <a:p>
            <a:pPr>
              <a:lnSpc>
                <a:spcPct val="90000"/>
              </a:lnSpc>
            </a:pPr>
            <a:r>
              <a:rPr b="1" lang="en-US" sz="3600" spc="-1" strike="noStrike">
                <a:solidFill>
                  <a:srgbClr val="ffffff"/>
                </a:solidFill>
                <a:latin typeface="Calibri"/>
                <a:ea typeface="Calibri"/>
              </a:rPr>
              <a:t>Key Points about a Python GUI Calculator</a:t>
            </a:r>
            <a:endParaRPr b="0" lang="en-US" sz="3600" spc="-1" strike="noStrike">
              <a:solidFill>
                <a:srgbClr val="ffffff"/>
              </a:solidFill>
              <a:latin typeface="Neue Haas Grotesk Text Pro"/>
            </a:endParaRPr>
          </a:p>
        </p:txBody>
      </p:sp>
      <p:sp>
        <p:nvSpPr>
          <p:cNvPr id="87" name="TextShape 2"/>
          <p:cNvSpPr txBox="1"/>
          <p:nvPr/>
        </p:nvSpPr>
        <p:spPr>
          <a:xfrm>
            <a:off x="5324400" y="1156680"/>
            <a:ext cx="6290280" cy="5106240"/>
          </a:xfrm>
          <a:prstGeom prst="rect">
            <a:avLst/>
          </a:prstGeom>
          <a:noFill/>
          <a:ln>
            <a:noFill/>
          </a:ln>
        </p:spPr>
        <p:txBody>
          <a:bodyPr>
            <a:normAutofit fontScale="88000"/>
          </a:bodyPr>
          <a:p>
            <a:pPr marL="228600" indent="-228240" algn="just">
              <a:lnSpc>
                <a:spcPct val="120000"/>
              </a:lnSpc>
              <a:spcBef>
                <a:spcPts val="1001"/>
              </a:spcBef>
              <a:buClr>
                <a:srgbClr val="ffffff"/>
              </a:buClr>
              <a:buFont typeface="Arial"/>
              <a:buChar char="•"/>
            </a:pPr>
            <a:r>
              <a:rPr b="1" lang="en-US" sz="2400" spc="-1" strike="noStrike">
                <a:solidFill>
                  <a:srgbClr val="ffffff"/>
                </a:solidFill>
                <a:latin typeface="Neue Haas Grotesk Text Pro"/>
              </a:rPr>
              <a:t>Functionality- </a:t>
            </a:r>
            <a:r>
              <a:rPr b="0" lang="en-US" sz="2400" spc="-1" strike="noStrike">
                <a:solidFill>
                  <a:srgbClr val="ffffff"/>
                </a:solidFill>
                <a:latin typeface="Neue Haas Grotesk Text Pro"/>
              </a:rPr>
              <a:t>Performs basic arithmetic operations like addition, subtraction, multiplication, and division.</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1" lang="en-US" sz="2400" spc="-1" strike="noStrike">
                <a:solidFill>
                  <a:srgbClr val="ffffff"/>
                </a:solidFill>
                <a:latin typeface="Neue Haas Grotesk Text Pro"/>
              </a:rPr>
              <a:t>Interface elements</a:t>
            </a:r>
            <a:r>
              <a:rPr b="0" lang="en-US" sz="2400" spc="-1" strike="noStrike">
                <a:solidFill>
                  <a:srgbClr val="ffffff"/>
                </a:solidFill>
                <a:latin typeface="Neue Haas Grotesk Text Pro"/>
              </a:rPr>
              <a:t>- includes buttons for numbers, operators(+,-,*,/) decimal point, clear/reset button, and a display area to show the result.</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1" lang="en-US" sz="2400" spc="-1" strike="noStrike">
                <a:solidFill>
                  <a:srgbClr val="ffffff"/>
                </a:solidFill>
                <a:latin typeface="Neue Haas Grotesk Text Pro"/>
              </a:rPr>
              <a:t>Library used- </a:t>
            </a:r>
            <a:r>
              <a:rPr b="0" lang="en-US" sz="2400" spc="-1" strike="noStrike">
                <a:solidFill>
                  <a:srgbClr val="ffffff"/>
                </a:solidFill>
                <a:latin typeface="Neue Haas Grotesk Text Pro"/>
              </a:rPr>
              <a:t>Typically utilizes the "tkinter" module from the Python standard library to create the GUI.</a:t>
            </a:r>
            <a:endParaRPr b="0" lang="en-US" sz="2400" spc="-1" strike="noStrike">
              <a:solidFill>
                <a:srgbClr val="ffffff"/>
              </a:solidFill>
              <a:latin typeface="Neue Haas Grotesk Text Pro"/>
            </a:endParaRPr>
          </a:p>
          <a:p>
            <a:pPr algn="just">
              <a:lnSpc>
                <a:spcPct val="120000"/>
              </a:lnSpc>
              <a:spcBef>
                <a:spcPts val="1001"/>
              </a:spcBef>
            </a:pPr>
            <a:endParaRPr b="0" lang="en-US" sz="2400" spc="-1" strike="noStrike">
              <a:solidFill>
                <a:srgbClr val="ffffff"/>
              </a:solidFill>
              <a:latin typeface="Neue Haas Grotesk Text Pro"/>
            </a:endParaRPr>
          </a:p>
          <a:p>
            <a:pPr algn="just">
              <a:lnSpc>
                <a:spcPct val="120000"/>
              </a:lnSpc>
              <a:spcBef>
                <a:spcPts val="1001"/>
              </a:spcBef>
            </a:pPr>
            <a:endParaRPr b="0" lang="en-US" sz="2400" spc="-1" strike="noStrike">
              <a:solidFill>
                <a:srgbClr val="ffffff"/>
              </a:solidFill>
              <a:latin typeface="Neue Haas Grotesk Text Pro"/>
            </a:endParaRPr>
          </a:p>
          <a:p>
            <a:pPr>
              <a:lnSpc>
                <a:spcPct val="120000"/>
              </a:lnSpc>
              <a:spcBef>
                <a:spcPts val="1001"/>
              </a:spcBef>
            </a:pPr>
            <a:endParaRPr b="0" lang="en-US" sz="2400" spc="-1" strike="noStrike">
              <a:solidFill>
                <a:srgbClr val="ffffff"/>
              </a:solidFill>
              <a:latin typeface="Neue Haas Grotesk Text Pro"/>
            </a:endParaRPr>
          </a:p>
          <a:p>
            <a:pPr>
              <a:lnSpc>
                <a:spcPct val="120000"/>
              </a:lnSpc>
              <a:spcBef>
                <a:spcPts val="1001"/>
              </a:spcBef>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p:txBody>
      </p:sp>
      <p:sp>
        <p:nvSpPr>
          <p:cNvPr id="88" name="TextShape 3"/>
          <p:cNvSpPr txBox="1"/>
          <p:nvPr/>
        </p:nvSpPr>
        <p:spPr>
          <a:xfrm>
            <a:off x="340200" y="63360"/>
            <a:ext cx="2742840" cy="317880"/>
          </a:xfrm>
          <a:prstGeom prst="rect">
            <a:avLst/>
          </a:prstGeom>
          <a:noFill/>
          <a:ln>
            <a:noFill/>
          </a:ln>
        </p:spPr>
        <p:txBody>
          <a:bodyPr anchor="ctr">
            <a:noAutofit/>
          </a:bodyPr>
          <a:p>
            <a:pPr>
              <a:lnSpc>
                <a:spcPct val="100000"/>
              </a:lnSpc>
            </a:pPr>
            <a:fld id="{097F88E2-7D0F-427E-B8D2-91DE072FF6D7}"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89"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90"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33B2BE59-BFE2-49A9-B825-39D8185FA333}" type="slidenum">
              <a:rPr b="0" lang="en-US" sz="800" spc="-1" strike="noStrike">
                <a:solidFill>
                  <a:srgbClr val="ffffff"/>
                </a:solidFill>
                <a:latin typeface="Neue Haas Grotesk Text Pro"/>
              </a:rPr>
              <a:t>3</a:t>
            </a:fld>
            <a:endParaRPr b="0" lang="en-IN" sz="800" spc="-1" strike="noStrike">
              <a:latin typeface="Times New Roman"/>
            </a:endParaRPr>
          </a:p>
        </p:txBody>
      </p:sp>
      <p:pic>
        <p:nvPicPr>
          <p:cNvPr id="91" name="Picture 7" descr="A screenshot of a calculator&#10;&#10;AI-generated content may be incorrect."/>
          <p:cNvPicPr/>
          <p:nvPr/>
        </p:nvPicPr>
        <p:blipFill>
          <a:blip r:embed="rId1"/>
          <a:stretch/>
        </p:blipFill>
        <p:spPr>
          <a:xfrm>
            <a:off x="952920" y="1716480"/>
            <a:ext cx="3931200" cy="3208680"/>
          </a:xfrm>
          <a:prstGeom prst="rect">
            <a:avLst/>
          </a:prstGeom>
          <a:ln>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TextShape 1"/>
          <p:cNvSpPr txBox="1"/>
          <p:nvPr/>
        </p:nvSpPr>
        <p:spPr>
          <a:xfrm>
            <a:off x="308520" y="620280"/>
            <a:ext cx="9956520" cy="1438560"/>
          </a:xfrm>
          <a:prstGeom prst="rect">
            <a:avLst/>
          </a:prstGeom>
          <a:noFill/>
          <a:ln>
            <a:noFill/>
          </a:ln>
        </p:spPr>
        <p:txBody>
          <a:bodyPr anchor="b">
            <a:noAutofit/>
          </a:bodyPr>
          <a:p>
            <a:pPr marL="285840" indent="-285480" algn="just">
              <a:lnSpc>
                <a:spcPct val="120000"/>
              </a:lnSpc>
              <a:spcBef>
                <a:spcPts val="1001"/>
              </a:spcBef>
              <a:buClr>
                <a:srgbClr val="ffffff"/>
              </a:buClr>
              <a:buFont typeface="Arial"/>
              <a:buChar char="•"/>
            </a:pPr>
            <a:r>
              <a:rPr b="1" lang="en-US" sz="3200" spc="-1" strike="noStrike">
                <a:solidFill>
                  <a:srgbClr val="ffffff"/>
                </a:solidFill>
                <a:latin typeface="Neue Haas Grotesk Text Pro"/>
              </a:rPr>
              <a:t>  </a:t>
            </a:r>
            <a:r>
              <a:rPr b="1" lang="en-US" sz="3200" spc="-1" strike="noStrike">
                <a:solidFill>
                  <a:srgbClr val="ffffff"/>
                </a:solidFill>
                <a:latin typeface="Neue Haas Grotesk Text Pro"/>
              </a:rPr>
              <a:t>How it works</a:t>
            </a:r>
            <a:br/>
            <a:r>
              <a:rPr b="1" lang="en-US" sz="3200" spc="-1" strike="noStrike">
                <a:solidFill>
                  <a:srgbClr val="ffffff"/>
                </a:solidFill>
                <a:latin typeface="Neue Haas Grotesk Text Pro"/>
              </a:rPr>
              <a:t> </a:t>
            </a:r>
            <a:endParaRPr b="0" lang="en-US" sz="3200" spc="-1" strike="noStrike">
              <a:solidFill>
                <a:srgbClr val="ffffff"/>
              </a:solidFill>
              <a:latin typeface="Neue Haas Grotesk Text Pro"/>
            </a:endParaRPr>
          </a:p>
        </p:txBody>
      </p:sp>
      <p:sp>
        <p:nvSpPr>
          <p:cNvPr id="93" name="TextShape 2"/>
          <p:cNvSpPr txBox="1"/>
          <p:nvPr/>
        </p:nvSpPr>
        <p:spPr>
          <a:xfrm>
            <a:off x="637560" y="1530360"/>
            <a:ext cx="10977120" cy="4646160"/>
          </a:xfrm>
          <a:prstGeom prst="rect">
            <a:avLst/>
          </a:prstGeom>
          <a:noFill/>
          <a:ln>
            <a:noFill/>
          </a:ln>
        </p:spPr>
        <p:txBody>
          <a:bodyPr>
            <a:normAutofit/>
          </a:bodyPr>
          <a:p>
            <a:pPr algn="just">
              <a:lnSpc>
                <a:spcPct val="120000"/>
              </a:lnSpc>
              <a:spcBef>
                <a:spcPts val="1001"/>
              </a:spcBef>
              <a:tabLst>
                <a:tab algn="l" pos="0"/>
              </a:tabLst>
            </a:pPr>
            <a:endParaRPr b="0" lang="en-US" sz="18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have Imported the "tkinter"</a:t>
            </a:r>
            <a:r>
              <a:rPr b="0" lang="en-US" sz="2400" spc="-1" strike="noStrike">
                <a:solidFill>
                  <a:srgbClr val="000000"/>
                </a:solidFill>
                <a:latin typeface="Neue Haas Grotesk Text Pro"/>
              </a:rPr>
              <a:t>"</a:t>
            </a:r>
            <a:r>
              <a:rPr b="0" lang="en-US" sz="2400" spc="-1" strike="noStrike">
                <a:solidFill>
                  <a:srgbClr val="ffffff"/>
                </a:solidFill>
                <a:latin typeface="Neue Haas Grotesk Text Pro"/>
              </a:rPr>
              <a:t> module</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have created a main window for the calculator</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have added widgets like buttons and labels to the window</a:t>
            </a:r>
            <a:endParaRPr b="0" lang="en-US" sz="24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have defined buttons to handle button clicks, which perform the calculations based on the inputs and display the result.</a:t>
            </a:r>
            <a:endParaRPr b="0" lang="en-US" sz="2400" spc="-1" strike="noStrike">
              <a:solidFill>
                <a:srgbClr val="ffffff"/>
              </a:solidFill>
              <a:latin typeface="Neue Haas Grotesk Text Pro"/>
            </a:endParaRPr>
          </a:p>
          <a:p>
            <a:pPr algn="just">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p:txBody>
      </p:sp>
      <p:sp>
        <p:nvSpPr>
          <p:cNvPr id="94" name="TextShape 3"/>
          <p:cNvSpPr txBox="1"/>
          <p:nvPr/>
        </p:nvSpPr>
        <p:spPr>
          <a:xfrm>
            <a:off x="340200" y="63360"/>
            <a:ext cx="2742840" cy="317880"/>
          </a:xfrm>
          <a:prstGeom prst="rect">
            <a:avLst/>
          </a:prstGeom>
          <a:noFill/>
          <a:ln>
            <a:noFill/>
          </a:ln>
        </p:spPr>
        <p:txBody>
          <a:bodyPr anchor="ctr">
            <a:noAutofit/>
          </a:bodyPr>
          <a:p>
            <a:pPr>
              <a:lnSpc>
                <a:spcPct val="100000"/>
              </a:lnSpc>
            </a:pPr>
            <a:fld id="{A7298972-1B85-4D77-8A2A-8F8CE07CFF3A}"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95"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96"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0D6A2AC2-C5AF-4745-A28B-6DD1D29DF25D}" type="slidenum">
              <a:rPr b="0" lang="en-US" sz="800" spc="-1" strike="noStrike">
                <a:solidFill>
                  <a:srgbClr val="ffffff"/>
                </a:solidFill>
                <a:latin typeface="Neue Haas Grotesk Text Pro"/>
              </a:rPr>
              <a:t>4</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Shape 1"/>
          <p:cNvSpPr txBox="1"/>
          <p:nvPr/>
        </p:nvSpPr>
        <p:spPr>
          <a:xfrm>
            <a:off x="682200" y="1800"/>
            <a:ext cx="9611280" cy="1194120"/>
          </a:xfrm>
          <a:prstGeom prst="rect">
            <a:avLst/>
          </a:prstGeom>
          <a:noFill/>
          <a:ln>
            <a:noFill/>
          </a:ln>
        </p:spPr>
        <p:txBody>
          <a:bodyPr anchor="b">
            <a:normAutofit fontScale="12000"/>
          </a:bodyPr>
          <a:p>
            <a:pPr>
              <a:lnSpc>
                <a:spcPct val="90000"/>
              </a:lnSpc>
            </a:pPr>
            <a:r>
              <a:rPr b="1" lang="en-US" sz="3200" spc="-1" strike="noStrike">
                <a:solidFill>
                  <a:srgbClr val="ffffff"/>
                </a:solidFill>
                <a:latin typeface="Neue Haas Grotesk Text Pro"/>
              </a:rPr>
              <a:t>           </a:t>
            </a:r>
            <a:r>
              <a:rPr b="1" lang="en-US" sz="3200" spc="-1" strike="noStrike">
                <a:solidFill>
                  <a:srgbClr val="ffffff"/>
                </a:solidFill>
                <a:latin typeface="Neue Haas Grotesk Text Pro"/>
              </a:rPr>
              <a:t>Features and Layout</a:t>
            </a:r>
            <a:br/>
            <a:br/>
            <a:br/>
            <a:br/>
            <a:br/>
            <a:br/>
            <a:br/>
            <a:br/>
            <a:r>
              <a:rPr b="1" lang="en-US" sz="3200" spc="-1" strike="noStrike">
                <a:solidFill>
                  <a:srgbClr val="ffffff"/>
                </a:solidFill>
                <a:latin typeface="Neue Haas Grotesk Text Pro"/>
              </a:rPr>
              <a:t>Features and Layout</a:t>
            </a:r>
            <a:br/>
            <a:endParaRPr b="0" lang="en-US" sz="3200" spc="-1" strike="noStrike">
              <a:solidFill>
                <a:srgbClr val="ffffff"/>
              </a:solidFill>
              <a:latin typeface="Neue Haas Grotesk Text Pro"/>
            </a:endParaRPr>
          </a:p>
        </p:txBody>
      </p:sp>
      <p:sp>
        <p:nvSpPr>
          <p:cNvPr id="98" name="TextShape 2"/>
          <p:cNvSpPr txBox="1"/>
          <p:nvPr/>
        </p:nvSpPr>
        <p:spPr>
          <a:xfrm>
            <a:off x="277920" y="869040"/>
            <a:ext cx="10948320" cy="5307480"/>
          </a:xfrm>
          <a:prstGeom prst="rect">
            <a:avLst/>
          </a:prstGeom>
          <a:noFill/>
          <a:ln>
            <a:noFill/>
          </a:ln>
        </p:spPr>
        <p:txBody>
          <a:bodyPr>
            <a:normAutofit fontScale="73000"/>
          </a:bodyPr>
          <a:p>
            <a:pPr algn="just">
              <a:lnSpc>
                <a:spcPct val="120000"/>
              </a:lnSpc>
              <a:spcBef>
                <a:spcPts val="1001"/>
              </a:spcBef>
              <a:tabLst>
                <a:tab algn="l" pos="0"/>
              </a:tabLst>
            </a:pPr>
            <a:r>
              <a:rPr b="0" lang="en-US" sz="1800" spc="-1" strike="noStrike">
                <a:solidFill>
                  <a:srgbClr val="ffffff"/>
                </a:solidFill>
                <a:latin typeface="Neue Haas Grotesk Text Pro"/>
              </a:rPr>
              <a:t>    </a:t>
            </a:r>
            <a:r>
              <a:rPr b="1" lang="en-US" sz="2000" spc="-1" strike="noStrike">
                <a:solidFill>
                  <a:srgbClr val="ffffff"/>
                </a:solidFill>
                <a:latin typeface="Neue Haas Grotesk Text Pro"/>
              </a:rPr>
              <a:t>Equation display area</a:t>
            </a:r>
            <a:endParaRPr b="0" lang="en-US" sz="20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000" spc="-1" strike="noStrike">
                <a:solidFill>
                  <a:srgbClr val="ffffff"/>
                </a:solidFill>
                <a:latin typeface="Neue Haas Grotesk Text Pro"/>
              </a:rPr>
              <a:t>A large, clear area at the top of the application window where I can see current equation(input) and the result after calculations.</a:t>
            </a:r>
            <a:endParaRPr b="0" lang="en-US" sz="20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000" spc="-1" strike="noStrike">
                <a:solidFill>
                  <a:srgbClr val="ffffff"/>
                </a:solidFill>
                <a:latin typeface="Neue Haas Grotesk Text Pro"/>
              </a:rPr>
              <a:t>This area should dynamically update as I pressed buttons.</a:t>
            </a: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r>
              <a:rPr b="0" lang="en-US" sz="2000" spc="-1" strike="noStrike">
                <a:solidFill>
                  <a:srgbClr val="ffffff"/>
                </a:solidFill>
                <a:latin typeface="Neue Haas Grotesk Text Pro"/>
              </a:rPr>
              <a:t>   </a:t>
            </a:r>
            <a:r>
              <a:rPr b="1" lang="en-US" sz="2000" spc="-1" strike="noStrike">
                <a:solidFill>
                  <a:srgbClr val="ffffff"/>
                </a:solidFill>
                <a:latin typeface="Neue Haas Grotesk Text Pro"/>
              </a:rPr>
              <a:t>Clickable Buttons</a:t>
            </a:r>
            <a:endParaRPr b="0" lang="en-US" sz="20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000" spc="-1" strike="noStrike">
                <a:solidFill>
                  <a:srgbClr val="ffffff"/>
                </a:solidFill>
                <a:latin typeface="Neue Haas Grotesk Text Pro"/>
              </a:rPr>
              <a:t>Numeric Buttons (0 to 9)- These buttons have allowed me to input numbers into the equation display.</a:t>
            </a:r>
            <a:endParaRPr b="0" lang="en-US" sz="20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000" spc="-1" strike="noStrike">
                <a:solidFill>
                  <a:srgbClr val="ffffff"/>
                </a:solidFill>
                <a:latin typeface="Neue Haas Grotesk Text Pro"/>
              </a:rPr>
              <a:t>Mathematical Operation Buttons- Addition(+), Subtraction(-), Multiplication(*) and Division(/). These buttons have allowed me to specify the type of operation in the equation.</a:t>
            </a:r>
            <a:endParaRPr b="0" lang="en-US" sz="20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000" spc="-1" strike="noStrike">
                <a:solidFill>
                  <a:srgbClr val="ffffff"/>
                </a:solidFill>
                <a:latin typeface="Neue Haas Grotesk Text Pro"/>
              </a:rPr>
              <a:t>Equal Button(=)- This button has allowed me execute the calculation and show the result.</a:t>
            </a:r>
            <a:endParaRPr b="0" lang="en-US" sz="20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tabLst>
                <a:tab algn="l" pos="0"/>
              </a:tabLst>
            </a:pPr>
            <a:r>
              <a:rPr b="0" lang="en-US" sz="2000" spc="-1" strike="noStrike">
                <a:solidFill>
                  <a:srgbClr val="ffffff"/>
                </a:solidFill>
                <a:latin typeface="Neue Haas Grotesk Text Pro"/>
              </a:rPr>
              <a:t>Clear Button(C)- This button will clear the equation display area, allowing me to start over with a new equation.</a:t>
            </a: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a:p>
            <a:pPr algn="just">
              <a:lnSpc>
                <a:spcPct val="120000"/>
              </a:lnSpc>
              <a:spcBef>
                <a:spcPts val="1001"/>
              </a:spcBef>
              <a:tabLst>
                <a:tab algn="l" pos="0"/>
              </a:tabLst>
            </a:pPr>
            <a:endParaRPr b="0" lang="en-US" sz="2000" spc="-1" strike="noStrike">
              <a:solidFill>
                <a:srgbClr val="ffffff"/>
              </a:solidFill>
              <a:latin typeface="Neue Haas Grotesk Text Pro"/>
            </a:endParaRPr>
          </a:p>
        </p:txBody>
      </p:sp>
      <p:sp>
        <p:nvSpPr>
          <p:cNvPr id="99" name="TextShape 3"/>
          <p:cNvSpPr txBox="1"/>
          <p:nvPr/>
        </p:nvSpPr>
        <p:spPr>
          <a:xfrm>
            <a:off x="340200" y="63360"/>
            <a:ext cx="2742840" cy="317880"/>
          </a:xfrm>
          <a:prstGeom prst="rect">
            <a:avLst/>
          </a:prstGeom>
          <a:noFill/>
          <a:ln>
            <a:noFill/>
          </a:ln>
        </p:spPr>
        <p:txBody>
          <a:bodyPr anchor="ctr">
            <a:noAutofit/>
          </a:bodyPr>
          <a:p>
            <a:pPr>
              <a:lnSpc>
                <a:spcPct val="100000"/>
              </a:lnSpc>
            </a:pPr>
            <a:fld id="{C38F75F0-60DF-400F-814E-7E062A807105}"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00"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01"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885C78E3-963A-4491-A979-C080409008A9}" type="slidenum">
              <a:rPr b="0" lang="en-US" sz="800" spc="-1" strike="noStrike">
                <a:solidFill>
                  <a:srgbClr val="ffffff"/>
                </a:solidFill>
                <a:latin typeface="Neue Haas Grotesk Text Pro"/>
              </a:rPr>
              <a:t>5</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Shape 1"/>
          <p:cNvSpPr txBox="1"/>
          <p:nvPr/>
        </p:nvSpPr>
        <p:spPr>
          <a:xfrm>
            <a:off x="337320" y="1800"/>
            <a:ext cx="9956520" cy="978480"/>
          </a:xfrm>
          <a:prstGeom prst="rect">
            <a:avLst/>
          </a:prstGeom>
          <a:noFill/>
          <a:ln>
            <a:noFill/>
          </a:ln>
        </p:spPr>
        <p:txBody>
          <a:bodyPr anchor="b">
            <a:normAutofit/>
          </a:bodyPr>
          <a:p>
            <a:pPr>
              <a:lnSpc>
                <a:spcPct val="90000"/>
              </a:lnSpc>
            </a:pPr>
            <a:r>
              <a:rPr b="1" lang="en-US" sz="3200" spc="-1" strike="noStrike">
                <a:solidFill>
                  <a:srgbClr val="ffffff"/>
                </a:solidFill>
                <a:latin typeface="Neue Haas Grotesk Text Pro"/>
              </a:rPr>
              <a:t>   </a:t>
            </a:r>
            <a:r>
              <a:rPr b="1" lang="en-US" sz="3200" spc="-1" strike="noStrike">
                <a:solidFill>
                  <a:srgbClr val="ffffff"/>
                </a:solidFill>
                <a:latin typeface="Neue Haas Grotesk Text Pro"/>
              </a:rPr>
              <a:t>Functionality</a:t>
            </a:r>
            <a:endParaRPr b="0" lang="en-US" sz="3200" spc="-1" strike="noStrike">
              <a:solidFill>
                <a:srgbClr val="ffffff"/>
              </a:solidFill>
              <a:latin typeface="Neue Haas Grotesk Text Pro"/>
            </a:endParaRPr>
          </a:p>
        </p:txBody>
      </p:sp>
      <p:sp>
        <p:nvSpPr>
          <p:cNvPr id="103" name="TextShape 2"/>
          <p:cNvSpPr txBox="1"/>
          <p:nvPr/>
        </p:nvSpPr>
        <p:spPr>
          <a:xfrm>
            <a:off x="5324400" y="495360"/>
            <a:ext cx="6290280" cy="6860160"/>
          </a:xfrm>
          <a:prstGeom prst="rect">
            <a:avLst/>
          </a:prstGeom>
          <a:noFill/>
          <a:ln>
            <a:noFill/>
          </a:ln>
        </p:spPr>
        <p:txBody>
          <a:bodyPr>
            <a:noAutofit/>
          </a:bodyPr>
          <a:p>
            <a:pPr marL="228600" indent="-228240" algn="just">
              <a:lnSpc>
                <a:spcPct val="120000"/>
              </a:lnSpc>
              <a:spcBef>
                <a:spcPts val="1001"/>
              </a:spcBef>
              <a:buClr>
                <a:srgbClr val="ffffff"/>
              </a:buClr>
              <a:buFont typeface="Arial"/>
              <a:buChar char="•"/>
            </a:pPr>
            <a:r>
              <a:rPr b="1" lang="en-US" sz="1800" spc="-1" strike="noStrike">
                <a:solidFill>
                  <a:srgbClr val="ffffff"/>
                </a:solidFill>
                <a:latin typeface="Neue Haas Grotesk Text Pro"/>
              </a:rPr>
              <a:t>Addition</a:t>
            </a:r>
            <a:r>
              <a:rPr b="0" lang="en-US" sz="1800" spc="-1" strike="noStrike">
                <a:solidFill>
                  <a:srgbClr val="ffffff"/>
                </a:solidFill>
                <a:latin typeface="Neue Haas Grotesk Text Pro"/>
              </a:rPr>
              <a:t>- When the "+" button is pressed, it adds the numbers to the current equation string in the display.</a:t>
            </a:r>
            <a:endParaRPr b="0" lang="en-US" sz="18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1" lang="en-US" sz="1800" spc="-1" strike="noStrike">
                <a:solidFill>
                  <a:srgbClr val="ffffff"/>
                </a:solidFill>
                <a:latin typeface="Neue Haas Grotesk Text Pro"/>
              </a:rPr>
              <a:t>Subtraction-</a:t>
            </a:r>
            <a:r>
              <a:rPr b="0" lang="en-US" sz="1800" spc="-1" strike="noStrike">
                <a:solidFill>
                  <a:srgbClr val="ffffff"/>
                </a:solidFill>
                <a:latin typeface="Neue Haas Grotesk Text Pro"/>
              </a:rPr>
              <a:t> When the "-" button is pressed, it subtracts the number from the current equation string.</a:t>
            </a:r>
            <a:endParaRPr b="0" lang="en-US" sz="18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1" lang="en-US" sz="1800" spc="-1" strike="noStrike">
                <a:solidFill>
                  <a:srgbClr val="ffffff"/>
                </a:solidFill>
                <a:latin typeface="Neue Haas Grotesk Text Pro"/>
              </a:rPr>
              <a:t>Multiplication</a:t>
            </a:r>
            <a:r>
              <a:rPr b="0" lang="en-US" sz="1800" spc="-1" strike="noStrike">
                <a:solidFill>
                  <a:srgbClr val="ffffff"/>
                </a:solidFill>
                <a:latin typeface="Neue Haas Grotesk Text Pro"/>
              </a:rPr>
              <a:t>- When the "*" button is pressed, it multiplies the number with the current equation.</a:t>
            </a:r>
            <a:endParaRPr b="0" lang="en-US" sz="18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1" lang="en-US" sz="1800" spc="-1" strike="noStrike">
                <a:solidFill>
                  <a:srgbClr val="ffffff"/>
                </a:solidFill>
                <a:latin typeface="Neue Haas Grotesk Text Pro"/>
              </a:rPr>
              <a:t>Division</a:t>
            </a:r>
            <a:r>
              <a:rPr b="0" lang="en-US" sz="1800" spc="-1" strike="noStrike">
                <a:solidFill>
                  <a:srgbClr val="ffffff"/>
                </a:solidFill>
                <a:latin typeface="Neue Haas Grotesk Text Pro"/>
              </a:rPr>
              <a:t>- When the"/" button is pressed, it divides the current equation by the given number.</a:t>
            </a:r>
            <a:endParaRPr b="0" lang="en-US" sz="18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1" lang="en-US" sz="1800" spc="-1" strike="noStrike">
                <a:solidFill>
                  <a:srgbClr val="ffffff"/>
                </a:solidFill>
                <a:latin typeface="Neue Haas Grotesk Text Pro"/>
              </a:rPr>
              <a:t>Equal Button(=</a:t>
            </a:r>
            <a:r>
              <a:rPr b="0" lang="en-US" sz="1800" spc="-1" strike="noStrike">
                <a:solidFill>
                  <a:srgbClr val="ffffff"/>
                </a:solidFill>
                <a:latin typeface="Neue Haas Grotesk Text Pro"/>
              </a:rPr>
              <a:t>)- The "=" button will compute the result of the equation by evaluating the mathematical expression.</a:t>
            </a:r>
            <a:endParaRPr b="0" lang="en-US" sz="1800" spc="-1" strike="noStrike">
              <a:solidFill>
                <a:srgbClr val="ffffff"/>
              </a:solidFill>
              <a:latin typeface="Neue Haas Grotesk Text Pro"/>
            </a:endParaRPr>
          </a:p>
          <a:p>
            <a:pPr marL="228600" indent="-228240" algn="just">
              <a:lnSpc>
                <a:spcPct val="120000"/>
              </a:lnSpc>
              <a:spcBef>
                <a:spcPts val="1001"/>
              </a:spcBef>
              <a:buClr>
                <a:srgbClr val="ffffff"/>
              </a:buClr>
              <a:buFont typeface="Arial"/>
              <a:buChar char="•"/>
            </a:pPr>
            <a:r>
              <a:rPr b="1" lang="en-US" sz="1800" spc="-1" strike="noStrike">
                <a:solidFill>
                  <a:srgbClr val="ffffff"/>
                </a:solidFill>
                <a:latin typeface="Neue Haas Grotesk Text Pro"/>
              </a:rPr>
              <a:t>Clear Button(C)-</a:t>
            </a:r>
            <a:r>
              <a:rPr b="0" lang="en-US" sz="1800" spc="-1" strike="noStrike">
                <a:solidFill>
                  <a:srgbClr val="ffffff"/>
                </a:solidFill>
                <a:latin typeface="Neue Haas Grotesk Text Pro"/>
              </a:rPr>
              <a:t> The "C" button will clear the display area, allowing user to start fresh</a:t>
            </a:r>
            <a:endParaRPr b="0" lang="en-US" sz="1800" spc="-1" strike="noStrike">
              <a:solidFill>
                <a:srgbClr val="ffffff"/>
              </a:solidFill>
              <a:latin typeface="Neue Haas Grotesk Text Pro"/>
            </a:endParaRPr>
          </a:p>
          <a:p>
            <a:pPr algn="just">
              <a:lnSpc>
                <a:spcPct val="120000"/>
              </a:lnSpc>
              <a:spcBef>
                <a:spcPts val="1001"/>
              </a:spcBef>
            </a:pPr>
            <a:endParaRPr b="0" lang="en-US" sz="1800" spc="-1" strike="noStrike">
              <a:solidFill>
                <a:srgbClr val="ffffff"/>
              </a:solidFill>
              <a:latin typeface="Neue Haas Grotesk Text Pro"/>
            </a:endParaRPr>
          </a:p>
          <a:p>
            <a:pPr algn="just">
              <a:lnSpc>
                <a:spcPct val="120000"/>
              </a:lnSpc>
              <a:spcBef>
                <a:spcPts val="1001"/>
              </a:spcBef>
            </a:pPr>
            <a:endParaRPr b="0" lang="en-US" sz="1800" spc="-1" strike="noStrike">
              <a:solidFill>
                <a:srgbClr val="ffffff"/>
              </a:solidFill>
              <a:latin typeface="Neue Haas Grotesk Text Pro"/>
            </a:endParaRPr>
          </a:p>
        </p:txBody>
      </p:sp>
      <p:sp>
        <p:nvSpPr>
          <p:cNvPr id="104" name="TextShape 3"/>
          <p:cNvSpPr txBox="1"/>
          <p:nvPr/>
        </p:nvSpPr>
        <p:spPr>
          <a:xfrm>
            <a:off x="340200" y="63360"/>
            <a:ext cx="2742840" cy="317880"/>
          </a:xfrm>
          <a:prstGeom prst="rect">
            <a:avLst/>
          </a:prstGeom>
          <a:noFill/>
          <a:ln>
            <a:noFill/>
          </a:ln>
        </p:spPr>
        <p:txBody>
          <a:bodyPr anchor="ctr">
            <a:noAutofit/>
          </a:bodyPr>
          <a:p>
            <a:pPr>
              <a:lnSpc>
                <a:spcPct val="100000"/>
              </a:lnSpc>
            </a:pPr>
            <a:fld id="{BAF36860-52B1-4B13-8EC8-1BBF23FDB60E}"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05"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06"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D6314A8F-2491-43BC-BC54-12B5242FD4D5}" type="slidenum">
              <a:rPr b="0" lang="en-US" sz="800" spc="-1" strike="noStrike">
                <a:solidFill>
                  <a:srgbClr val="ffffff"/>
                </a:solidFill>
                <a:latin typeface="Neue Haas Grotesk Text Pro"/>
              </a:rPr>
              <a:t>6</a:t>
            </a:fld>
            <a:endParaRPr b="0" lang="en-IN" sz="800" spc="-1" strike="noStrike">
              <a:latin typeface="Times New Roman"/>
            </a:endParaRPr>
          </a:p>
        </p:txBody>
      </p:sp>
      <p:pic>
        <p:nvPicPr>
          <p:cNvPr id="107" name="Picture 6" descr="A screenshot of a calculator&#10;&#10;AI-generated content may be incorrect."/>
          <p:cNvPicPr/>
          <p:nvPr/>
        </p:nvPicPr>
        <p:blipFill>
          <a:blip r:embed="rId1"/>
          <a:stretch/>
        </p:blipFill>
        <p:spPr>
          <a:xfrm>
            <a:off x="579240" y="1256760"/>
            <a:ext cx="4175640" cy="3654360"/>
          </a:xfrm>
          <a:prstGeom prst="rect">
            <a:avLst/>
          </a:prstGeom>
          <a:ln>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Shape 1"/>
          <p:cNvSpPr txBox="1"/>
          <p:nvPr/>
        </p:nvSpPr>
        <p:spPr>
          <a:xfrm>
            <a:off x="941040" y="88200"/>
            <a:ext cx="9338040" cy="662040"/>
          </a:xfrm>
          <a:prstGeom prst="rect">
            <a:avLst/>
          </a:prstGeom>
          <a:noFill/>
          <a:ln>
            <a:noFill/>
          </a:ln>
        </p:spPr>
        <p:txBody>
          <a:bodyPr anchor="b">
            <a:normAutofit/>
          </a:bodyPr>
          <a:p>
            <a:pPr>
              <a:lnSpc>
                <a:spcPct val="90000"/>
              </a:lnSpc>
            </a:pPr>
            <a:r>
              <a:rPr b="1" lang="en-US" sz="3200" spc="-1" strike="noStrike">
                <a:solidFill>
                  <a:srgbClr val="ffffff"/>
                </a:solidFill>
                <a:latin typeface="Neue Haas Grotesk Text Pro"/>
              </a:rPr>
              <a:t>Learning Outcome</a:t>
            </a:r>
            <a:endParaRPr b="0" lang="en-US" sz="3200" spc="-1" strike="noStrike">
              <a:solidFill>
                <a:srgbClr val="ffffff"/>
              </a:solidFill>
              <a:latin typeface="Neue Haas Grotesk Text Pro"/>
            </a:endParaRPr>
          </a:p>
        </p:txBody>
      </p:sp>
      <p:sp>
        <p:nvSpPr>
          <p:cNvPr id="109" name="TextShape 2"/>
          <p:cNvSpPr txBox="1"/>
          <p:nvPr/>
        </p:nvSpPr>
        <p:spPr>
          <a:xfrm>
            <a:off x="3225240" y="754200"/>
            <a:ext cx="8605080" cy="5667120"/>
          </a:xfrm>
          <a:prstGeom prst="rect">
            <a:avLst/>
          </a:prstGeom>
          <a:noFill/>
          <a:ln>
            <a:noFill/>
          </a:ln>
        </p:spPr>
        <p:txBody>
          <a:bodyPr>
            <a:normAutofit fontScale="64000"/>
          </a:bodyPr>
          <a:p>
            <a:pPr algn="just">
              <a:lnSpc>
                <a:spcPct val="120000"/>
              </a:lnSpc>
              <a:spcBef>
                <a:spcPts val="1001"/>
              </a:spcBef>
              <a:tabLst>
                <a:tab algn="l" pos="0"/>
              </a:tabLst>
            </a:pPr>
            <a:r>
              <a:rPr b="1" lang="en-US" sz="2400" spc="-1" strike="noStrike">
                <a:solidFill>
                  <a:srgbClr val="ffffff"/>
                </a:solidFill>
                <a:latin typeface="Neue Haas Grotesk Text Pro"/>
              </a:rPr>
              <a:t>Understanding GUI Programming</a:t>
            </a:r>
            <a:endParaRPr b="0" lang="en-US" sz="2400" spc="-1" strike="noStrike">
              <a:solidFill>
                <a:srgbClr val="ffffff"/>
              </a:solidFill>
              <a:latin typeface="Neue Haas Grotesk Text Pro"/>
            </a:endParaRPr>
          </a:p>
          <a:p>
            <a:pPr marL="285840" indent="-285480" algn="just">
              <a:lnSpc>
                <a:spcPct val="120000"/>
              </a:lnSpc>
              <a:spcBef>
                <a:spcPts val="1001"/>
              </a:spcBef>
              <a:buClr>
                <a:srgbClr val="ffffff"/>
              </a:buClr>
              <a:buFont typeface="Arial"/>
              <a:buChar char="•"/>
              <a:tabLst>
                <a:tab algn="l" pos="0"/>
              </a:tabLst>
            </a:pPr>
            <a:r>
              <a:rPr b="1" lang="en-US" sz="2400" spc="-1" strike="noStrike">
                <a:solidFill>
                  <a:srgbClr val="ffffff"/>
                </a:solidFill>
                <a:latin typeface="Neue Haas Grotesk Text Pro"/>
              </a:rPr>
              <a:t>Introduction to GUI frameworks</a:t>
            </a:r>
            <a:r>
              <a:rPr b="0" lang="en-US" sz="2400" spc="-1" strike="noStrike">
                <a:solidFill>
                  <a:srgbClr val="ffffff"/>
                </a:solidFill>
                <a:latin typeface="Neue Haas Grotesk Text Pro"/>
              </a:rPr>
              <a:t>-I learnt how to work with libraries like tkinter, to create Graphical User Interfaces(GUIs) in Python.</a:t>
            </a:r>
            <a:endParaRPr b="0" lang="en-US" sz="2400" spc="-1" strike="noStrike">
              <a:solidFill>
                <a:srgbClr val="ffffff"/>
              </a:solidFill>
              <a:latin typeface="Neue Haas Grotesk Text Pro"/>
            </a:endParaRPr>
          </a:p>
          <a:p>
            <a:pPr marL="285840" indent="-285480" algn="just">
              <a:lnSpc>
                <a:spcPct val="120000"/>
              </a:lnSpc>
              <a:spcBef>
                <a:spcPts val="1001"/>
              </a:spcBef>
              <a:buClr>
                <a:srgbClr val="ffffff"/>
              </a:buClr>
              <a:buFont typeface="Arial"/>
              <a:buChar char="•"/>
              <a:tabLst>
                <a:tab algn="l" pos="0"/>
              </a:tabLst>
            </a:pPr>
            <a:r>
              <a:rPr b="1" lang="en-US" sz="2400" spc="-1" strike="noStrike">
                <a:solidFill>
                  <a:srgbClr val="ffffff"/>
                </a:solidFill>
                <a:latin typeface="Neue Haas Grotesk Text Pro"/>
              </a:rPr>
              <a:t>Widget and Layout Management</a:t>
            </a:r>
            <a:r>
              <a:rPr b="0" lang="en-US" sz="2400" spc="-1" strike="noStrike">
                <a:solidFill>
                  <a:srgbClr val="ffffff"/>
                </a:solidFill>
                <a:latin typeface="Neue Haas Grotesk Text Pro"/>
              </a:rPr>
              <a:t>- I understood how to use buttons, labels, text fields, and other widgets to interact with users and how to organize them in a window.</a:t>
            </a:r>
            <a:endParaRPr b="0" lang="en-US" sz="2400" spc="-1" strike="noStrike">
              <a:solidFill>
                <a:srgbClr val="ffffff"/>
              </a:solidFill>
              <a:latin typeface="Neue Haas Grotesk Text Pro"/>
            </a:endParaRPr>
          </a:p>
          <a:p>
            <a:pPr algn="just">
              <a:lnSpc>
                <a:spcPct val="120000"/>
              </a:lnSpc>
              <a:spcBef>
                <a:spcPts val="1001"/>
              </a:spcBef>
              <a:tabLst>
                <a:tab algn="l" pos="0"/>
              </a:tabLst>
            </a:pPr>
            <a:r>
              <a:rPr b="1" lang="en-US" sz="2400" spc="-1" strike="noStrike">
                <a:solidFill>
                  <a:srgbClr val="ffffff"/>
                </a:solidFill>
                <a:latin typeface="Neue Haas Grotesk Text Pro"/>
              </a:rPr>
              <a:t>Event Handling</a:t>
            </a:r>
            <a:endParaRPr b="0" lang="en-US" sz="2400" spc="-1" strike="noStrike">
              <a:solidFill>
                <a:srgbClr val="ffffff"/>
              </a:solidFill>
              <a:latin typeface="Neue Haas Grotesk Text Pro"/>
            </a:endParaRPr>
          </a:p>
          <a:p>
            <a:pPr marL="343080" indent="-342720" algn="just">
              <a:lnSpc>
                <a:spcPct val="120000"/>
              </a:lnSpc>
              <a:spcBef>
                <a:spcPts val="1001"/>
              </a:spcBef>
              <a:buClr>
                <a:srgbClr val="ffffff"/>
              </a:buClr>
              <a:buFont typeface="Arial"/>
              <a:buChar char="•"/>
              <a:tabLst>
                <a:tab algn="l" pos="0"/>
              </a:tabLst>
            </a:pPr>
            <a:r>
              <a:rPr b="1" lang="en-US" sz="2400" spc="-1" strike="noStrike">
                <a:solidFill>
                  <a:srgbClr val="ffffff"/>
                </a:solidFill>
                <a:latin typeface="Neue Haas Grotesk Text Pro"/>
              </a:rPr>
              <a:t>Button click events- </a:t>
            </a:r>
            <a:r>
              <a:rPr b="0" lang="en-US" sz="2400" spc="-1" strike="noStrike">
                <a:solidFill>
                  <a:srgbClr val="ffffff"/>
                </a:solidFill>
                <a:latin typeface="Neue Haas Grotesk Text Pro"/>
              </a:rPr>
              <a:t>I learnt how to capture user actions (like button clicks) and trigger functions or methods in response.</a:t>
            </a:r>
            <a:endParaRPr b="0" lang="en-US" sz="2400" spc="-1" strike="noStrike">
              <a:solidFill>
                <a:srgbClr val="ffffff"/>
              </a:solidFill>
              <a:latin typeface="Neue Haas Grotesk Text Pro"/>
            </a:endParaRPr>
          </a:p>
          <a:p>
            <a:pPr marL="343080" indent="-342720" algn="just">
              <a:lnSpc>
                <a:spcPct val="120000"/>
              </a:lnSpc>
              <a:spcBef>
                <a:spcPts val="1001"/>
              </a:spcBef>
              <a:buClr>
                <a:srgbClr val="ffffff"/>
              </a:buClr>
              <a:buFont typeface="Arial"/>
              <a:buChar char="•"/>
              <a:tabLst>
                <a:tab algn="l" pos="0"/>
              </a:tabLst>
            </a:pPr>
            <a:r>
              <a:rPr b="1" lang="en-US" sz="2400" spc="-1" strike="noStrike">
                <a:solidFill>
                  <a:srgbClr val="ffffff"/>
                </a:solidFill>
                <a:latin typeface="Neue Haas Grotesk Text Pro"/>
              </a:rPr>
              <a:t>Callbacks and Event Bindings- </a:t>
            </a:r>
            <a:r>
              <a:rPr b="0" lang="en-US" sz="2400" spc="-1" strike="noStrike">
                <a:solidFill>
                  <a:srgbClr val="ffffff"/>
                </a:solidFill>
                <a:latin typeface="Neue Haas Grotesk Text Pro"/>
              </a:rPr>
              <a:t>I understood how to link actions to specific GUI events, such as pressing the "equals" button to perform calculations.</a:t>
            </a: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p:txBody>
      </p:sp>
      <p:sp>
        <p:nvSpPr>
          <p:cNvPr id="110" name="TextShape 3"/>
          <p:cNvSpPr txBox="1"/>
          <p:nvPr/>
        </p:nvSpPr>
        <p:spPr>
          <a:xfrm>
            <a:off x="340200" y="63360"/>
            <a:ext cx="2742840" cy="317880"/>
          </a:xfrm>
          <a:prstGeom prst="rect">
            <a:avLst/>
          </a:prstGeom>
          <a:noFill/>
          <a:ln>
            <a:noFill/>
          </a:ln>
        </p:spPr>
        <p:txBody>
          <a:bodyPr anchor="ctr">
            <a:noAutofit/>
          </a:bodyPr>
          <a:p>
            <a:pPr>
              <a:lnSpc>
                <a:spcPct val="100000"/>
              </a:lnSpc>
            </a:pPr>
            <a:fld id="{27609836-AC72-4ED8-ABA1-CDDD663E6E8A}"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11"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12"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6833C26F-615F-4911-8085-8660316FF010}" type="slidenum">
              <a:rPr b="0" lang="en-US" sz="800" spc="-1" strike="noStrike">
                <a:solidFill>
                  <a:srgbClr val="ffffff"/>
                </a:solidFill>
                <a:latin typeface="Neue Haas Grotesk Text Pro"/>
              </a:rPr>
              <a:t>7</a:t>
            </a:fld>
            <a:endParaRPr b="0" lang="en-IN" sz="800" spc="-1" strike="noStrike">
              <a:latin typeface="Times New Roman"/>
            </a:endParaRPr>
          </a:p>
        </p:txBody>
      </p:sp>
      <p:pic>
        <p:nvPicPr>
          <p:cNvPr id="113" name="Picture 6" descr="A magnifying glass and a drawing of a light bulb and a clock&#10;&#10;AI-generated content may be incorrect."/>
          <p:cNvPicPr/>
          <p:nvPr/>
        </p:nvPicPr>
        <p:blipFill>
          <a:blip r:embed="rId1"/>
          <a:stretch/>
        </p:blipFill>
        <p:spPr>
          <a:xfrm>
            <a:off x="219960" y="1713600"/>
            <a:ext cx="2823480" cy="314316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Shape 1"/>
          <p:cNvSpPr txBox="1"/>
          <p:nvPr/>
        </p:nvSpPr>
        <p:spPr>
          <a:xfrm>
            <a:off x="1013040" y="7018200"/>
            <a:ext cx="8187840" cy="87120"/>
          </a:xfrm>
          <a:prstGeom prst="rect">
            <a:avLst/>
          </a:prstGeom>
          <a:noFill/>
          <a:ln>
            <a:noFill/>
          </a:ln>
        </p:spPr>
        <p:txBody>
          <a:bodyPr anchor="b">
            <a:normAutofit/>
          </a:bodyPr>
          <a:p>
            <a:pPr>
              <a:lnSpc>
                <a:spcPct val="90000"/>
              </a:lnSpc>
            </a:pPr>
            <a:br/>
            <a:br/>
            <a:endParaRPr b="0" lang="en-US" sz="1800" spc="-1" strike="noStrike">
              <a:solidFill>
                <a:srgbClr val="ffffff"/>
              </a:solidFill>
              <a:latin typeface="Neue Haas Grotesk Text Pro"/>
            </a:endParaRPr>
          </a:p>
        </p:txBody>
      </p:sp>
      <p:sp>
        <p:nvSpPr>
          <p:cNvPr id="115" name="TextShape 2"/>
          <p:cNvSpPr txBox="1"/>
          <p:nvPr/>
        </p:nvSpPr>
        <p:spPr>
          <a:xfrm>
            <a:off x="119880" y="336960"/>
            <a:ext cx="11710440" cy="6256440"/>
          </a:xfrm>
          <a:prstGeom prst="rect">
            <a:avLst/>
          </a:prstGeom>
          <a:noFill/>
          <a:ln>
            <a:noFill/>
          </a:ln>
        </p:spPr>
        <p:txBody>
          <a:bodyPr>
            <a:normAutofit/>
          </a:bodyPr>
          <a:p>
            <a:pPr>
              <a:lnSpc>
                <a:spcPct val="120000"/>
              </a:lnSpc>
              <a:spcBef>
                <a:spcPts val="1001"/>
              </a:spcBef>
              <a:tabLst>
                <a:tab algn="l" pos="0"/>
              </a:tabLst>
            </a:pPr>
            <a:r>
              <a:rPr b="1" lang="en-US" sz="2400" spc="-1" strike="noStrike">
                <a:solidFill>
                  <a:srgbClr val="ffffff"/>
                </a:solidFill>
                <a:latin typeface="Neue Haas Grotesk Text Pro"/>
              </a:rPr>
              <a:t>Working with Function</a:t>
            </a:r>
            <a:endParaRPr b="0" lang="en-US" sz="2400" spc="-1" strike="noStrike">
              <a:solidFill>
                <a:srgbClr val="ffffff"/>
              </a:solidFill>
              <a:latin typeface="Neue Haas Grotesk Text Pro"/>
            </a:endParaRPr>
          </a:p>
          <a:p>
            <a:pPr>
              <a:lnSpc>
                <a:spcPct val="120000"/>
              </a:lnSpc>
              <a:spcBef>
                <a:spcPts val="1001"/>
              </a:spcBef>
              <a:tabLst>
                <a:tab algn="l" pos="0"/>
              </a:tabLst>
            </a:pPr>
            <a:r>
              <a:rPr b="1" lang="en-US" sz="2400" spc="-1" strike="noStrike">
                <a:solidFill>
                  <a:srgbClr val="ffffff"/>
                </a:solidFill>
                <a:latin typeface="Neue Haas Grotesk Text Pro"/>
              </a:rPr>
              <a:t>Building Functionality into Applications</a:t>
            </a:r>
            <a:endParaRPr b="0" lang="en-US" sz="2400" spc="-1" strike="noStrike">
              <a:solidFill>
                <a:srgbClr val="ffffff"/>
              </a:solidFill>
              <a:latin typeface="Neue Haas Grotesk Text Pro"/>
            </a:endParaRPr>
          </a:p>
          <a:p>
            <a:pPr marL="228600" indent="-228240">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implemented core arithmetic functions(addition, subtraction, multiplication, division) for a working calculator.</a:t>
            </a:r>
            <a:endParaRPr b="0" lang="en-US" sz="2400" spc="-1" strike="noStrike">
              <a:solidFill>
                <a:srgbClr val="ffffff"/>
              </a:solidFill>
              <a:latin typeface="Neue Haas Grotesk Text Pro"/>
            </a:endParaRPr>
          </a:p>
          <a:p>
            <a:pPr marL="228600" indent="-228240">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learnt how to design the logic to handle input, calculate results, and display them in the GUI.</a:t>
            </a:r>
            <a:endParaRPr b="0" lang="en-US" sz="2400" spc="-1" strike="noStrike">
              <a:solidFill>
                <a:srgbClr val="ffffff"/>
              </a:solidFill>
              <a:latin typeface="Neue Haas Grotesk Text Pro"/>
            </a:endParaRPr>
          </a:p>
          <a:p>
            <a:pPr>
              <a:lnSpc>
                <a:spcPct val="120000"/>
              </a:lnSpc>
              <a:spcBef>
                <a:spcPts val="1001"/>
              </a:spcBef>
              <a:tabLst>
                <a:tab algn="l" pos="0"/>
              </a:tabLst>
            </a:pPr>
            <a:r>
              <a:rPr b="1" lang="en-US" sz="2400" spc="-1" strike="noStrike">
                <a:solidFill>
                  <a:srgbClr val="ffffff"/>
                </a:solidFill>
                <a:latin typeface="Neue Haas Grotesk Text Pro"/>
              </a:rPr>
              <a:t>Improving Problem-solving Skills</a:t>
            </a:r>
            <a:endParaRPr b="0" lang="en-US" sz="2400" spc="-1" strike="noStrike">
              <a:solidFill>
                <a:srgbClr val="ffffff"/>
              </a:solidFill>
              <a:latin typeface="Neue Haas Grotesk Text Pro"/>
            </a:endParaRPr>
          </a:p>
          <a:p>
            <a:pPr marL="228600" indent="-228240">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developed problem-solving skills by designing a user-friendly interface and wrote the necessary backend code to handle mathematical operations.</a:t>
            </a:r>
            <a:endParaRPr b="0" lang="en-US" sz="2400" spc="-1" strike="noStrike">
              <a:solidFill>
                <a:srgbClr val="ffffff"/>
              </a:solidFill>
              <a:latin typeface="Neue Haas Grotesk Text Pro"/>
            </a:endParaRPr>
          </a:p>
          <a:p>
            <a:pPr marL="228600" indent="-228240">
              <a:lnSpc>
                <a:spcPct val="120000"/>
              </a:lnSpc>
              <a:spcBef>
                <a:spcPts val="1001"/>
              </a:spcBef>
              <a:buClr>
                <a:srgbClr val="ffffff"/>
              </a:buClr>
              <a:buFont typeface="Arial"/>
              <a:buChar char="•"/>
              <a:tabLst>
                <a:tab algn="l" pos="0"/>
              </a:tabLst>
            </a:pPr>
            <a:r>
              <a:rPr b="0" lang="en-US" sz="2400" spc="-1" strike="noStrike">
                <a:solidFill>
                  <a:srgbClr val="ffffff"/>
                </a:solidFill>
                <a:latin typeface="Neue Haas Grotesk Text Pro"/>
              </a:rPr>
              <a:t>I implemented error handling such as preventing division by zero or handling invalid inputs.</a:t>
            </a: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a:p>
            <a:pPr>
              <a:lnSpc>
                <a:spcPct val="120000"/>
              </a:lnSpc>
              <a:spcBef>
                <a:spcPts val="1001"/>
              </a:spcBef>
              <a:tabLst>
                <a:tab algn="l" pos="0"/>
              </a:tabLst>
            </a:pPr>
            <a:endParaRPr b="0" lang="en-US" sz="2400" spc="-1" strike="noStrike">
              <a:solidFill>
                <a:srgbClr val="ffffff"/>
              </a:solidFill>
              <a:latin typeface="Neue Haas Grotesk Text Pro"/>
            </a:endParaRPr>
          </a:p>
        </p:txBody>
      </p:sp>
      <p:sp>
        <p:nvSpPr>
          <p:cNvPr id="116" name="TextShape 3"/>
          <p:cNvSpPr txBox="1"/>
          <p:nvPr/>
        </p:nvSpPr>
        <p:spPr>
          <a:xfrm>
            <a:off x="340200" y="63360"/>
            <a:ext cx="2742840" cy="317880"/>
          </a:xfrm>
          <a:prstGeom prst="rect">
            <a:avLst/>
          </a:prstGeom>
          <a:noFill/>
          <a:ln>
            <a:noFill/>
          </a:ln>
        </p:spPr>
        <p:txBody>
          <a:bodyPr anchor="ctr">
            <a:noAutofit/>
          </a:bodyPr>
          <a:p>
            <a:pPr>
              <a:lnSpc>
                <a:spcPct val="100000"/>
              </a:lnSpc>
            </a:pPr>
            <a:fld id="{940FBBA5-1B56-4ACE-80E1-A00E2B70B1FD}"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17" name="TextShape 4"/>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18" name="TextShape 5"/>
          <p:cNvSpPr txBox="1"/>
          <p:nvPr/>
        </p:nvSpPr>
        <p:spPr>
          <a:xfrm>
            <a:off x="11404080" y="6425640"/>
            <a:ext cx="429480" cy="364680"/>
          </a:xfrm>
          <a:prstGeom prst="rect">
            <a:avLst/>
          </a:prstGeom>
          <a:noFill/>
          <a:ln>
            <a:noFill/>
          </a:ln>
        </p:spPr>
        <p:txBody>
          <a:bodyPr anchor="ctr">
            <a:noAutofit/>
          </a:bodyPr>
          <a:p>
            <a:pPr algn="r">
              <a:lnSpc>
                <a:spcPct val="100000"/>
              </a:lnSpc>
            </a:pPr>
            <a:fld id="{F58A7FB6-FE77-48DE-A444-D080FE897A86}" type="slidenum">
              <a:rPr b="0" lang="en-US" sz="800" spc="-1" strike="noStrike">
                <a:solidFill>
                  <a:srgbClr val="ffffff"/>
                </a:solidFill>
                <a:latin typeface="Neue Haas Grotesk Text Pro"/>
              </a:rPr>
              <a:t>8</a:t>
            </a:fld>
            <a:endParaRPr b="0" lang="en-IN" sz="8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Shape 1"/>
          <p:cNvSpPr txBox="1"/>
          <p:nvPr/>
        </p:nvSpPr>
        <p:spPr>
          <a:xfrm rot="10800000">
            <a:off x="10222560" y="7220520"/>
            <a:ext cx="92520" cy="1033920"/>
          </a:xfrm>
          <a:prstGeom prst="rect">
            <a:avLst/>
          </a:prstGeom>
          <a:noFill/>
          <a:ln>
            <a:noFill/>
          </a:ln>
        </p:spPr>
        <p:txBody>
          <a:bodyPr anchor="b">
            <a:noAutofit/>
          </a:bodyPr>
          <a:p>
            <a:endParaRPr b="0" lang="en-US" sz="1800" spc="-1" strike="noStrike">
              <a:solidFill>
                <a:srgbClr val="ffffff"/>
              </a:solidFill>
              <a:latin typeface="Neue Haas Grotesk Text Pro"/>
            </a:endParaRPr>
          </a:p>
        </p:txBody>
      </p:sp>
      <p:pic>
        <p:nvPicPr>
          <p:cNvPr id="120" name="Content Placeholder 6" descr="A screenshot of a calculator&#10;&#10;AI-generated content may be incorrect."/>
          <p:cNvPicPr/>
          <p:nvPr/>
        </p:nvPicPr>
        <p:blipFill>
          <a:blip r:embed="rId1"/>
          <a:stretch/>
        </p:blipFill>
        <p:spPr>
          <a:xfrm>
            <a:off x="285840" y="1063080"/>
            <a:ext cx="4074840" cy="3596760"/>
          </a:xfrm>
          <a:prstGeom prst="rect">
            <a:avLst/>
          </a:prstGeom>
          <a:ln>
            <a:noFill/>
          </a:ln>
        </p:spPr>
      </p:pic>
      <p:sp>
        <p:nvSpPr>
          <p:cNvPr id="121" name="TextShape 2"/>
          <p:cNvSpPr txBox="1"/>
          <p:nvPr/>
        </p:nvSpPr>
        <p:spPr>
          <a:xfrm>
            <a:off x="340200" y="63360"/>
            <a:ext cx="2742840" cy="317880"/>
          </a:xfrm>
          <a:prstGeom prst="rect">
            <a:avLst/>
          </a:prstGeom>
          <a:noFill/>
          <a:ln>
            <a:noFill/>
          </a:ln>
        </p:spPr>
        <p:txBody>
          <a:bodyPr anchor="ctr">
            <a:noAutofit/>
          </a:bodyPr>
          <a:p>
            <a:pPr>
              <a:lnSpc>
                <a:spcPct val="100000"/>
              </a:lnSpc>
            </a:pPr>
            <a:fld id="{415840D5-A74D-4908-88AE-33F87D335CC7}" type="datetime1">
              <a:rPr b="0" lang="en-US" sz="800" spc="-1" strike="noStrike">
                <a:solidFill>
                  <a:srgbClr val="ffffff"/>
                </a:solidFill>
                <a:latin typeface="Neue Haas Grotesk Text Pro"/>
              </a:rPr>
              <a:t>02/17/2025</a:t>
            </a:fld>
            <a:endParaRPr b="0" lang="en-IN" sz="800" spc="-1" strike="noStrike">
              <a:latin typeface="Times New Roman"/>
            </a:endParaRPr>
          </a:p>
        </p:txBody>
      </p:sp>
      <p:sp>
        <p:nvSpPr>
          <p:cNvPr id="122" name="TextShape 3"/>
          <p:cNvSpPr txBox="1"/>
          <p:nvPr/>
        </p:nvSpPr>
        <p:spPr>
          <a:xfrm>
            <a:off x="7344000" y="6424920"/>
            <a:ext cx="4059720" cy="364680"/>
          </a:xfrm>
          <a:prstGeom prst="rect">
            <a:avLst/>
          </a:prstGeom>
          <a:noFill/>
          <a:ln>
            <a:noFill/>
          </a:ln>
        </p:spPr>
        <p:txBody>
          <a:bodyPr anchor="ctr">
            <a:noAutofit/>
          </a:bodyPr>
          <a:p>
            <a:pPr algn="ctr"/>
            <a:endParaRPr b="0" lang="en-IN" sz="1400" spc="-1" strike="noStrike">
              <a:latin typeface="Times New Roman"/>
            </a:endParaRPr>
          </a:p>
          <a:p>
            <a:pPr algn="r">
              <a:lnSpc>
                <a:spcPct val="100000"/>
              </a:lnSpc>
            </a:pPr>
            <a:r>
              <a:rPr b="0" lang="en-US" sz="800" spc="-1" strike="noStrike" cap="all">
                <a:solidFill>
                  <a:srgbClr val="ffffff"/>
                </a:solidFill>
                <a:latin typeface="Neue Haas Grotesk Text Pro"/>
              </a:rPr>
              <a:t>              </a:t>
            </a:r>
            <a:endParaRPr b="0" lang="en-IN" sz="800" spc="-1" strike="noStrike">
              <a:latin typeface="Times New Roman"/>
            </a:endParaRPr>
          </a:p>
        </p:txBody>
      </p:sp>
      <p:sp>
        <p:nvSpPr>
          <p:cNvPr id="123" name="TextShape 4"/>
          <p:cNvSpPr txBox="1"/>
          <p:nvPr/>
        </p:nvSpPr>
        <p:spPr>
          <a:xfrm>
            <a:off x="11404080" y="6425640"/>
            <a:ext cx="429480" cy="364680"/>
          </a:xfrm>
          <a:prstGeom prst="rect">
            <a:avLst/>
          </a:prstGeom>
          <a:noFill/>
          <a:ln>
            <a:noFill/>
          </a:ln>
        </p:spPr>
        <p:txBody>
          <a:bodyPr anchor="ctr">
            <a:noAutofit/>
          </a:bodyPr>
          <a:p>
            <a:pPr algn="r">
              <a:lnSpc>
                <a:spcPct val="100000"/>
              </a:lnSpc>
            </a:pPr>
            <a:fld id="{2C55B20E-A0AF-453D-A4E9-E7A3184AE183}" type="slidenum">
              <a:rPr b="0" lang="en-US" sz="800" spc="-1" strike="noStrike">
                <a:solidFill>
                  <a:srgbClr val="ffffff"/>
                </a:solidFill>
                <a:latin typeface="Neue Haas Grotesk Text Pro"/>
              </a:rPr>
              <a:t>8</a:t>
            </a:fld>
            <a:endParaRPr b="0" lang="en-IN" sz="800" spc="-1" strike="noStrike">
              <a:latin typeface="Times New Roman"/>
            </a:endParaRPr>
          </a:p>
        </p:txBody>
      </p:sp>
      <p:sp>
        <p:nvSpPr>
          <p:cNvPr id="124" name="CustomShape 5"/>
          <p:cNvSpPr/>
          <p:nvPr/>
        </p:nvSpPr>
        <p:spPr>
          <a:xfrm>
            <a:off x="4769640" y="253800"/>
            <a:ext cx="7300440" cy="8869320"/>
          </a:xfrm>
          <a:prstGeom prst="rect">
            <a:avLst/>
          </a:prstGeom>
          <a:noFill/>
          <a:ln>
            <a:noFill/>
          </a:ln>
        </p:spPr>
        <p:style>
          <a:lnRef idx="0"/>
          <a:fillRef idx="0"/>
          <a:effectRef idx="0"/>
          <a:fontRef idx="minor"/>
        </p:style>
        <p:txBody>
          <a:bodyPr>
            <a:spAutoFit/>
          </a:bodyPr>
          <a:p>
            <a:pPr algn="just">
              <a:lnSpc>
                <a:spcPct val="100000"/>
              </a:lnSpc>
            </a:pPr>
            <a:r>
              <a:rPr b="0" lang="en-US" sz="2400" spc="-1" strike="noStrike">
                <a:solidFill>
                  <a:srgbClr val="ffffff"/>
                </a:solidFill>
                <a:latin typeface="Neue Haas Grotesk Text Pro"/>
              </a:rPr>
              <a:t>Managing Application Layout- I learnt to organize components, and create a neat, user-friendly interface by using layout management tools(e.g., tkinter)</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0" lang="en-US" sz="2400" spc="-1" strike="noStrike">
                <a:solidFill>
                  <a:srgbClr val="ffffff"/>
                </a:solidFill>
                <a:latin typeface="Neue Haas Grotesk Text Pro"/>
              </a:rPr>
              <a:t>I understood the importance of intuitive design for effective usability.</a:t>
            </a:r>
            <a:endParaRPr b="0" lang="en-IN" sz="2400" spc="-1" strike="noStrike">
              <a:latin typeface="Arial"/>
            </a:endParaRPr>
          </a:p>
          <a:p>
            <a:pPr algn="just">
              <a:lnSpc>
                <a:spcPct val="100000"/>
              </a:lnSpc>
            </a:pPr>
            <a:r>
              <a:rPr b="0" lang="en-US" sz="2400" spc="-1" strike="noStrike">
                <a:solidFill>
                  <a:srgbClr val="ffffff"/>
                </a:solidFill>
                <a:latin typeface="Neue Haas Grotesk Text Pro"/>
              </a:rPr>
              <a:t>Mathematical Logic Implementation-I gained experience in implementing the logic for handling basic mathematical operations and their order of precedence.</a:t>
            </a:r>
            <a:endParaRPr b="0" lang="en-IN" sz="2400" spc="-1" strike="noStrike">
              <a:latin typeface="Arial"/>
            </a:endParaRPr>
          </a:p>
          <a:p>
            <a:pPr algn="just">
              <a:lnSpc>
                <a:spcPct val="100000"/>
              </a:lnSpc>
            </a:pPr>
            <a:endParaRPr b="0" lang="en-IN" sz="2400" spc="-1" strike="noStrike">
              <a:latin typeface="Arial"/>
            </a:endParaRPr>
          </a:p>
          <a:p>
            <a:pPr algn="just">
              <a:lnSpc>
                <a:spcPct val="100000"/>
              </a:lnSpc>
            </a:pPr>
            <a:r>
              <a:rPr b="1" lang="en-US" sz="2400" spc="-1" strike="noStrike">
                <a:solidFill>
                  <a:srgbClr val="ffffff"/>
                </a:solidFill>
                <a:latin typeface="Neue Haas Grotesk Text Pro"/>
              </a:rPr>
              <a:t>Debugging and Testing-</a:t>
            </a:r>
            <a:r>
              <a:rPr b="0" lang="en-US" sz="2400" spc="-1" strike="noStrike">
                <a:solidFill>
                  <a:srgbClr val="ffffff"/>
                </a:solidFill>
                <a:latin typeface="Neue Haas Grotesk Text Pro"/>
              </a:rPr>
              <a:t>I improved my debugging skills by identifying and fixing issues in calculator's logic or GUI design and tested different scenarios to ensure that the calculator behaves correctly including large numbers and decimal values.</a:t>
            </a:r>
            <a:endParaRPr b="0" lang="en-IN" sz="2400" spc="-1" strike="noStrike">
              <a:latin typeface="Arial"/>
            </a:endParaRPr>
          </a:p>
          <a:p>
            <a:pPr algn="just">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a:p>
            <a:pPr>
              <a:lnSpc>
                <a:spcPct val="100000"/>
              </a:lnSpc>
            </a:pPr>
            <a:endParaRPr b="0" lang="en-IN" sz="24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a1a33"/>
      </a:dk2>
      <a:lt2>
        <a:srgbClr val="eeffe3"/>
      </a:lt2>
      <a:accent1>
        <a:srgbClr val="5c40ef"/>
      </a:accent1>
      <a:accent2>
        <a:srgbClr val="b8a0f8"/>
      </a:accent2>
      <a:accent3>
        <a:srgbClr val="00c777"/>
      </a:accent3>
      <a:accent4>
        <a:srgbClr val="005a66"/>
      </a:accent4>
      <a:accent5>
        <a:srgbClr val="9956ea"/>
      </a:accent5>
      <a:accent6>
        <a:srgbClr val="9bbb25"/>
      </a:accent6>
      <a:hlink>
        <a:srgbClr val="674cf0"/>
      </a:hlink>
      <a:folHlink>
        <a:srgbClr val="b53699"/>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2025-02-13T06:05:14Z</dcterms:created>
  <dc:creator/>
  <dc:description/>
  <dc:language>en-IN</dc:language>
  <cp:lastModifiedBy/>
  <dcterms:modified xsi:type="dcterms:W3CDTF">2025-02-17T01:27:53Z</dcterms:modified>
  <cp:revision>1005</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Notes">
    <vt:i4>0</vt:i4>
  </property>
  <property fmtid="{D5CDD505-2E9C-101B-9397-08002B2CF9AE}" pid="7" name="PresentationFormat">
    <vt:lpwstr>Widescreen</vt:lpwstr>
  </property>
  <property fmtid="{D5CDD505-2E9C-101B-9397-08002B2CF9AE}" pid="8" name="ScaleCrop">
    <vt:bool>0</vt:bool>
  </property>
  <property fmtid="{D5CDD505-2E9C-101B-9397-08002B2CF9AE}" pid="9" name="ShareDoc">
    <vt:bool>0</vt:bool>
  </property>
  <property fmtid="{D5CDD505-2E9C-101B-9397-08002B2CF9AE}" pid="10" name="Slides">
    <vt:i4>16</vt:i4>
  </property>
</Properties>
</file>