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g78mf4uP6KLKrn0idGpIqUytlm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89c84ed4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89c84ed4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89c84ed4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89c84ed4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89c84ed4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89c84ed4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89c84ed4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89c84ed4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89c84ed4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89c84ed4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89c84ed4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89c84ed4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89c84ed4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89c84ed4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89c84ed4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89c84ed4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383cb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383cb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8383cb7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8383cb7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8383cb7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8383cb7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8383cb7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8383cb7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8383cb7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8383cb7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89c84ed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89c84ed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a:t>Healthiest</a:t>
            </a:r>
            <a:r>
              <a:rPr lang="en-GB"/>
              <a:t> Fast Food Chain</a:t>
            </a:r>
            <a:endParaRPr/>
          </a:p>
          <a:p>
            <a:pPr indent="0" lvl="0" marL="0" rtl="0" algn="ctr">
              <a:lnSpc>
                <a:spcPct val="100000"/>
              </a:lnSpc>
              <a:spcBef>
                <a:spcPts val="0"/>
              </a:spcBef>
              <a:spcAft>
                <a:spcPts val="0"/>
              </a:spcAft>
              <a:buSzPts val="5200"/>
              <a:buNone/>
            </a:pPr>
            <a:r>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Clr>
                <a:schemeClr val="dk1"/>
              </a:buClr>
              <a:buSzPct val="39285"/>
              <a:buFont typeface="Arial"/>
              <a:buNone/>
            </a:pPr>
            <a:r>
              <a:rPr lang="en-GB"/>
              <a:t>Aditya Gulati</a:t>
            </a:r>
            <a:endParaRPr/>
          </a:p>
          <a:p>
            <a:pPr indent="0" lvl="0" marL="0" rtl="0" algn="ctr">
              <a:lnSpc>
                <a:spcPct val="100000"/>
              </a:lnSpc>
              <a:spcBef>
                <a:spcPts val="0"/>
              </a:spcBef>
              <a:spcAft>
                <a:spcPts val="0"/>
              </a:spcAft>
              <a:buClr>
                <a:schemeClr val="dk1"/>
              </a:buClr>
              <a:buSzPct val="39285"/>
              <a:buFont typeface="Arial"/>
              <a:buNone/>
            </a:pPr>
            <a:r>
              <a:rPr lang="en-GB"/>
              <a:t>Dec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b89c84ed47_1_6"/>
          <p:cNvSpPr txBox="1"/>
          <p:nvPr/>
        </p:nvSpPr>
        <p:spPr>
          <a:xfrm>
            <a:off x="4550" y="22800"/>
            <a:ext cx="3310500" cy="514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Checking if avg. protein or avg. fiber increase with avg. cholesterol</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Avg. Protein value usually </a:t>
            </a:r>
            <a:r>
              <a:rPr lang="en-GB" sz="1800">
                <a:solidFill>
                  <a:schemeClr val="dk2"/>
                </a:solidFill>
              </a:rPr>
              <a:t>increases with avg. cholesterol unlike avg. Fiber.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Mcdonalds have highest level of protein but also have highest level of calories.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Chick Fil-A have second highest level of protein and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Subway and Taco Bell have highest level of </a:t>
            </a:r>
            <a:endParaRPr sz="1800">
              <a:solidFill>
                <a:schemeClr val="dk2"/>
              </a:solidFill>
            </a:endParaRPr>
          </a:p>
        </p:txBody>
      </p:sp>
      <p:pic>
        <p:nvPicPr>
          <p:cNvPr id="108" name="Google Shape;108;g2b89c84ed47_1_6"/>
          <p:cNvPicPr preferRelativeResize="0"/>
          <p:nvPr/>
        </p:nvPicPr>
        <p:blipFill>
          <a:blip r:embed="rId3">
            <a:alphaModFix/>
          </a:blip>
          <a:stretch>
            <a:fillRect/>
          </a:stretch>
        </p:blipFill>
        <p:spPr>
          <a:xfrm>
            <a:off x="3619850" y="22800"/>
            <a:ext cx="5524148" cy="5120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b89c84ed47_1_14"/>
          <p:cNvSpPr txBox="1"/>
          <p:nvPr/>
        </p:nvSpPr>
        <p:spPr>
          <a:xfrm>
            <a:off x="-36475" y="-4550"/>
            <a:ext cx="2968500" cy="521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Graph shows items with highest Fiber </a:t>
            </a:r>
            <a:r>
              <a:rPr lang="en-GB" sz="1800">
                <a:solidFill>
                  <a:schemeClr val="dk2"/>
                </a:solidFill>
              </a:rPr>
              <a:t>with c</a:t>
            </a:r>
            <a:r>
              <a:rPr lang="en-GB" sz="1800">
                <a:solidFill>
                  <a:schemeClr val="dk2"/>
                </a:solidFill>
              </a:rPr>
              <a:t>olour represents to </a:t>
            </a:r>
            <a:r>
              <a:rPr lang="en-GB" sz="1800">
                <a:solidFill>
                  <a:schemeClr val="dk2"/>
                </a:solidFill>
              </a:rPr>
              <a:t>which</a:t>
            </a:r>
            <a:r>
              <a:rPr lang="en-GB" sz="1800">
                <a:solidFill>
                  <a:schemeClr val="dk2"/>
                </a:solidFill>
              </a:rPr>
              <a:t> </a:t>
            </a:r>
            <a:r>
              <a:rPr lang="en-GB" sz="1800">
                <a:solidFill>
                  <a:schemeClr val="dk2"/>
                </a:solidFill>
              </a:rPr>
              <a:t>restaurant</a:t>
            </a:r>
            <a:r>
              <a:rPr lang="en-GB" sz="1800">
                <a:solidFill>
                  <a:schemeClr val="dk2"/>
                </a:solidFill>
              </a:rPr>
              <a:t> they belong.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Chick Fil A have the high fiber item with lowest calories in the entire dataset.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Subway and Taco Bell have the highest number items with high fiber. </a:t>
            </a:r>
            <a:endParaRPr sz="1800">
              <a:solidFill>
                <a:schemeClr val="dk2"/>
              </a:solidFill>
            </a:endParaRPr>
          </a:p>
        </p:txBody>
      </p:sp>
      <p:pic>
        <p:nvPicPr>
          <p:cNvPr id="114" name="Google Shape;114;g2b89c84ed47_1_14"/>
          <p:cNvPicPr preferRelativeResize="0"/>
          <p:nvPr/>
        </p:nvPicPr>
        <p:blipFill>
          <a:blip r:embed="rId3">
            <a:alphaModFix/>
          </a:blip>
          <a:stretch>
            <a:fillRect/>
          </a:stretch>
        </p:blipFill>
        <p:spPr>
          <a:xfrm>
            <a:off x="3070750" y="0"/>
            <a:ext cx="5907173" cy="5056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b89c84ed47_1_20"/>
          <p:cNvSpPr txBox="1"/>
          <p:nvPr/>
        </p:nvSpPr>
        <p:spPr>
          <a:xfrm>
            <a:off x="4550" y="-4550"/>
            <a:ext cx="3283200" cy="514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Similar to the previous graph, finding out the items with highest protein.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Mcdonalds have highest number of high </a:t>
            </a:r>
            <a:r>
              <a:rPr lang="en-GB" sz="1800">
                <a:solidFill>
                  <a:schemeClr val="dk2"/>
                </a:solidFill>
              </a:rPr>
              <a:t>protein</a:t>
            </a:r>
            <a:r>
              <a:rPr lang="en-GB" sz="1800">
                <a:solidFill>
                  <a:schemeClr val="dk2"/>
                </a:solidFill>
              </a:rPr>
              <a:t> items</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Subway has the high </a:t>
            </a:r>
            <a:r>
              <a:rPr lang="en-GB" sz="1800">
                <a:solidFill>
                  <a:schemeClr val="dk2"/>
                </a:solidFill>
              </a:rPr>
              <a:t>protein</a:t>
            </a:r>
            <a:r>
              <a:rPr lang="en-GB" sz="1800">
                <a:solidFill>
                  <a:schemeClr val="dk2"/>
                </a:solidFill>
              </a:rPr>
              <a:t> item with lowest calories</a:t>
            </a:r>
            <a:endParaRPr sz="1800">
              <a:solidFill>
                <a:schemeClr val="dk2"/>
              </a:solidFill>
            </a:endParaRPr>
          </a:p>
        </p:txBody>
      </p:sp>
      <p:pic>
        <p:nvPicPr>
          <p:cNvPr id="120" name="Google Shape;120;g2b89c84ed47_1_20"/>
          <p:cNvPicPr preferRelativeResize="0"/>
          <p:nvPr/>
        </p:nvPicPr>
        <p:blipFill>
          <a:blip r:embed="rId3">
            <a:alphaModFix/>
          </a:blip>
          <a:stretch>
            <a:fillRect/>
          </a:stretch>
        </p:blipFill>
        <p:spPr>
          <a:xfrm>
            <a:off x="3412800" y="-4550"/>
            <a:ext cx="555145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b89c84ed47_1_27"/>
          <p:cNvSpPr txBox="1"/>
          <p:nvPr/>
        </p:nvSpPr>
        <p:spPr>
          <a:xfrm>
            <a:off x="0" y="31950"/>
            <a:ext cx="3720900" cy="507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The Graph is the intersection of the previous two graphs.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The first two items can be </a:t>
            </a:r>
            <a:r>
              <a:rPr lang="en-GB" sz="1800">
                <a:solidFill>
                  <a:schemeClr val="dk2"/>
                </a:solidFill>
              </a:rPr>
              <a:t>considered</a:t>
            </a:r>
            <a:r>
              <a:rPr lang="en-GB" sz="1800">
                <a:solidFill>
                  <a:schemeClr val="dk2"/>
                </a:solidFill>
              </a:rPr>
              <a:t> the </a:t>
            </a:r>
            <a:r>
              <a:rPr lang="en-GB" sz="1800">
                <a:solidFill>
                  <a:schemeClr val="dk2"/>
                </a:solidFill>
              </a:rPr>
              <a:t>healthiest</a:t>
            </a:r>
            <a:r>
              <a:rPr lang="en-GB" sz="1800">
                <a:solidFill>
                  <a:schemeClr val="dk2"/>
                </a:solidFill>
              </a:rPr>
              <a:t> item in the dataset.The third is high in fiber and protein but have huge calorie intake.</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Both item belong to the Subway. </a:t>
            </a:r>
            <a:endParaRPr sz="1800">
              <a:solidFill>
                <a:schemeClr val="dk2"/>
              </a:solidFill>
            </a:endParaRPr>
          </a:p>
        </p:txBody>
      </p:sp>
      <p:pic>
        <p:nvPicPr>
          <p:cNvPr id="126" name="Google Shape;126;g2b89c84ed47_1_27"/>
          <p:cNvPicPr preferRelativeResize="0"/>
          <p:nvPr/>
        </p:nvPicPr>
        <p:blipFill>
          <a:blip r:embed="rId3">
            <a:alphaModFix/>
          </a:blip>
          <a:stretch>
            <a:fillRect/>
          </a:stretch>
        </p:blipFill>
        <p:spPr>
          <a:xfrm>
            <a:off x="3720900" y="0"/>
            <a:ext cx="5243750" cy="491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89c84ed47_1_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Findings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b89c84ed47_1_37"/>
          <p:cNvSpPr txBox="1"/>
          <p:nvPr/>
        </p:nvSpPr>
        <p:spPr>
          <a:xfrm>
            <a:off x="0" y="1281300"/>
            <a:ext cx="7660500" cy="514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Subway and Taco Bell can </a:t>
            </a:r>
            <a:r>
              <a:rPr lang="en-GB" sz="1800">
                <a:solidFill>
                  <a:schemeClr val="dk2"/>
                </a:solidFill>
              </a:rPr>
              <a:t>considered</a:t>
            </a:r>
            <a:r>
              <a:rPr lang="en-GB" sz="1800">
                <a:solidFill>
                  <a:schemeClr val="dk2"/>
                </a:solidFill>
              </a:rPr>
              <a:t> as the healthiest food chain restaurant in US.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Taco Bell has most variety of health food items compared to Subway, though Subway has the </a:t>
            </a:r>
            <a:r>
              <a:rPr lang="en-GB" sz="1800">
                <a:solidFill>
                  <a:schemeClr val="dk2"/>
                </a:solidFill>
              </a:rPr>
              <a:t>healthiest food</a:t>
            </a:r>
            <a:r>
              <a:rPr lang="en-GB" sz="1800">
                <a:solidFill>
                  <a:schemeClr val="dk2"/>
                </a:solidFill>
              </a:rPr>
              <a:t> item on </a:t>
            </a:r>
            <a:r>
              <a:rPr lang="en-GB" sz="1800">
                <a:solidFill>
                  <a:schemeClr val="dk2"/>
                </a:solidFill>
              </a:rPr>
              <a:t>their</a:t>
            </a:r>
            <a:r>
              <a:rPr lang="en-GB" sz="1800">
                <a:solidFill>
                  <a:schemeClr val="dk2"/>
                </a:solidFill>
              </a:rPr>
              <a:t> menu.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Mcdonalds, Sonic and Burger King can be considered as unhealthiest food chain.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89c84ed47_1_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Limitations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b89c84ed47_1_47"/>
          <p:cNvSpPr txBox="1"/>
          <p:nvPr/>
        </p:nvSpPr>
        <p:spPr>
          <a:xfrm>
            <a:off x="45600" y="118550"/>
            <a:ext cx="7920600" cy="445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Dataset had columns with many NA values which had to removed.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Those columns could have provided with more accurate findings.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b8383cb70f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g2b8383cb70f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According to a CNN </a:t>
            </a:r>
            <a:r>
              <a:rPr lang="en-GB"/>
              <a:t>article written in 2018,”Here’s how much fast food Americans are eating”, recent research from the US Centers for Disease Control and Prevention shows how common fast food has become in American diets. It also shows how many people consume it.</a:t>
            </a:r>
            <a:endParaRPr/>
          </a:p>
          <a:p>
            <a:pPr indent="-342900" lvl="0" marL="457200" rtl="0" algn="l">
              <a:spcBef>
                <a:spcPts val="0"/>
              </a:spcBef>
              <a:spcAft>
                <a:spcPts val="0"/>
              </a:spcAft>
              <a:buSzPts val="1800"/>
              <a:buChar char="●"/>
            </a:pPr>
            <a:r>
              <a:rPr lang="en-GB"/>
              <a:t>The National Center for Health Statistics released a data brief that states that between 2013 and 2016, over 37% of US adults ate fast food on any given day.</a:t>
            </a:r>
            <a:endParaRPr/>
          </a:p>
          <a:p>
            <a:pPr indent="-342900" lvl="0" marL="457200" rtl="0" algn="l">
              <a:spcBef>
                <a:spcPts val="0"/>
              </a:spcBef>
              <a:spcAft>
                <a:spcPts val="0"/>
              </a:spcAft>
              <a:buSzPts val="1800"/>
              <a:buChar char="●"/>
            </a:pPr>
            <a:r>
              <a:rPr lang="en-GB"/>
              <a:t>In the United States, an estimated 84.8 million adults, or 36.6% of the population, eat fast food on any given day.</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b8383cb70f_0_18"/>
          <p:cNvSpPr txBox="1"/>
          <p:nvPr>
            <p:ph idx="1" type="body"/>
          </p:nvPr>
        </p:nvSpPr>
        <p:spPr>
          <a:xfrm>
            <a:off x="256975" y="0"/>
            <a:ext cx="8520600" cy="497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Fast food is often heavy in calories, fat, salt, and sugar. These ingredients, when consumed in excess, increase the risk of heart disease, high blood pressure, obesity, and Type 2 diabetes.</a:t>
            </a:r>
            <a:endParaRPr/>
          </a:p>
          <a:p>
            <a:pPr indent="-342900" lvl="0" marL="457200" rtl="0" algn="l">
              <a:spcBef>
                <a:spcPts val="0"/>
              </a:spcBef>
              <a:spcAft>
                <a:spcPts val="0"/>
              </a:spcAft>
              <a:buSzPts val="1800"/>
              <a:buChar char="●"/>
            </a:pPr>
            <a:r>
              <a:rPr lang="en-GB"/>
              <a:t>A 2013 data brief from the National Center for Health Statistics stated that between 2007 and 2010, fast food accounted for 11.3% of the total daily caloric intake of US people.</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b8383cb70f_0_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 Objective</a:t>
            </a:r>
            <a:endParaRPr/>
          </a:p>
        </p:txBody>
      </p:sp>
      <p:sp>
        <p:nvSpPr>
          <p:cNvPr id="72" name="Google Shape;72;g2b8383cb70f_0_8"/>
          <p:cNvSpPr txBox="1"/>
          <p:nvPr>
            <p:ph idx="1" type="body"/>
          </p:nvPr>
        </p:nvSpPr>
        <p:spPr>
          <a:xfrm>
            <a:off x="380075" y="1750975"/>
            <a:ext cx="8520600" cy="96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500"/>
              <a:t>Which American fast-food chain restaurant has the healthiest menu?</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2300"/>
              <a:t>Dataset</a:t>
            </a:r>
            <a:endParaRPr sz="4000"/>
          </a:p>
        </p:txBody>
      </p:sp>
      <p:sp>
        <p:nvSpPr>
          <p:cNvPr id="78" name="Google Shape;78;p2"/>
          <p:cNvSpPr txBox="1"/>
          <p:nvPr>
            <p:ph idx="1" type="body"/>
          </p:nvPr>
        </p:nvSpPr>
        <p:spPr>
          <a:xfrm>
            <a:off x="68400" y="572700"/>
            <a:ext cx="9144000" cy="3334800"/>
          </a:xfrm>
          <a:prstGeom prst="rect">
            <a:avLst/>
          </a:prstGeom>
          <a:noFill/>
          <a:ln>
            <a:noFill/>
          </a:ln>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chemeClr val="dk1"/>
              </a:buClr>
              <a:buSzPts val="1800"/>
              <a:buChar char="●"/>
            </a:pPr>
            <a:r>
              <a:rPr lang="en-GB">
                <a:solidFill>
                  <a:schemeClr val="dk1"/>
                </a:solidFill>
              </a:rPr>
              <a:t>The dataset is about nutritional values of different fast food items from fast-food chain restaurants. </a:t>
            </a:r>
            <a:endParaRPr>
              <a:solidFill>
                <a:schemeClr val="dk1"/>
              </a:solidFill>
            </a:endParaRPr>
          </a:p>
          <a:p>
            <a:pPr indent="-342900" lvl="0" marL="457200" rtl="0" algn="l">
              <a:lnSpc>
                <a:spcPct val="105000"/>
              </a:lnSpc>
              <a:spcBef>
                <a:spcPts val="0"/>
              </a:spcBef>
              <a:spcAft>
                <a:spcPts val="0"/>
              </a:spcAft>
              <a:buClr>
                <a:schemeClr val="dk1"/>
              </a:buClr>
              <a:buSzPts val="1800"/>
              <a:buChar char="●"/>
            </a:pPr>
            <a:r>
              <a:rPr lang="en-GB">
                <a:solidFill>
                  <a:schemeClr val="dk1"/>
                </a:solidFill>
              </a:rPr>
              <a:t>Dataset includes items from six fast-food chains. </a:t>
            </a:r>
            <a:endParaRPr>
              <a:solidFill>
                <a:schemeClr val="dk1"/>
              </a:solidFill>
            </a:endParaRPr>
          </a:p>
          <a:p>
            <a:pPr indent="-342900" lvl="0" marL="457200" rtl="0" algn="l">
              <a:lnSpc>
                <a:spcPct val="105000"/>
              </a:lnSpc>
              <a:spcBef>
                <a:spcPts val="0"/>
              </a:spcBef>
              <a:spcAft>
                <a:spcPts val="0"/>
              </a:spcAft>
              <a:buClr>
                <a:schemeClr val="dk1"/>
              </a:buClr>
              <a:buSzPts val="1800"/>
              <a:buChar char="●"/>
            </a:pPr>
            <a:r>
              <a:rPr lang="en-GB">
                <a:solidFill>
                  <a:schemeClr val="dk1"/>
                </a:solidFill>
              </a:rPr>
              <a:t>Dataset is from a public platforms so before following the analysis step first we need to process it and make it suitable for analysis. </a:t>
            </a:r>
            <a:endParaRPr>
              <a:solidFill>
                <a:schemeClr val="dk1"/>
              </a:solidFill>
            </a:endParaRPr>
          </a:p>
          <a:p>
            <a:pPr indent="-342900" lvl="0" marL="457200" rtl="0" algn="l">
              <a:lnSpc>
                <a:spcPct val="105000"/>
              </a:lnSpc>
              <a:spcBef>
                <a:spcPts val="0"/>
              </a:spcBef>
              <a:spcAft>
                <a:spcPts val="0"/>
              </a:spcAft>
              <a:buClr>
                <a:schemeClr val="dk1"/>
              </a:buClr>
              <a:buSzPts val="1800"/>
              <a:buChar char="●"/>
            </a:pPr>
            <a:r>
              <a:rPr lang="en-GB">
                <a:solidFill>
                  <a:schemeClr val="dk1"/>
                </a:solidFill>
              </a:rPr>
              <a:t>Few columns such as Calcium, Vit A and Vit B have many NA </a:t>
            </a:r>
            <a:r>
              <a:rPr lang="en-GB">
                <a:solidFill>
                  <a:schemeClr val="dk1"/>
                </a:solidFill>
              </a:rPr>
              <a:t>values</a:t>
            </a:r>
            <a:r>
              <a:rPr lang="en-GB">
                <a:solidFill>
                  <a:schemeClr val="dk1"/>
                </a:solidFill>
              </a:rPr>
              <a:t>. Using </a:t>
            </a:r>
            <a:r>
              <a:rPr lang="en-GB">
                <a:solidFill>
                  <a:schemeClr val="dk1"/>
                </a:solidFill>
              </a:rPr>
              <a:t>them</a:t>
            </a:r>
            <a:r>
              <a:rPr lang="en-GB">
                <a:solidFill>
                  <a:schemeClr val="dk1"/>
                </a:solidFill>
              </a:rPr>
              <a:t> might affect the accuracy of the findings. </a:t>
            </a:r>
            <a:endParaRPr>
              <a:solidFill>
                <a:schemeClr val="dk1"/>
              </a:solidFill>
            </a:endParaRPr>
          </a:p>
          <a:p>
            <a:pPr indent="0" lvl="0" marL="0" rtl="0" algn="l">
              <a:lnSpc>
                <a:spcPct val="105000"/>
              </a:lnSpc>
              <a:spcBef>
                <a:spcPts val="0"/>
              </a:spcBef>
              <a:spcAft>
                <a:spcPts val="0"/>
              </a:spcAft>
              <a:buNone/>
            </a:pPr>
            <a:r>
              <a:t/>
            </a:r>
            <a:endParaRPr>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b8383cb70f_0_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b8383cb70f_0_29"/>
          <p:cNvSpPr txBox="1"/>
          <p:nvPr>
            <p:ph idx="1" type="body"/>
          </p:nvPr>
        </p:nvSpPr>
        <p:spPr>
          <a:xfrm>
            <a:off x="243300" y="85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must first define what constitutes healthy and unhealthy food. </a:t>
            </a:r>
            <a:endParaRPr/>
          </a:p>
          <a:p>
            <a:pPr indent="-330200" lvl="1" marL="914400" rtl="0" algn="l">
              <a:spcBef>
                <a:spcPts val="0"/>
              </a:spcBef>
              <a:spcAft>
                <a:spcPts val="0"/>
              </a:spcAft>
              <a:buSzPts val="1600"/>
              <a:buChar char="○"/>
            </a:pPr>
            <a:r>
              <a:rPr lang="en-GB" sz="1600"/>
              <a:t>In this instance, the food's calories and nutritional value should be taken into account. </a:t>
            </a:r>
            <a:endParaRPr sz="1600"/>
          </a:p>
          <a:p>
            <a:pPr indent="-330200" lvl="1" marL="914400" rtl="0" algn="l">
              <a:spcBef>
                <a:spcPts val="0"/>
              </a:spcBef>
              <a:spcAft>
                <a:spcPts val="0"/>
              </a:spcAft>
              <a:buSzPts val="1600"/>
              <a:buChar char="○"/>
            </a:pPr>
            <a:r>
              <a:rPr lang="en-GB" sz="1600"/>
              <a:t>A food should be regarded as healthy if it is low in calories and high in protein and fiber. </a:t>
            </a:r>
            <a:endParaRPr sz="1600"/>
          </a:p>
          <a:p>
            <a:pPr indent="-330200" lvl="1" marL="914400" rtl="0" algn="l">
              <a:spcBef>
                <a:spcPts val="0"/>
              </a:spcBef>
              <a:spcAft>
                <a:spcPts val="0"/>
              </a:spcAft>
              <a:buSzPts val="1600"/>
              <a:buChar char="○"/>
            </a:pPr>
            <a:r>
              <a:rPr lang="en-GB" sz="1600"/>
              <a:t>Food would be deemed unhealthy if it contained a high quantity of cholesterol along with a high calorie intake.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nvSpPr>
        <p:spPr>
          <a:xfrm>
            <a:off x="22400" y="504275"/>
            <a:ext cx="9144000" cy="70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txBox="1"/>
          <p:nvPr/>
        </p:nvSpPr>
        <p:spPr>
          <a:xfrm>
            <a:off x="209750" y="679425"/>
            <a:ext cx="4362300" cy="3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5" name="Google Shape;95;p3"/>
          <p:cNvSpPr txBox="1"/>
          <p:nvPr/>
        </p:nvSpPr>
        <p:spPr>
          <a:xfrm>
            <a:off x="100325" y="405825"/>
            <a:ext cx="4076400" cy="42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Checking how many items each restaurant include.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This would help in </a:t>
            </a:r>
            <a:r>
              <a:rPr lang="en-GB" sz="1800">
                <a:solidFill>
                  <a:schemeClr val="dk2"/>
                </a:solidFill>
              </a:rPr>
              <a:t>deciding</a:t>
            </a:r>
            <a:r>
              <a:rPr lang="en-GB" sz="1800">
                <a:solidFill>
                  <a:schemeClr val="dk2"/>
                </a:solidFill>
              </a:rPr>
              <a:t> what </a:t>
            </a:r>
            <a:r>
              <a:rPr lang="en-GB" sz="1800">
                <a:solidFill>
                  <a:schemeClr val="dk2"/>
                </a:solidFill>
              </a:rPr>
              <a:t>calculation</a:t>
            </a:r>
            <a:r>
              <a:rPr lang="en-GB" sz="1800">
                <a:solidFill>
                  <a:schemeClr val="dk2"/>
                </a:solidFill>
              </a:rPr>
              <a:t> should be used in the analysis.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There is big gap between the number of items per restaurant.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It will be best if we use average as the </a:t>
            </a:r>
            <a:r>
              <a:rPr lang="en-GB" sz="1800">
                <a:solidFill>
                  <a:schemeClr val="dk2"/>
                </a:solidFill>
              </a:rPr>
              <a:t>calculation</a:t>
            </a:r>
            <a:r>
              <a:rPr lang="en-GB" sz="1800">
                <a:solidFill>
                  <a:schemeClr val="dk2"/>
                </a:solidFill>
              </a:rPr>
              <a:t> for the analysis.</a:t>
            </a:r>
            <a:endParaRPr sz="1800">
              <a:solidFill>
                <a:schemeClr val="dk2"/>
              </a:solidFill>
            </a:endParaRPr>
          </a:p>
        </p:txBody>
      </p:sp>
      <p:pic>
        <p:nvPicPr>
          <p:cNvPr id="96" name="Google Shape;96;p3"/>
          <p:cNvPicPr preferRelativeResize="0"/>
          <p:nvPr/>
        </p:nvPicPr>
        <p:blipFill>
          <a:blip r:embed="rId3">
            <a:alphaModFix/>
          </a:blip>
          <a:stretch>
            <a:fillRect/>
          </a:stretch>
        </p:blipFill>
        <p:spPr>
          <a:xfrm>
            <a:off x="4572000" y="405825"/>
            <a:ext cx="4267150" cy="419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b89c84ed47_1_0"/>
          <p:cNvSpPr txBox="1"/>
          <p:nvPr/>
        </p:nvSpPr>
        <p:spPr>
          <a:xfrm>
            <a:off x="0" y="0"/>
            <a:ext cx="3406200" cy="417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GB" sz="1800">
                <a:solidFill>
                  <a:schemeClr val="dk2"/>
                </a:solidFill>
              </a:rPr>
              <a:t>Examining whether the average cholesterol and calories exhibit a comparable trend.</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Range</a:t>
            </a:r>
            <a:r>
              <a:rPr lang="en-GB" sz="1800">
                <a:solidFill>
                  <a:schemeClr val="dk2"/>
                </a:solidFill>
              </a:rPr>
              <a:t> of value of cholesterol and calories varies, so we are using percentage of total </a:t>
            </a:r>
            <a:r>
              <a:rPr lang="en-GB" sz="1800">
                <a:solidFill>
                  <a:schemeClr val="dk2"/>
                </a:solidFill>
              </a:rPr>
              <a:t>calculation</a:t>
            </a:r>
            <a:r>
              <a:rPr lang="en-GB" sz="1800">
                <a:solidFill>
                  <a:schemeClr val="dk2"/>
                </a:solidFill>
              </a:rPr>
              <a:t> to </a:t>
            </a:r>
            <a:r>
              <a:rPr lang="en-GB" sz="1800">
                <a:solidFill>
                  <a:schemeClr val="dk2"/>
                </a:solidFill>
              </a:rPr>
              <a:t>normalize</a:t>
            </a:r>
            <a:r>
              <a:rPr lang="en-GB" sz="1800">
                <a:solidFill>
                  <a:schemeClr val="dk2"/>
                </a:solidFill>
              </a:rPr>
              <a:t> the values.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In the most of the restaurants, avg. calories and avg. cholesterol are similar. </a:t>
            </a:r>
            <a:endParaRPr sz="1800">
              <a:solidFill>
                <a:schemeClr val="dk2"/>
              </a:solidFill>
            </a:endParaRPr>
          </a:p>
          <a:p>
            <a:pPr indent="-342900" lvl="0" marL="457200" rtl="0" algn="l">
              <a:spcBef>
                <a:spcPts val="0"/>
              </a:spcBef>
              <a:spcAft>
                <a:spcPts val="0"/>
              </a:spcAft>
              <a:buClr>
                <a:schemeClr val="dk2"/>
              </a:buClr>
              <a:buSzPts val="1800"/>
              <a:buAutoNum type="arabicParenR"/>
            </a:pPr>
            <a:r>
              <a:rPr lang="en-GB" sz="1800">
                <a:solidFill>
                  <a:schemeClr val="dk2"/>
                </a:solidFill>
              </a:rPr>
              <a:t>Mcdonalds, Burger King and Sonic are the restaurants with highest percentage of avg. calories and avg. cholesterol.</a:t>
            </a:r>
            <a:r>
              <a:rPr lang="en-GB" sz="1800">
                <a:solidFill>
                  <a:schemeClr val="dk2"/>
                </a:solidFill>
              </a:rPr>
              <a:t> </a:t>
            </a:r>
            <a:endParaRPr sz="1800">
              <a:solidFill>
                <a:schemeClr val="dk2"/>
              </a:solidFill>
            </a:endParaRPr>
          </a:p>
        </p:txBody>
      </p:sp>
      <p:pic>
        <p:nvPicPr>
          <p:cNvPr id="102" name="Google Shape;102;g2b89c84ed47_1_0"/>
          <p:cNvPicPr preferRelativeResize="0"/>
          <p:nvPr/>
        </p:nvPicPr>
        <p:blipFill>
          <a:blip r:embed="rId3">
            <a:alphaModFix/>
          </a:blip>
          <a:stretch>
            <a:fillRect/>
          </a:stretch>
        </p:blipFill>
        <p:spPr>
          <a:xfrm>
            <a:off x="3479150" y="0"/>
            <a:ext cx="5563673" cy="50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