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8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8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9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1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9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4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19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06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8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3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246733-D631-4CBD-BE39-78D3D20FAF2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990226-9440-4D3D-9604-FE1640807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D4AF-1DC2-4B36-99BF-48639802F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8618" y="3137837"/>
            <a:ext cx="6858000" cy="454279"/>
          </a:xfrm>
        </p:spPr>
        <p:txBody>
          <a:bodyPr>
            <a:noAutofit/>
          </a:bodyPr>
          <a:lstStyle/>
          <a:p>
            <a:r>
              <a:rPr lang="en-IN" sz="6600" b="1" dirty="0"/>
              <a:t>Robotic Process Automation</a:t>
            </a:r>
            <a:br>
              <a:rPr lang="en-IN" sz="6600" b="1" dirty="0"/>
            </a:br>
            <a:r>
              <a:rPr lang="en-IN" sz="6600" b="1" dirty="0"/>
              <a:t>(RPA)</a:t>
            </a:r>
            <a:br>
              <a:rPr lang="en-IN" sz="6600" b="1" dirty="0"/>
            </a:b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3DA01-BBBC-407E-9CE1-261F6242E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2742D-BC97-472F-BDCA-3F622990F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998" y="1784899"/>
            <a:ext cx="1491465" cy="21575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135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DF5E-D941-4122-A16E-AA3BC923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General Use of RPA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2" descr="General Use Of RPA - RPA Tutorial - Edureka">
            <a:extLst>
              <a:ext uri="{FF2B5EF4-FFF2-40B4-BE49-F238E27FC236}">
                <a16:creationId xmlns:a16="http://schemas.microsoft.com/office/drawing/2014/main" id="{6C43F5D3-8199-43A9-A413-E5AAE2FA0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338181"/>
            <a:ext cx="7886700" cy="256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7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E5-237F-40D3-926A-A157014C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of RPA</a:t>
            </a:r>
            <a:br>
              <a:rPr lang="en-IN" b="1" dirty="0"/>
            </a:br>
            <a:endParaRPr lang="en-IN" dirty="0"/>
          </a:p>
        </p:txBody>
      </p:sp>
      <p:pic>
        <p:nvPicPr>
          <p:cNvPr id="5124" name="Picture 4" descr="https://d1jnx9ba8s6j9r.cloudfront.net/blog/wp-content/uploads/2018/06/Asset-10-1-1.png">
            <a:extLst>
              <a:ext uri="{FF2B5EF4-FFF2-40B4-BE49-F238E27FC236}">
                <a16:creationId xmlns:a16="http://schemas.microsoft.com/office/drawing/2014/main" id="{2BAA9D25-CDB6-4E58-AD17-59D2FBA229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74" y="2226469"/>
            <a:ext cx="8123858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0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6F04-E92D-46E4-AD5A-80A3333B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Robotic Process Automation tools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8D44-E66E-451E-A0BB-EF4E7A4E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Selection of RPA Tool should be based on following 4 parameters: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Data</a:t>
            </a:r>
            <a:r>
              <a:rPr lang="en-IN" dirty="0"/>
              <a:t>: Easy of reading and writing business data into multiple systems</a:t>
            </a:r>
          </a:p>
          <a:p>
            <a:r>
              <a:rPr lang="en-IN" b="1" dirty="0"/>
              <a:t>Type of Tasks mainly performed</a:t>
            </a:r>
            <a:r>
              <a:rPr lang="en-IN" dirty="0"/>
              <a:t>: Ease of configuring rules-based or knowledge-based processes.</a:t>
            </a:r>
          </a:p>
          <a:p>
            <a:r>
              <a:rPr lang="en-IN" b="1" dirty="0"/>
              <a:t>Interoperability</a:t>
            </a:r>
            <a:r>
              <a:rPr lang="en-IN" dirty="0"/>
              <a:t>: Tools should work across multiple applications</a:t>
            </a:r>
          </a:p>
          <a:p>
            <a:r>
              <a:rPr lang="en-IN" b="1" dirty="0"/>
              <a:t>AI</a:t>
            </a:r>
            <a:r>
              <a:rPr lang="en-IN" dirty="0"/>
              <a:t>: Built-in AI support to mimic human users</a:t>
            </a:r>
          </a:p>
          <a:p>
            <a:r>
              <a:rPr lang="en-IN" dirty="0"/>
              <a:t>Popular Robotic Automation Tools: </a:t>
            </a:r>
            <a:r>
              <a:rPr lang="en-IN" b="1" dirty="0"/>
              <a:t> Blue prism, Automation </a:t>
            </a:r>
            <a:r>
              <a:rPr lang="en-IN" b="1" dirty="0" err="1"/>
              <a:t>AnyWhere</a:t>
            </a:r>
            <a:r>
              <a:rPr lang="en-IN" b="1" dirty="0"/>
              <a:t>, </a:t>
            </a:r>
            <a:r>
              <a:rPr lang="en-IN" b="1" dirty="0" err="1"/>
              <a:t>UiPath</a:t>
            </a:r>
            <a:r>
              <a:rPr lang="en-IN" b="1" dirty="0"/>
              <a:t> etc..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30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172E-F80F-4861-9ACD-FF05EFFD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RPA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6AD0-88D7-4D6C-9E16-F530ED85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Large numbers of the process can easily have automated.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Cost are reduced </a:t>
            </a:r>
            <a:r>
              <a:rPr lang="en-IN" dirty="0"/>
              <a:t>significantly as the RPA takes care of repetitive task and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saves precious time </a:t>
            </a:r>
            <a:r>
              <a:rPr lang="en-IN" dirty="0"/>
              <a:t>and resources.</a:t>
            </a:r>
          </a:p>
          <a:p>
            <a:r>
              <a:rPr lang="en-IN" dirty="0"/>
              <a:t>Programming skills are not needed to configure a software robot. Thus, any non-technical staff can set up a bot or even record their steps to automate the process.</a:t>
            </a:r>
          </a:p>
          <a:p>
            <a:r>
              <a:rPr lang="en-IN" dirty="0"/>
              <a:t>Robotic process automation support and allows all regular compliance process, with error-free auditing.</a:t>
            </a:r>
          </a:p>
          <a:p>
            <a:r>
              <a:rPr lang="en-IN" dirty="0"/>
              <a:t>The robotic software can rapidly model and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deploy the automation process</a:t>
            </a:r>
            <a:r>
              <a:rPr lang="en-IN" dirty="0"/>
              <a:t>.</a:t>
            </a:r>
          </a:p>
          <a:p>
            <a:r>
              <a:rPr lang="en-IN" dirty="0"/>
              <a:t>The defects are tracked for each test case story and the sprint.</a:t>
            </a:r>
          </a:p>
          <a:p>
            <a:r>
              <a:rPr lang="en-IN" dirty="0"/>
              <a:t>Effective, seamless Build &amp; Release Management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Real time visibility </a:t>
            </a:r>
            <a:r>
              <a:rPr lang="en-IN" dirty="0"/>
              <a:t>into bug/defect discovery</a:t>
            </a:r>
          </a:p>
          <a:p>
            <a:r>
              <a:rPr lang="en-IN" dirty="0"/>
              <a:t>There is no human business which means there is no need for time for the requirement of training.</a:t>
            </a:r>
          </a:p>
          <a:p>
            <a:r>
              <a:rPr lang="en-IN" dirty="0"/>
              <a:t>Software robots do not get tired. It increases which helps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 increase the scalability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77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6862-C87D-4F58-90FA-D6EEFC68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 of RPA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5BD5-AD0F-4F82-B451-74A33658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 bot is limited to the speed of the application</a:t>
            </a:r>
          </a:p>
          <a:p>
            <a:r>
              <a:rPr lang="en-IN" dirty="0"/>
              <a:t>Even small changes made in the automation application will need the robots to be reconfigured.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46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2212-9FD5-4900-A6F9-9F5B88F0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DA91-F5F4-4F57-9782-F4F5C25B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31095"/>
            <a:ext cx="7886700" cy="43588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endParaRPr lang="en-IN" sz="4500" dirty="0"/>
          </a:p>
          <a:p>
            <a:pPr marL="0" indent="0">
              <a:buNone/>
            </a:pPr>
            <a:r>
              <a:rPr lang="en-IN" sz="4500" dirty="0">
                <a:solidFill>
                  <a:srgbClr val="FF0000"/>
                </a:solidFill>
              </a:rPr>
              <a:t>                    </a:t>
            </a:r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263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6F66-177C-43B0-B734-F805150A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What is Robotic Process Automation?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6F9F-EECD-4E4C-B3F2-F34B27E6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</a:t>
            </a:r>
            <a:r>
              <a:rPr lang="en-IN" dirty="0"/>
              <a:t>obotics </a:t>
            </a:r>
            <a:r>
              <a:rPr lang="en-IN" b="1" dirty="0"/>
              <a:t>P</a:t>
            </a:r>
            <a:r>
              <a:rPr lang="en-IN" dirty="0"/>
              <a:t>rocess </a:t>
            </a:r>
            <a:r>
              <a:rPr lang="en-IN" b="1" dirty="0"/>
              <a:t>A</a:t>
            </a:r>
            <a:r>
              <a:rPr lang="en-IN" dirty="0"/>
              <a:t>utomation(RPA) allows organizations to automate task just like a human being was doing them across application and systems. </a:t>
            </a:r>
          </a:p>
          <a:p>
            <a:r>
              <a:rPr lang="en-IN" dirty="0"/>
              <a:t>RPA can be used to automate workflow, infrastructure, back office process which are </a:t>
            </a:r>
            <a:r>
              <a:rPr lang="en-IN" dirty="0" err="1"/>
              <a:t>labor</a:t>
            </a:r>
            <a:r>
              <a:rPr lang="en-IN" dirty="0"/>
              <a:t> intensive. These software bots can interact with an in-house application, website, user portal, etc.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06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CD13-327A-43BD-82B2-37EB8D89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BEA5-1C23-480D-8A96-9D20C707D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What is Robotic Process Automation?</a:t>
            </a:r>
          </a:p>
          <a:p>
            <a:r>
              <a:rPr lang="en-IN" dirty="0"/>
              <a:t>Why Robotic Process Automation?</a:t>
            </a:r>
          </a:p>
          <a:p>
            <a:r>
              <a:rPr lang="en-IN" dirty="0"/>
              <a:t>Example of RPA</a:t>
            </a:r>
          </a:p>
          <a:p>
            <a:r>
              <a:rPr lang="en-IN" dirty="0"/>
              <a:t>Differences between Test Automation and RPA</a:t>
            </a:r>
          </a:p>
          <a:p>
            <a:r>
              <a:rPr lang="en-IN" dirty="0"/>
              <a:t>RPA Implementation Methodology</a:t>
            </a:r>
          </a:p>
          <a:p>
            <a:r>
              <a:rPr lang="en-IN" dirty="0"/>
              <a:t>Best Practices of RPA Implementation</a:t>
            </a:r>
          </a:p>
          <a:p>
            <a:r>
              <a:rPr lang="en-IN" dirty="0"/>
              <a:t>General Use of RPA</a:t>
            </a:r>
          </a:p>
          <a:p>
            <a:r>
              <a:rPr lang="en-IN" dirty="0"/>
              <a:t>Application of RPA</a:t>
            </a:r>
          </a:p>
          <a:p>
            <a:r>
              <a:rPr lang="en-IN" dirty="0"/>
              <a:t>Robotic Process Automation tools</a:t>
            </a:r>
          </a:p>
          <a:p>
            <a:r>
              <a:rPr lang="en-IN" dirty="0"/>
              <a:t>Benefits of RPA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4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Why Robotic Process Automation?</a:t>
            </a:r>
            <a:br>
              <a:rPr lang="en-IN" b="1" dirty="0"/>
            </a:br>
            <a:endParaRPr lang="en-IN" dirty="0"/>
          </a:p>
        </p:txBody>
      </p:sp>
      <p:pic>
        <p:nvPicPr>
          <p:cNvPr id="1026" name="Picture 2" descr="https://www.guru99.com/images/1/032318_1137_RoboticProc1.png">
            <a:extLst>
              <a:ext uri="{FF2B5EF4-FFF2-40B4-BE49-F238E27FC236}">
                <a16:creationId xmlns:a16="http://schemas.microsoft.com/office/drawing/2014/main" id="{7F3BAA0F-7864-4D59-91F6-0F3B4568BE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117" y="2125266"/>
            <a:ext cx="6054640" cy="355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28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 of RPA</a:t>
            </a:r>
            <a:endParaRPr lang="en-IN" dirty="0"/>
          </a:p>
        </p:txBody>
      </p:sp>
      <p:pic>
        <p:nvPicPr>
          <p:cNvPr id="2050" name="Picture 2" descr="https://www.guru99.com/images/1/032318_1137_RoboticProc3.png">
            <a:extLst>
              <a:ext uri="{FF2B5EF4-FFF2-40B4-BE49-F238E27FC236}">
                <a16:creationId xmlns:a16="http://schemas.microsoft.com/office/drawing/2014/main" id="{DBB6FFA6-3680-4084-9A34-CD9D89D9E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75" y="2125267"/>
            <a:ext cx="7577489" cy="33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2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of RPA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78863B-C712-47A9-B0E4-B6194D109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81041"/>
              </p:ext>
            </p:extLst>
          </p:nvPr>
        </p:nvGraphicFramePr>
        <p:xfrm>
          <a:off x="2326481" y="2447925"/>
          <a:ext cx="7543800" cy="35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1011334821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06770366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Automated via RPA?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159120038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invoice email from the supplier and print it for records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30977200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Barcode Scanning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27199511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work item in a legacy software system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84134157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 PO to retrieve Invoices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204833118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supplier name is correct or not?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33134546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Invoice, Data and Amount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34410934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Check if Amount is matches or not?</a:t>
                      </a:r>
                    </a:p>
                  </a:txBody>
                  <a:tcPr marL="65598" marR="65598" marT="34290" marB="34290" anchor="ctr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43528958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If amount match is yes the Matched Invoice, Calculate Tax</a:t>
                      </a:r>
                    </a:p>
                  </a:txBody>
                  <a:tcPr marL="65598" marR="65598" marT="34290" marB="34290" anchor="ctr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398083014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Invoice Processing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6529767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Item Closed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1000" dirty="0"/>
                    </a:p>
                  </a:txBody>
                  <a:tcPr marL="65598" marR="65598" marT="34290" marB="34290"/>
                </a:tc>
                <a:extLst>
                  <a:ext uri="{0D108BD9-81ED-4DB2-BD59-A6C34878D82A}">
                    <a16:rowId xmlns:a16="http://schemas.microsoft.com/office/drawing/2014/main" val="4160589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06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92C5-547B-481F-9B0A-5282EDDD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Differences between Test Automation and RPA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C39D3D-8081-4347-88B9-0324E7FD0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02114"/>
              </p:ext>
            </p:extLst>
          </p:nvPr>
        </p:nvGraphicFramePr>
        <p:xfrm>
          <a:off x="2152651" y="1712015"/>
          <a:ext cx="7732835" cy="403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51">
                  <a:extLst>
                    <a:ext uri="{9D8B030D-6E8A-4147-A177-3AD203B41FA5}">
                      <a16:colId xmlns:a16="http://schemas.microsoft.com/office/drawing/2014/main" val="2729940930"/>
                    </a:ext>
                  </a:extLst>
                </a:gridCol>
                <a:gridCol w="3813152">
                  <a:extLst>
                    <a:ext uri="{9D8B030D-6E8A-4147-A177-3AD203B41FA5}">
                      <a16:colId xmlns:a16="http://schemas.microsoft.com/office/drawing/2014/main" val="3847372874"/>
                    </a:ext>
                  </a:extLst>
                </a:gridCol>
                <a:gridCol w="2638532">
                  <a:extLst>
                    <a:ext uri="{9D8B030D-6E8A-4147-A177-3AD203B41FA5}">
                      <a16:colId xmlns:a16="http://schemas.microsoft.com/office/drawing/2014/main" val="2109106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IN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Automation</a:t>
                      </a:r>
                      <a:endParaRPr lang="en-IN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RPA</a:t>
                      </a:r>
                      <a:endParaRPr lang="en-IN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14749636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Goal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Reduce Test execution time through automation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Reduce headcount through automation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10710148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Task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Automate repetitive Test Cases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Automate repetitive Business processes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08331401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Coding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Coding knowledge required to create Test Scripts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Wizard-driven, and coding knowledge not required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77501517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Tech Approach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Supports limited software environment. Example: Selenium can support only web applications.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Supports a wide array of software environments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12077684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Example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Test cases are automated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Data entry, forms, loan processing, is automated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64969910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Application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Test Automation can be run on QA, Production, Performance, UAT environments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RPA is usually run only on production environments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86021770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Implementation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It can automate a product.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It can automate a product as well as a service.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067037487"/>
                  </a:ext>
                </a:extLst>
              </a:tr>
              <a:tr h="469080">
                <a:tc>
                  <a:txBody>
                    <a:bodyPr/>
                    <a:lstStyle/>
                    <a:p>
                      <a:pPr fontAlgn="ctr"/>
                      <a:r>
                        <a:rPr lang="en-IN" sz="1000">
                          <a:effectLst/>
                        </a:rPr>
                        <a:t>Users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Limited to technical users.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IN" sz="1000" dirty="0">
                          <a:effectLst/>
                        </a:rPr>
                        <a:t>Can be used across the board by all stakeholders.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21190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31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0E5F-46EC-4E7A-A88D-4329C076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RPA Implementation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9863-B21E-4A96-9568-C5D665FF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50" dirty="0"/>
              <a:t>Planning/Analysis </a:t>
            </a:r>
          </a:p>
          <a:p>
            <a:r>
              <a:rPr lang="en-IN" sz="1950" dirty="0"/>
              <a:t>Development/Bot Development</a:t>
            </a:r>
          </a:p>
          <a:p>
            <a:r>
              <a:rPr lang="en-IN" sz="1950" dirty="0"/>
              <a:t>Testing</a:t>
            </a:r>
          </a:p>
          <a:p>
            <a:r>
              <a:rPr lang="en-IN" sz="1950" dirty="0"/>
              <a:t>Support &amp; Maintenance</a:t>
            </a:r>
          </a:p>
          <a:p>
            <a:endParaRPr lang="en-IN" sz="1950" dirty="0"/>
          </a:p>
        </p:txBody>
      </p:sp>
    </p:spTree>
    <p:extLst>
      <p:ext uri="{BB962C8B-B14F-4D97-AF65-F5344CB8AC3E}">
        <p14:creationId xmlns:p14="http://schemas.microsoft.com/office/powerpoint/2010/main" val="21157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9452-0F8D-4C23-92EE-777AC445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Best Practices of RPA Implementation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225A-7D00-460B-89C7-7F1D09FAB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should consider </a:t>
            </a:r>
            <a:r>
              <a:rPr lang="en-IN" b="1" dirty="0">
                <a:solidFill>
                  <a:schemeClr val="accent1"/>
                </a:solidFill>
              </a:rPr>
              <a:t>business impact</a:t>
            </a:r>
            <a:r>
              <a:rPr lang="en-IN" dirty="0"/>
              <a:t> before opting for RPA process</a:t>
            </a:r>
          </a:p>
          <a:p>
            <a:r>
              <a:rPr lang="en-IN" dirty="0"/>
              <a:t>Define and focus on the desired </a:t>
            </a:r>
            <a:r>
              <a:rPr lang="en-IN" b="1" dirty="0">
                <a:solidFill>
                  <a:schemeClr val="accent1"/>
                </a:solidFill>
              </a:rPr>
              <a:t>ROI</a:t>
            </a:r>
          </a:p>
          <a:p>
            <a:r>
              <a:rPr lang="en-IN" dirty="0"/>
              <a:t>Focus on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targeting larger groups </a:t>
            </a:r>
            <a:r>
              <a:rPr lang="en-IN" dirty="0"/>
              <a:t>and automating large, impactful processes</a:t>
            </a:r>
          </a:p>
          <a:p>
            <a:r>
              <a:rPr lang="en-IN" dirty="0"/>
              <a:t>Combine attended and unattended RPA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Poor design</a:t>
            </a:r>
            <a:r>
              <a:rPr lang="en-IN" dirty="0"/>
              <a:t>, change management can wreak </a:t>
            </a:r>
            <a:r>
              <a:rPr lang="en-IN" b="1" dirty="0">
                <a:solidFill>
                  <a:schemeClr val="accent1"/>
                </a:solidFill>
              </a:rPr>
              <a:t>havoc</a:t>
            </a:r>
          </a:p>
          <a:p>
            <a:r>
              <a:rPr lang="en-IN" dirty="0"/>
              <a:t>Don't forget the impact on people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859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616</TotalTime>
  <Words>690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Robotic Process Automation (RPA) </vt:lpstr>
      <vt:lpstr>What is Robotic Process Automation? </vt:lpstr>
      <vt:lpstr>AGENDA </vt:lpstr>
      <vt:lpstr>Why Robotic Process Automation? </vt:lpstr>
      <vt:lpstr>Example of RPA</vt:lpstr>
      <vt:lpstr>Example of RPA</vt:lpstr>
      <vt:lpstr>Differences between Test Automation and RPA </vt:lpstr>
      <vt:lpstr>RPA Implementation Methodology</vt:lpstr>
      <vt:lpstr>Best Practices of RPA Implementation </vt:lpstr>
      <vt:lpstr>General Use of RPA </vt:lpstr>
      <vt:lpstr>Application of RPA </vt:lpstr>
      <vt:lpstr>Robotic Process Automation tools </vt:lpstr>
      <vt:lpstr>Benefits of RPA </vt:lpstr>
      <vt:lpstr>Disadvantages of RPA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singh</dc:creator>
  <cp:lastModifiedBy>aparora13@hotmail.com</cp:lastModifiedBy>
  <cp:revision>19</cp:revision>
  <dcterms:created xsi:type="dcterms:W3CDTF">2018-12-27T14:31:40Z</dcterms:created>
  <dcterms:modified xsi:type="dcterms:W3CDTF">2022-11-22T18:54:18Z</dcterms:modified>
</cp:coreProperties>
</file>