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2" r:id="rId5"/>
  </p:sldMasterIdLst>
  <p:notesMasterIdLst>
    <p:notesMasterId r:id="rId20"/>
  </p:notesMasterIdLst>
  <p:handoutMasterIdLst>
    <p:handoutMasterId r:id="rId21"/>
  </p:handoutMasterIdLst>
  <p:sldIdLst>
    <p:sldId id="256" r:id="rId6"/>
    <p:sldId id="271" r:id="rId7"/>
    <p:sldId id="273" r:id="rId8"/>
    <p:sldId id="274" r:id="rId9"/>
    <p:sldId id="275" r:id="rId10"/>
    <p:sldId id="276" r:id="rId11"/>
    <p:sldId id="277" r:id="rId12"/>
    <p:sldId id="279" r:id="rId13"/>
    <p:sldId id="281" r:id="rId14"/>
    <p:sldId id="282" r:id="rId15"/>
    <p:sldId id="278" r:id="rId16"/>
    <p:sldId id="280" r:id="rId17"/>
    <p:sldId id="283" r:id="rId18"/>
    <p:sldId id="269" r:id="rId19"/>
  </p:sldIdLst>
  <p:sldSz cx="9144000" cy="5143500" type="screen16x9"/>
  <p:notesSz cx="7010400" cy="9236075"/>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p15="http://schemas.microsoft.com/office/powerpoint/2012/main">
        <p15:guide id="1" orient="horz" pos="2532" userDrawn="1">
          <p15:clr>
            <a:srgbClr val="A4A3A4"/>
          </p15:clr>
        </p15:guide>
        <p15:guide id="4" orient="horz" pos="2748" userDrawn="1">
          <p15:clr>
            <a:srgbClr val="A4A3A4"/>
          </p15:clr>
        </p15:guide>
        <p15:guide id="5" orient="horz" pos="3888">
          <p15:clr>
            <a:srgbClr val="A4A3A4"/>
          </p15:clr>
        </p15:guide>
        <p15:guide id="11" pos="5760" userDrawn="1">
          <p15:clr>
            <a:srgbClr val="A4A3A4"/>
          </p15:clr>
        </p15:guide>
        <p15:guide id="15" pos="6144">
          <p15:clr>
            <a:srgbClr val="A4A3A4"/>
          </p15:clr>
        </p15:guide>
        <p15:guide id="16" orient="horz" pos="276" userDrawn="1">
          <p15:clr>
            <a:srgbClr val="A4A3A4"/>
          </p15:clr>
        </p15:guide>
        <p15:guide id="20" pos="2736" userDrawn="1">
          <p15:clr>
            <a:srgbClr val="A4A3A4"/>
          </p15:clr>
        </p15:guide>
        <p15:guide id="21" pos="5688" userDrawn="1">
          <p15:clr>
            <a:srgbClr val="A4A3A4"/>
          </p15:clr>
        </p15:guide>
        <p15:guide id="22" orient="horz" pos="1956" userDrawn="1">
          <p15:clr>
            <a:srgbClr val="A4A3A4"/>
          </p15:clr>
        </p15:guide>
        <p15:guide id="26" orient="horz" pos="3036" userDrawn="1">
          <p15:clr>
            <a:srgbClr val="A4A3A4"/>
          </p15:clr>
        </p15:guide>
        <p15:guide id="27" orient="horz" pos="1644" userDrawn="1">
          <p15:clr>
            <a:srgbClr val="A4A3A4"/>
          </p15:clr>
        </p15:guide>
        <p15:guide id="28" orient="horz" pos="1860" userDrawn="1">
          <p15:clr>
            <a:srgbClr val="A4A3A4"/>
          </p15:clr>
        </p15:guide>
        <p15:guide id="29" pos="2880" userDrawn="1">
          <p15:clr>
            <a:srgbClr val="A4A3A4"/>
          </p15:clr>
        </p15:guide>
        <p15:guide id="31" orient="horz" pos="804" userDrawn="1">
          <p15:clr>
            <a:srgbClr val="A4A3A4"/>
          </p15:clr>
        </p15:guide>
        <p15:guide id="32" pos="5448" userDrawn="1">
          <p15:clr>
            <a:srgbClr val="A4A3A4"/>
          </p15:clr>
        </p15:guide>
        <p15:guide id="33" pos="480" userDrawn="1">
          <p15:clr>
            <a:srgbClr val="A4A3A4"/>
          </p15:clr>
        </p15:guide>
        <p15:guide id="34" pos="336" userDrawn="1">
          <p15:clr>
            <a:srgbClr val="A4A3A4"/>
          </p15:clr>
        </p15:guide>
        <p15:guide id="35" orient="horz" pos="348" userDrawn="1">
          <p15:clr>
            <a:srgbClr val="A4A3A4"/>
          </p15:clr>
        </p15:guide>
        <p15:guide id="36" orient="horz" pos="2169">
          <p15:clr>
            <a:srgbClr val="A4A3A4"/>
          </p15:clr>
        </p15:guide>
        <p15:guide id="37" orient="horz" pos="3239">
          <p15:clr>
            <a:srgbClr val="A4A3A4"/>
          </p15:clr>
        </p15:guide>
        <p15:guide id="38" orient="horz" pos="606">
          <p15:clr>
            <a:srgbClr val="A4A3A4"/>
          </p15:clr>
        </p15:guide>
        <p15:guide id="39" orient="horz" pos="2772">
          <p15:clr>
            <a:srgbClr val="A4A3A4"/>
          </p15:clr>
        </p15:guide>
        <p15:guide id="40" pos="5759">
          <p15:clr>
            <a:srgbClr val="A4A3A4"/>
          </p15:clr>
        </p15:guide>
        <p15:guide id="41" pos="5700">
          <p15:clr>
            <a:srgbClr val="A4A3A4"/>
          </p15:clr>
        </p15:guide>
        <p15:guide id="42" pos="2944">
          <p15:clr>
            <a:srgbClr val="A4A3A4"/>
          </p15:clr>
        </p15:guide>
        <p15:guide id="43" pos="468">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C00"/>
    <a:srgbClr val="00CCFF"/>
    <a:srgbClr val="00008C"/>
    <a:srgbClr val="001EFF"/>
    <a:srgbClr val="F46E00"/>
    <a:srgbClr val="9AF7FF"/>
    <a:srgbClr val="F2F2F2"/>
    <a:srgbClr val="D9D9D9"/>
    <a:srgbClr val="2C2D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35" autoAdjust="0"/>
    <p:restoredTop sz="92819" autoAdjust="0"/>
  </p:normalViewPr>
  <p:slideViewPr>
    <p:cSldViewPr snapToGrid="0">
      <p:cViewPr varScale="1">
        <p:scale>
          <a:sx n="152" d="100"/>
          <a:sy n="152" d="100"/>
        </p:scale>
        <p:origin x="312" y="114"/>
      </p:cViewPr>
      <p:guideLst>
        <p:guide orient="horz" pos="2532"/>
        <p:guide orient="horz" pos="2748"/>
        <p:guide orient="horz" pos="3888"/>
        <p:guide pos="5760"/>
        <p:guide pos="6144"/>
        <p:guide orient="horz" pos="276"/>
        <p:guide pos="2736"/>
        <p:guide pos="5688"/>
        <p:guide orient="horz" pos="1956"/>
        <p:guide orient="horz" pos="3036"/>
        <p:guide orient="horz" pos="1644"/>
        <p:guide orient="horz" pos="1860"/>
        <p:guide pos="2880"/>
        <p:guide orient="horz" pos="804"/>
        <p:guide pos="5448"/>
        <p:guide pos="480"/>
        <p:guide pos="336"/>
        <p:guide orient="horz" pos="348"/>
        <p:guide orient="horz" pos="2169"/>
        <p:guide orient="horz" pos="3239"/>
        <p:guide orient="horz" pos="606"/>
        <p:guide orient="horz" pos="2772"/>
        <p:guide pos="5759"/>
        <p:guide pos="5700"/>
        <p:guide pos="2944"/>
        <p:guide pos="4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66" y="-12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l" defTabSz="873824">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r" defTabSz="873824">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1" y="8781867"/>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l" defTabSz="873824">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962756" y="8781867"/>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r" defTabSz="873824">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l" defTabSz="889540">
              <a:defRPr sz="1100" smtClean="0"/>
            </a:lvl1pPr>
          </a:lstStyle>
          <a:p>
            <a:pPr>
              <a:defRPr/>
            </a:pPr>
            <a:endParaRPr lang="en-US" dirty="0"/>
          </a:p>
        </p:txBody>
      </p:sp>
      <p:sp>
        <p:nvSpPr>
          <p:cNvPr id="29699" name="Rectangle 3"/>
          <p:cNvSpPr>
            <a:spLocks noGrp="1" noChangeArrowheads="1"/>
          </p:cNvSpPr>
          <p:nvPr>
            <p:ph type="dt" idx="1"/>
          </p:nvPr>
        </p:nvSpPr>
        <p:spPr bwMode="auto">
          <a:xfrm>
            <a:off x="397256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r" defTabSz="889540">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27038" y="693738"/>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l" defTabSz="889540">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7256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r" defTabSz="889540">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1pPr>
    <a:lvl2pPr marL="389626"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2pPr>
    <a:lvl3pPr marL="779252"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3pPr>
    <a:lvl4pPr marL="1168878"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4pPr>
    <a:lvl5pPr marL="1558503"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14</a:t>
            </a:fld>
            <a:endParaRPr lang="en-US" dirty="0"/>
          </a:p>
        </p:txBody>
      </p:sp>
    </p:spTree>
    <p:extLst>
      <p:ext uri="{BB962C8B-B14F-4D97-AF65-F5344CB8AC3E}">
        <p14:creationId xmlns:p14="http://schemas.microsoft.com/office/powerpoint/2010/main" val="19300270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348105" y="3230193"/>
            <a:ext cx="5556738" cy="221456"/>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pic>
        <p:nvPicPr>
          <p:cNvPr id="13" name="Picture 2" descr="C:\Users\10630824\Desktop\Microot template\LTI logo (3).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80469"/>
          <a:stretch/>
        </p:blipFill>
        <p:spPr bwMode="auto">
          <a:xfrm>
            <a:off x="6103631" y="4581795"/>
            <a:ext cx="1294850" cy="27236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103631" y="267475"/>
            <a:ext cx="689056" cy="510622"/>
          </a:xfrm>
          <a:prstGeom prst="rect">
            <a:avLst/>
          </a:prstGeom>
        </p:spPr>
      </p:pic>
      <p:pic>
        <p:nvPicPr>
          <p:cNvPr id="3" name="Picture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66334" y="267475"/>
            <a:ext cx="864729" cy="629814"/>
          </a:xfrm>
          <a:prstGeom prst="rect">
            <a:avLst/>
          </a:prstGeom>
        </p:spPr>
      </p:pic>
    </p:spTree>
    <p:extLst>
      <p:ext uri="{BB962C8B-B14F-4D97-AF65-F5344CB8AC3E}">
        <p14:creationId xmlns:p14="http://schemas.microsoft.com/office/powerpoint/2010/main" val="2319705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89" y="940222"/>
            <a:ext cx="8615227" cy="37250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269878" y="240427"/>
            <a:ext cx="8024283" cy="384721"/>
          </a:xfrm>
          <a:noFill/>
          <a:ln>
            <a:noFill/>
          </a:ln>
        </p:spPr>
        <p:txBody>
          <a:bodyPr/>
          <a:lstStyle>
            <a:lvl1pPr>
              <a:defRPr b="0"/>
            </a:lvl1pPr>
          </a:lstStyle>
          <a:p>
            <a:r>
              <a:rPr lang="en-US" dirty="0"/>
              <a:t>Click to Edit Master Title Style</a:t>
            </a:r>
          </a:p>
        </p:txBody>
      </p:sp>
      <p:pic>
        <p:nvPicPr>
          <p:cNvPr id="5" name="Picture 2" descr="C:\Users\10630824\Desktop\Microot template\LTI logo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10630824\Desktop\Microot template\corners (3).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4116109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140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12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2" descr="C:\Users\10630824\Desktop\Microot template\LTI logo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10630824\Desktop\Microot template\corners (3).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17816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2071532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5"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dirty="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9" name="Picture 2" descr="C:\Users\10630824\Desktop\Microot template\LTI logo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343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4637"/>
          </a:xfrm>
          <a:prstGeom prst="rect">
            <a:avLst/>
          </a:prstGeom>
        </p:spPr>
        <p:txBody>
          <a:bodyPr/>
          <a:lstStyle/>
          <a:p>
            <a:fld id="{14E39C5E-3938-484F-9F2C-43A53F2F2C23}" type="datetimeFigureOut">
              <a:rPr lang="en-US" smtClean="0"/>
              <a:t>10/18/2022</a:t>
            </a:fld>
            <a:endParaRPr lang="en-US"/>
          </a:p>
        </p:txBody>
      </p:sp>
      <p:sp>
        <p:nvSpPr>
          <p:cNvPr id="3" name="Footer Placeholder 2"/>
          <p:cNvSpPr>
            <a:spLocks noGrp="1"/>
          </p:cNvSpPr>
          <p:nvPr>
            <p:ph type="ftr" sz="quarter" idx="11"/>
          </p:nvPr>
        </p:nvSpPr>
        <p:spPr>
          <a:xfrm>
            <a:off x="3028950" y="4767263"/>
            <a:ext cx="3086100" cy="274637"/>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4767263"/>
            <a:ext cx="2057400" cy="274637"/>
          </a:xfrm>
          <a:prstGeom prst="rect">
            <a:avLst/>
          </a:prstGeom>
        </p:spPr>
        <p:txBody>
          <a:bodyPr/>
          <a:lstStyle/>
          <a:p>
            <a:fld id="{2F87D1DA-C60F-764E-8590-C8E0B173BBAB}" type="slidenum">
              <a:rPr lang="en-US" smtClean="0"/>
              <a:t>‹#›</a:t>
            </a:fld>
            <a:endParaRPr lang="en-US"/>
          </a:p>
        </p:txBody>
      </p:sp>
    </p:spTree>
    <p:extLst>
      <p:ext uri="{BB962C8B-B14F-4D97-AF65-F5344CB8AC3E}">
        <p14:creationId xmlns:p14="http://schemas.microsoft.com/office/powerpoint/2010/main" val="1033562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258189" y="731070"/>
            <a:ext cx="8615227" cy="3934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5" name="TextBox 14"/>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2" name="Picture 2" descr="C:\Users\10630824\Desktop\Microot template\LTI logo (2).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10630824\Desktop\Microot template\corners (3).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flipH="1">
            <a:off x="-18304" y="-37324"/>
            <a:ext cx="688705" cy="699796"/>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3" r:id="rId3"/>
    <p:sldLayoutId id="2147483680" r:id="rId4"/>
    <p:sldLayoutId id="2147483665" r:id="rId5"/>
  </p:sldLayoutIdLst>
  <p:hf hdr="0" ftr="0" dt="0"/>
  <p:txStyles>
    <p:title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10" indent="-146110" algn="l" defTabSz="1566621" rtl="0" eaLnBrk="0" fontAlgn="base" hangingPunct="0">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76114" y="1785786"/>
            <a:ext cx="2191771" cy="1571927"/>
          </a:xfrm>
          <a:prstGeom prst="rect">
            <a:avLst/>
          </a:prstGeom>
        </p:spPr>
      </p:pic>
    </p:spTree>
    <p:extLst>
      <p:ext uri="{BB962C8B-B14F-4D97-AF65-F5344CB8AC3E}">
        <p14:creationId xmlns:p14="http://schemas.microsoft.com/office/powerpoint/2010/main" val="1443436294"/>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433048" y="2571750"/>
            <a:ext cx="5561624" cy="538609"/>
          </a:xfrm>
        </p:spPr>
        <p:txBody>
          <a:bodyPr/>
          <a:lstStyle/>
          <a:p>
            <a:pPr algn="ctr">
              <a:defRPr/>
            </a:pPr>
            <a:r>
              <a:rPr lang="en-US" sz="3500" b="1" dirty="0">
                <a:solidFill>
                  <a:schemeClr val="bg1">
                    <a:lumMod val="10000"/>
                  </a:schemeClr>
                </a:solidFill>
                <a:latin typeface="Calibri" panose="020F0502020204030204" pitchFamily="34" charset="0"/>
                <a:cs typeface="Calibri" panose="020F0502020204030204" pitchFamily="34" charset="0"/>
              </a:rPr>
              <a:t>Vehicle Loan</a:t>
            </a:r>
          </a:p>
        </p:txBody>
      </p:sp>
    </p:spTree>
    <p:extLst>
      <p:ext uri="{BB962C8B-B14F-4D97-AF65-F5344CB8AC3E}">
        <p14:creationId xmlns:p14="http://schemas.microsoft.com/office/powerpoint/2010/main" val="1736500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Screenshots</a:t>
            </a:r>
          </a:p>
        </p:txBody>
      </p:sp>
      <p:sp>
        <p:nvSpPr>
          <p:cNvPr id="4" name="Content Placeholder 3">
            <a:extLst>
              <a:ext uri="{FF2B5EF4-FFF2-40B4-BE49-F238E27FC236}">
                <a16:creationId xmlns:a16="http://schemas.microsoft.com/office/drawing/2014/main" xmlns="" id="{F3FFDACA-8C49-4FD3-A1B5-AD61959D7EAF}"/>
              </a:ext>
            </a:extLst>
          </p:cNvPr>
          <p:cNvSpPr>
            <a:spLocks noGrp="1"/>
          </p:cNvSpPr>
          <p:nvPr>
            <p:ph sz="quarter" idx="10"/>
          </p:nvPr>
        </p:nvSpPr>
        <p:spPr/>
        <p:txBody>
          <a:bodyPr/>
          <a:lstStyle/>
          <a:p>
            <a:r>
              <a:rPr lang="en-SG" dirty="0"/>
              <a:t>Loan Quotes &amp; files upload</a:t>
            </a:r>
          </a:p>
        </p:txBody>
      </p:sp>
      <p:pic>
        <p:nvPicPr>
          <p:cNvPr id="6" name="Content Placeholder 5" descr="Graphical user interface&#10;&#10;Description automatically generated">
            <a:extLst>
              <a:ext uri="{FF2B5EF4-FFF2-40B4-BE49-F238E27FC236}">
                <a16:creationId xmlns:a16="http://schemas.microsoft.com/office/drawing/2014/main" xmlns="" id="{2A9D552F-6E0B-4BB7-B6F7-D78A58566F33}"/>
              </a:ext>
            </a:extLst>
          </p:cNvPr>
          <p:cNvPicPr>
            <a:picLocks noGrp="1" noChangeAspect="1"/>
          </p:cNvPicPr>
          <p:nvPr>
            <p:ph idx="1"/>
          </p:nvPr>
        </p:nvPicPr>
        <p:blipFill rotWithShape="1">
          <a:blip r:embed="rId2"/>
          <a:srcRect l="11546" r="13470"/>
          <a:stretch/>
        </p:blipFill>
        <p:spPr>
          <a:xfrm>
            <a:off x="4668338" y="1178456"/>
            <a:ext cx="4132371" cy="3099952"/>
          </a:xfrm>
        </p:spPr>
      </p:pic>
      <p:pic>
        <p:nvPicPr>
          <p:cNvPr id="9" name="Picture 8" descr="Graphical user interface&#10;&#10;Description automatically generated">
            <a:extLst>
              <a:ext uri="{FF2B5EF4-FFF2-40B4-BE49-F238E27FC236}">
                <a16:creationId xmlns:a16="http://schemas.microsoft.com/office/drawing/2014/main" xmlns="" id="{E544585D-2B92-4126-A976-26DDE89A7221}"/>
              </a:ext>
            </a:extLst>
          </p:cNvPr>
          <p:cNvPicPr>
            <a:picLocks noChangeAspect="1"/>
          </p:cNvPicPr>
          <p:nvPr/>
        </p:nvPicPr>
        <p:blipFill rotWithShape="1">
          <a:blip r:embed="rId3"/>
          <a:srcRect l="12205" r="13455"/>
          <a:stretch/>
        </p:blipFill>
        <p:spPr>
          <a:xfrm>
            <a:off x="343291" y="1178456"/>
            <a:ext cx="4132371" cy="3116399"/>
          </a:xfrm>
          <a:prstGeom prst="rect">
            <a:avLst/>
          </a:prstGeom>
        </p:spPr>
      </p:pic>
    </p:spTree>
    <p:extLst>
      <p:ext uri="{BB962C8B-B14F-4D97-AF65-F5344CB8AC3E}">
        <p14:creationId xmlns:p14="http://schemas.microsoft.com/office/powerpoint/2010/main" val="2230564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omputer&#10;&#10;Description automatically generated">
            <a:extLst>
              <a:ext uri="{FF2B5EF4-FFF2-40B4-BE49-F238E27FC236}">
                <a16:creationId xmlns:a16="http://schemas.microsoft.com/office/drawing/2014/main" xmlns="" id="{96A54FD2-8305-4300-A10C-45A5464E7F92}"/>
              </a:ext>
            </a:extLst>
          </p:cNvPr>
          <p:cNvPicPr>
            <a:picLocks noGrp="1" noChangeAspect="1"/>
          </p:cNvPicPr>
          <p:nvPr>
            <p:ph idx="1"/>
          </p:nvPr>
        </p:nvPicPr>
        <p:blipFill rotWithShape="1">
          <a:blip r:embed="rId2"/>
          <a:srcRect t="11793" r="794" b="11309"/>
          <a:stretch/>
        </p:blipFill>
        <p:spPr>
          <a:xfrm>
            <a:off x="343291" y="925385"/>
            <a:ext cx="8280966" cy="3610612"/>
          </a:xfrm>
        </p:spPr>
      </p:pic>
      <p:sp>
        <p:nvSpPr>
          <p:cNvPr id="3" name="Title 2"/>
          <p:cNvSpPr>
            <a:spLocks noGrp="1"/>
          </p:cNvSpPr>
          <p:nvPr>
            <p:ph type="title"/>
          </p:nvPr>
        </p:nvSpPr>
        <p:spPr/>
        <p:txBody>
          <a:bodyPr/>
          <a:lstStyle/>
          <a:p>
            <a:r>
              <a:rPr lang="en-US" dirty="0"/>
              <a:t>Screenshots</a:t>
            </a:r>
          </a:p>
        </p:txBody>
      </p:sp>
      <p:sp>
        <p:nvSpPr>
          <p:cNvPr id="4" name="Content Placeholder 3">
            <a:extLst>
              <a:ext uri="{FF2B5EF4-FFF2-40B4-BE49-F238E27FC236}">
                <a16:creationId xmlns:a16="http://schemas.microsoft.com/office/drawing/2014/main" xmlns="" id="{F3FFDACA-8C49-4FD3-A1B5-AD61959D7EAF}"/>
              </a:ext>
            </a:extLst>
          </p:cNvPr>
          <p:cNvSpPr>
            <a:spLocks noGrp="1"/>
          </p:cNvSpPr>
          <p:nvPr>
            <p:ph sz="quarter" idx="10"/>
          </p:nvPr>
        </p:nvSpPr>
        <p:spPr/>
        <p:txBody>
          <a:bodyPr/>
          <a:lstStyle/>
          <a:p>
            <a:r>
              <a:rPr lang="en-SG" dirty="0"/>
              <a:t>Admin Dashboard</a:t>
            </a:r>
          </a:p>
        </p:txBody>
      </p:sp>
    </p:spTree>
    <p:extLst>
      <p:ext uri="{BB962C8B-B14F-4D97-AF65-F5344CB8AC3E}">
        <p14:creationId xmlns:p14="http://schemas.microsoft.com/office/powerpoint/2010/main" val="1525570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able&#10;&#10;Description automatically generated with medium confidence">
            <a:extLst>
              <a:ext uri="{FF2B5EF4-FFF2-40B4-BE49-F238E27FC236}">
                <a16:creationId xmlns:a16="http://schemas.microsoft.com/office/drawing/2014/main" xmlns="" id="{8904D1DA-EB85-4A18-A5B8-CBAB9B04F634}"/>
              </a:ext>
            </a:extLst>
          </p:cNvPr>
          <p:cNvPicPr>
            <a:picLocks noGrp="1" noChangeAspect="1"/>
          </p:cNvPicPr>
          <p:nvPr>
            <p:ph idx="1"/>
          </p:nvPr>
        </p:nvPicPr>
        <p:blipFill>
          <a:blip r:embed="rId2"/>
          <a:stretch>
            <a:fillRect/>
          </a:stretch>
        </p:blipFill>
        <p:spPr>
          <a:xfrm>
            <a:off x="684315" y="939800"/>
            <a:ext cx="7764257" cy="3725863"/>
          </a:xfrm>
        </p:spPr>
      </p:pic>
      <p:sp>
        <p:nvSpPr>
          <p:cNvPr id="3" name="Title 2"/>
          <p:cNvSpPr>
            <a:spLocks noGrp="1"/>
          </p:cNvSpPr>
          <p:nvPr>
            <p:ph type="title"/>
          </p:nvPr>
        </p:nvSpPr>
        <p:spPr/>
        <p:txBody>
          <a:bodyPr/>
          <a:lstStyle/>
          <a:p>
            <a:r>
              <a:rPr lang="en-US" dirty="0"/>
              <a:t>Screenshots</a:t>
            </a:r>
          </a:p>
        </p:txBody>
      </p:sp>
      <p:sp>
        <p:nvSpPr>
          <p:cNvPr id="4" name="Content Placeholder 3">
            <a:extLst>
              <a:ext uri="{FF2B5EF4-FFF2-40B4-BE49-F238E27FC236}">
                <a16:creationId xmlns:a16="http://schemas.microsoft.com/office/drawing/2014/main" xmlns="" id="{F3FFDACA-8C49-4FD3-A1B5-AD61959D7EAF}"/>
              </a:ext>
            </a:extLst>
          </p:cNvPr>
          <p:cNvSpPr>
            <a:spLocks noGrp="1"/>
          </p:cNvSpPr>
          <p:nvPr>
            <p:ph sz="quarter" idx="10"/>
          </p:nvPr>
        </p:nvSpPr>
        <p:spPr/>
        <p:txBody>
          <a:bodyPr/>
          <a:lstStyle/>
          <a:p>
            <a:r>
              <a:rPr lang="en-SG" dirty="0"/>
              <a:t>List of applications</a:t>
            </a:r>
          </a:p>
        </p:txBody>
      </p:sp>
    </p:spTree>
    <p:extLst>
      <p:ext uri="{BB962C8B-B14F-4D97-AF65-F5344CB8AC3E}">
        <p14:creationId xmlns:p14="http://schemas.microsoft.com/office/powerpoint/2010/main" val="2255717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Screenshots</a:t>
            </a:r>
          </a:p>
        </p:txBody>
      </p:sp>
      <p:sp>
        <p:nvSpPr>
          <p:cNvPr id="4" name="Content Placeholder 3">
            <a:extLst>
              <a:ext uri="{FF2B5EF4-FFF2-40B4-BE49-F238E27FC236}">
                <a16:creationId xmlns:a16="http://schemas.microsoft.com/office/drawing/2014/main" xmlns="" id="{F3FFDACA-8C49-4FD3-A1B5-AD61959D7EAF}"/>
              </a:ext>
            </a:extLst>
          </p:cNvPr>
          <p:cNvSpPr>
            <a:spLocks noGrp="1"/>
          </p:cNvSpPr>
          <p:nvPr>
            <p:ph sz="quarter" idx="10"/>
          </p:nvPr>
        </p:nvSpPr>
        <p:spPr/>
        <p:txBody>
          <a:bodyPr/>
          <a:lstStyle/>
          <a:p>
            <a:r>
              <a:rPr lang="en-SG" dirty="0"/>
              <a:t>Approved list &amp; rejected list</a:t>
            </a:r>
          </a:p>
        </p:txBody>
      </p:sp>
      <p:pic>
        <p:nvPicPr>
          <p:cNvPr id="7" name="Content Placeholder 6" descr="Text&#10;&#10;Description automatically generated">
            <a:extLst>
              <a:ext uri="{FF2B5EF4-FFF2-40B4-BE49-F238E27FC236}">
                <a16:creationId xmlns:a16="http://schemas.microsoft.com/office/drawing/2014/main" xmlns="" id="{85133359-BA68-4E70-B847-CE8FB566E3E9}"/>
              </a:ext>
            </a:extLst>
          </p:cNvPr>
          <p:cNvPicPr>
            <a:picLocks noGrp="1" noChangeAspect="1"/>
          </p:cNvPicPr>
          <p:nvPr>
            <p:ph idx="1"/>
          </p:nvPr>
        </p:nvPicPr>
        <p:blipFill rotWithShape="1">
          <a:blip r:embed="rId2"/>
          <a:srcRect r="-118" b="29306"/>
          <a:stretch/>
        </p:blipFill>
        <p:spPr>
          <a:xfrm>
            <a:off x="1645919" y="869528"/>
            <a:ext cx="6137909" cy="2091831"/>
          </a:xfrm>
        </p:spPr>
      </p:pic>
      <p:pic>
        <p:nvPicPr>
          <p:cNvPr id="9" name="Picture 8" descr="Table&#10;&#10;Description automatically generated with medium confidence">
            <a:extLst>
              <a:ext uri="{FF2B5EF4-FFF2-40B4-BE49-F238E27FC236}">
                <a16:creationId xmlns:a16="http://schemas.microsoft.com/office/drawing/2014/main" xmlns="" id="{EB11E8A6-0D0C-4420-AEE6-E49E05899F4F}"/>
              </a:ext>
            </a:extLst>
          </p:cNvPr>
          <p:cNvPicPr>
            <a:picLocks noChangeAspect="1"/>
          </p:cNvPicPr>
          <p:nvPr/>
        </p:nvPicPr>
        <p:blipFill rotWithShape="1">
          <a:blip r:embed="rId3"/>
          <a:srcRect b="36522"/>
          <a:stretch/>
        </p:blipFill>
        <p:spPr>
          <a:xfrm>
            <a:off x="1647897" y="3012565"/>
            <a:ext cx="6135931" cy="1890508"/>
          </a:xfrm>
          <a:prstGeom prst="rect">
            <a:avLst/>
          </a:prstGeom>
        </p:spPr>
      </p:pic>
    </p:spTree>
    <p:extLst>
      <p:ext uri="{BB962C8B-B14F-4D97-AF65-F5344CB8AC3E}">
        <p14:creationId xmlns:p14="http://schemas.microsoft.com/office/powerpoint/2010/main" val="2715660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7520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E4964396-3961-4DE3-820B-BFAB6BF56C09}"/>
              </a:ext>
            </a:extLst>
          </p:cNvPr>
          <p:cNvSpPr>
            <a:spLocks noGrp="1"/>
          </p:cNvSpPr>
          <p:nvPr>
            <p:ph idx="1"/>
          </p:nvPr>
        </p:nvSpPr>
        <p:spPr/>
        <p:txBody>
          <a:bodyPr/>
          <a:lstStyle/>
          <a:p>
            <a:r>
              <a:rPr lang="en-SG" dirty="0"/>
              <a:t>Main agenda of the vehicle loan project is to digitalise the loan taking process which makes users comfortable to take vehicle loans</a:t>
            </a:r>
          </a:p>
          <a:p>
            <a:r>
              <a:rPr lang="en-SG" dirty="0"/>
              <a:t>Users need to register themselves in the website to make use of all the features in the website</a:t>
            </a:r>
          </a:p>
          <a:p>
            <a:r>
              <a:rPr lang="en-SG" dirty="0"/>
              <a:t>Users who registered and not registered can calculate EMI using EMI Calculator and have an estimated idea about the loan which will be useful to make decision about the loan they want to take</a:t>
            </a:r>
          </a:p>
          <a:p>
            <a:r>
              <a:rPr lang="en-SG" dirty="0"/>
              <a:t>Registered users can apply the vehicle loan from remote areas. They will have to enter necessary details like employment details, vehicle details, bank details, identity documents upload etc., and apply for the loan</a:t>
            </a:r>
          </a:p>
          <a:p>
            <a:r>
              <a:rPr lang="en-SG" dirty="0"/>
              <a:t>The website has user dashboard and admin dashboard for the convenient access to all the features</a:t>
            </a:r>
          </a:p>
        </p:txBody>
      </p:sp>
      <p:sp>
        <p:nvSpPr>
          <p:cNvPr id="3" name="Title 2"/>
          <p:cNvSpPr>
            <a:spLocks noGrp="1"/>
          </p:cNvSpPr>
          <p:nvPr>
            <p:ph type="title"/>
          </p:nvPr>
        </p:nvSpPr>
        <p:spPr/>
        <p:txBody>
          <a:bodyPr/>
          <a:lstStyle/>
          <a:p>
            <a:r>
              <a:rPr lang="en-US" dirty="0"/>
              <a:t>Introduction</a:t>
            </a:r>
          </a:p>
        </p:txBody>
      </p:sp>
      <p:sp>
        <p:nvSpPr>
          <p:cNvPr id="4" name="Content Placeholder 3">
            <a:extLst>
              <a:ext uri="{FF2B5EF4-FFF2-40B4-BE49-F238E27FC236}">
                <a16:creationId xmlns:a16="http://schemas.microsoft.com/office/drawing/2014/main" xmlns="" id="{F3FFDACA-8C49-4FD3-A1B5-AD61959D7EAF}"/>
              </a:ext>
            </a:extLst>
          </p:cNvPr>
          <p:cNvSpPr>
            <a:spLocks noGrp="1"/>
          </p:cNvSpPr>
          <p:nvPr>
            <p:ph sz="quarter" idx="10"/>
          </p:nvPr>
        </p:nvSpPr>
        <p:spPr/>
        <p:txBody>
          <a:bodyPr/>
          <a:lstStyle/>
          <a:p>
            <a:r>
              <a:rPr lang="en-SG" dirty="0"/>
              <a:t>Vehicle Loan</a:t>
            </a:r>
          </a:p>
        </p:txBody>
      </p:sp>
    </p:spTree>
    <p:extLst>
      <p:ext uri="{BB962C8B-B14F-4D97-AF65-F5344CB8AC3E}">
        <p14:creationId xmlns:p14="http://schemas.microsoft.com/office/powerpoint/2010/main" val="760889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E4964396-3961-4DE3-820B-BFAB6BF56C09}"/>
              </a:ext>
            </a:extLst>
          </p:cNvPr>
          <p:cNvSpPr>
            <a:spLocks noGrp="1"/>
          </p:cNvSpPr>
          <p:nvPr>
            <p:ph idx="1"/>
          </p:nvPr>
        </p:nvSpPr>
        <p:spPr/>
        <p:txBody>
          <a:bodyPr/>
          <a:lstStyle/>
          <a:p>
            <a:r>
              <a:rPr lang="en-SG" dirty="0"/>
              <a:t>Home: Home page includes the basic information about the bank. Registered and non registered users can access home page</a:t>
            </a:r>
          </a:p>
          <a:p>
            <a:r>
              <a:rPr lang="en-SG" dirty="0"/>
              <a:t>User Registration: New users need to register by providing necessary Information</a:t>
            </a:r>
          </a:p>
          <a:p>
            <a:r>
              <a:rPr lang="en-SG" dirty="0"/>
              <a:t>User Login: Registered users need to login to the website to access the main features</a:t>
            </a:r>
          </a:p>
          <a:p>
            <a:r>
              <a:rPr lang="en-SG" dirty="0"/>
              <a:t>Apply Loan: Registered users can apply for the loan online by providing the vehicle details, employment details, bank details and uploading necessary documents. They get to choose the loan offers according the vehicle type they have chose</a:t>
            </a:r>
          </a:p>
          <a:p>
            <a:r>
              <a:rPr lang="en-SG" dirty="0"/>
              <a:t>Loan Profile: Loan profile includes the information about current loan if accepted by the admin and status of the loan whether the loan is accepted, rejected or pending</a:t>
            </a:r>
          </a:p>
          <a:p>
            <a:r>
              <a:rPr lang="en-SG" dirty="0"/>
              <a:t>User settings: User settings includes changing password and edit profile</a:t>
            </a:r>
          </a:p>
          <a:p>
            <a:endParaRPr lang="en-SG" dirty="0"/>
          </a:p>
        </p:txBody>
      </p:sp>
      <p:sp>
        <p:nvSpPr>
          <p:cNvPr id="3" name="Title 2"/>
          <p:cNvSpPr>
            <a:spLocks noGrp="1"/>
          </p:cNvSpPr>
          <p:nvPr>
            <p:ph type="title"/>
          </p:nvPr>
        </p:nvSpPr>
        <p:spPr/>
        <p:txBody>
          <a:bodyPr/>
          <a:lstStyle/>
          <a:p>
            <a:r>
              <a:rPr lang="en-US"/>
              <a:t>Modules</a:t>
            </a:r>
            <a:endParaRPr lang="en-US" dirty="0"/>
          </a:p>
        </p:txBody>
      </p:sp>
      <p:sp>
        <p:nvSpPr>
          <p:cNvPr id="4" name="Content Placeholder 3">
            <a:extLst>
              <a:ext uri="{FF2B5EF4-FFF2-40B4-BE49-F238E27FC236}">
                <a16:creationId xmlns:a16="http://schemas.microsoft.com/office/drawing/2014/main" xmlns="" id="{F3FFDACA-8C49-4FD3-A1B5-AD61959D7EAF}"/>
              </a:ext>
            </a:extLst>
          </p:cNvPr>
          <p:cNvSpPr>
            <a:spLocks noGrp="1"/>
          </p:cNvSpPr>
          <p:nvPr>
            <p:ph sz="quarter" idx="10"/>
          </p:nvPr>
        </p:nvSpPr>
        <p:spPr/>
        <p:txBody>
          <a:bodyPr/>
          <a:lstStyle/>
          <a:p>
            <a:r>
              <a:rPr lang="en-SG" dirty="0"/>
              <a:t>User Module</a:t>
            </a:r>
          </a:p>
        </p:txBody>
      </p:sp>
    </p:spTree>
    <p:extLst>
      <p:ext uri="{BB962C8B-B14F-4D97-AF65-F5344CB8AC3E}">
        <p14:creationId xmlns:p14="http://schemas.microsoft.com/office/powerpoint/2010/main" val="3618338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E4964396-3961-4DE3-820B-BFAB6BF56C09}"/>
              </a:ext>
            </a:extLst>
          </p:cNvPr>
          <p:cNvSpPr>
            <a:spLocks noGrp="1"/>
          </p:cNvSpPr>
          <p:nvPr>
            <p:ph idx="1"/>
          </p:nvPr>
        </p:nvSpPr>
        <p:spPr/>
        <p:txBody>
          <a:bodyPr/>
          <a:lstStyle/>
          <a:p>
            <a:r>
              <a:rPr lang="en-SG" dirty="0"/>
              <a:t>Home: Home page includes the basic information about the bank. Admin can view home page even before logging in</a:t>
            </a:r>
          </a:p>
          <a:p>
            <a:r>
              <a:rPr lang="en-SG" dirty="0"/>
              <a:t>Admin Login: Admin can login using his/her credentials and access the admin dashboard to approve the loans</a:t>
            </a:r>
          </a:p>
          <a:p>
            <a:r>
              <a:rPr lang="en-SG" dirty="0"/>
              <a:t> List of Applications: Admin can view all the users loan application details in a list with an option to approve or reject</a:t>
            </a:r>
          </a:p>
          <a:p>
            <a:r>
              <a:rPr lang="en-SG" dirty="0"/>
              <a:t>Approved applications: The list of applications which admin approved will be displayed in the approved application page</a:t>
            </a:r>
          </a:p>
          <a:p>
            <a:r>
              <a:rPr lang="en-SG" dirty="0"/>
              <a:t>Rejected applications: The list of applications which admin rejected will be displayed in the approved application page</a:t>
            </a:r>
          </a:p>
          <a:p>
            <a:r>
              <a:rPr lang="en-SG" dirty="0"/>
              <a:t>Loan offers: Admin can view all the loan offers that are available to the user for all types of vehicles</a:t>
            </a:r>
          </a:p>
        </p:txBody>
      </p:sp>
      <p:sp>
        <p:nvSpPr>
          <p:cNvPr id="3" name="Title 2"/>
          <p:cNvSpPr>
            <a:spLocks noGrp="1"/>
          </p:cNvSpPr>
          <p:nvPr>
            <p:ph type="title"/>
          </p:nvPr>
        </p:nvSpPr>
        <p:spPr/>
        <p:txBody>
          <a:bodyPr/>
          <a:lstStyle/>
          <a:p>
            <a:r>
              <a:rPr lang="en-US"/>
              <a:t>Modules</a:t>
            </a:r>
            <a:endParaRPr lang="en-US" dirty="0"/>
          </a:p>
        </p:txBody>
      </p:sp>
      <p:sp>
        <p:nvSpPr>
          <p:cNvPr id="4" name="Content Placeholder 3">
            <a:extLst>
              <a:ext uri="{FF2B5EF4-FFF2-40B4-BE49-F238E27FC236}">
                <a16:creationId xmlns:a16="http://schemas.microsoft.com/office/drawing/2014/main" xmlns="" id="{F3FFDACA-8C49-4FD3-A1B5-AD61959D7EAF}"/>
              </a:ext>
            </a:extLst>
          </p:cNvPr>
          <p:cNvSpPr>
            <a:spLocks noGrp="1"/>
          </p:cNvSpPr>
          <p:nvPr>
            <p:ph sz="quarter" idx="10"/>
          </p:nvPr>
        </p:nvSpPr>
        <p:spPr/>
        <p:txBody>
          <a:bodyPr/>
          <a:lstStyle/>
          <a:p>
            <a:r>
              <a:rPr lang="en-SG" dirty="0"/>
              <a:t>Admin Module</a:t>
            </a:r>
          </a:p>
        </p:txBody>
      </p:sp>
    </p:spTree>
    <p:extLst>
      <p:ext uri="{BB962C8B-B14F-4D97-AF65-F5344CB8AC3E}">
        <p14:creationId xmlns:p14="http://schemas.microsoft.com/office/powerpoint/2010/main" val="824277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aphical user interface&#10;&#10;Description automatically generated">
            <a:extLst>
              <a:ext uri="{FF2B5EF4-FFF2-40B4-BE49-F238E27FC236}">
                <a16:creationId xmlns:a16="http://schemas.microsoft.com/office/drawing/2014/main" xmlns="" id="{A7A90EE2-33AB-4E24-B09F-BD4E0AD20075}"/>
              </a:ext>
            </a:extLst>
          </p:cNvPr>
          <p:cNvPicPr>
            <a:picLocks noGrp="1" noChangeAspect="1"/>
          </p:cNvPicPr>
          <p:nvPr>
            <p:ph idx="1"/>
          </p:nvPr>
        </p:nvPicPr>
        <p:blipFill rotWithShape="1">
          <a:blip r:embed="rId2"/>
          <a:srcRect t="11385" b="10899"/>
          <a:stretch/>
        </p:blipFill>
        <p:spPr>
          <a:xfrm>
            <a:off x="835418" y="1005840"/>
            <a:ext cx="7721202" cy="3375352"/>
          </a:xfrm>
        </p:spPr>
      </p:pic>
      <p:sp>
        <p:nvSpPr>
          <p:cNvPr id="3" name="Title 2"/>
          <p:cNvSpPr>
            <a:spLocks noGrp="1"/>
          </p:cNvSpPr>
          <p:nvPr>
            <p:ph type="title"/>
          </p:nvPr>
        </p:nvSpPr>
        <p:spPr/>
        <p:txBody>
          <a:bodyPr/>
          <a:lstStyle/>
          <a:p>
            <a:r>
              <a:rPr lang="en-US" dirty="0"/>
              <a:t>Screenshots</a:t>
            </a:r>
          </a:p>
        </p:txBody>
      </p:sp>
      <p:sp>
        <p:nvSpPr>
          <p:cNvPr id="4" name="Content Placeholder 3">
            <a:extLst>
              <a:ext uri="{FF2B5EF4-FFF2-40B4-BE49-F238E27FC236}">
                <a16:creationId xmlns:a16="http://schemas.microsoft.com/office/drawing/2014/main" xmlns="" id="{F3FFDACA-8C49-4FD3-A1B5-AD61959D7EAF}"/>
              </a:ext>
            </a:extLst>
          </p:cNvPr>
          <p:cNvSpPr>
            <a:spLocks noGrp="1"/>
          </p:cNvSpPr>
          <p:nvPr>
            <p:ph sz="quarter" idx="10"/>
          </p:nvPr>
        </p:nvSpPr>
        <p:spPr/>
        <p:txBody>
          <a:bodyPr/>
          <a:lstStyle/>
          <a:p>
            <a:r>
              <a:rPr lang="en-SG" dirty="0"/>
              <a:t>Home</a:t>
            </a:r>
          </a:p>
        </p:txBody>
      </p:sp>
    </p:spTree>
    <p:extLst>
      <p:ext uri="{BB962C8B-B14F-4D97-AF65-F5344CB8AC3E}">
        <p14:creationId xmlns:p14="http://schemas.microsoft.com/office/powerpoint/2010/main" val="3550693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aphical user interface, application, table&#10;&#10;Description automatically generated">
            <a:extLst>
              <a:ext uri="{FF2B5EF4-FFF2-40B4-BE49-F238E27FC236}">
                <a16:creationId xmlns:a16="http://schemas.microsoft.com/office/drawing/2014/main" xmlns="" id="{E2020292-1DFC-4C15-BBBA-41CC47CE0A25}"/>
              </a:ext>
            </a:extLst>
          </p:cNvPr>
          <p:cNvPicPr>
            <a:picLocks noGrp="1" noChangeAspect="1"/>
          </p:cNvPicPr>
          <p:nvPr>
            <p:ph idx="1"/>
          </p:nvPr>
        </p:nvPicPr>
        <p:blipFill>
          <a:blip r:embed="rId2"/>
          <a:stretch>
            <a:fillRect/>
          </a:stretch>
        </p:blipFill>
        <p:spPr>
          <a:xfrm>
            <a:off x="1254566" y="939800"/>
            <a:ext cx="6623756" cy="3725863"/>
          </a:xfrm>
        </p:spPr>
      </p:pic>
      <p:sp>
        <p:nvSpPr>
          <p:cNvPr id="3" name="Title 2"/>
          <p:cNvSpPr>
            <a:spLocks noGrp="1"/>
          </p:cNvSpPr>
          <p:nvPr>
            <p:ph type="title"/>
          </p:nvPr>
        </p:nvSpPr>
        <p:spPr/>
        <p:txBody>
          <a:bodyPr/>
          <a:lstStyle/>
          <a:p>
            <a:r>
              <a:rPr lang="en-US" dirty="0"/>
              <a:t>Screenshots</a:t>
            </a:r>
          </a:p>
        </p:txBody>
      </p:sp>
      <p:sp>
        <p:nvSpPr>
          <p:cNvPr id="4" name="Content Placeholder 3">
            <a:extLst>
              <a:ext uri="{FF2B5EF4-FFF2-40B4-BE49-F238E27FC236}">
                <a16:creationId xmlns:a16="http://schemas.microsoft.com/office/drawing/2014/main" xmlns="" id="{F3FFDACA-8C49-4FD3-A1B5-AD61959D7EAF}"/>
              </a:ext>
            </a:extLst>
          </p:cNvPr>
          <p:cNvSpPr>
            <a:spLocks noGrp="1"/>
          </p:cNvSpPr>
          <p:nvPr>
            <p:ph sz="quarter" idx="10"/>
          </p:nvPr>
        </p:nvSpPr>
        <p:spPr/>
        <p:txBody>
          <a:bodyPr/>
          <a:lstStyle/>
          <a:p>
            <a:r>
              <a:rPr lang="en-SG" dirty="0"/>
              <a:t>EMI Calculator</a:t>
            </a:r>
          </a:p>
        </p:txBody>
      </p:sp>
    </p:spTree>
    <p:extLst>
      <p:ext uri="{BB962C8B-B14F-4D97-AF65-F5344CB8AC3E}">
        <p14:creationId xmlns:p14="http://schemas.microsoft.com/office/powerpoint/2010/main" val="572607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aphical user interface&#10;&#10;Description automatically generated">
            <a:extLst>
              <a:ext uri="{FF2B5EF4-FFF2-40B4-BE49-F238E27FC236}">
                <a16:creationId xmlns:a16="http://schemas.microsoft.com/office/drawing/2014/main" xmlns="" id="{3208FD74-A728-49F9-86D4-155B925F9A08}"/>
              </a:ext>
            </a:extLst>
          </p:cNvPr>
          <p:cNvPicPr>
            <a:picLocks noGrp="1" noChangeAspect="1"/>
          </p:cNvPicPr>
          <p:nvPr>
            <p:ph idx="1"/>
          </p:nvPr>
        </p:nvPicPr>
        <p:blipFill rotWithShape="1">
          <a:blip r:embed="rId2"/>
          <a:srcRect l="-84" t="11566" r="84" b="10309"/>
          <a:stretch/>
        </p:blipFill>
        <p:spPr>
          <a:xfrm>
            <a:off x="411565" y="925385"/>
            <a:ext cx="8320870" cy="3656646"/>
          </a:xfrm>
        </p:spPr>
      </p:pic>
      <p:sp>
        <p:nvSpPr>
          <p:cNvPr id="3" name="Title 2"/>
          <p:cNvSpPr>
            <a:spLocks noGrp="1"/>
          </p:cNvSpPr>
          <p:nvPr>
            <p:ph type="title"/>
          </p:nvPr>
        </p:nvSpPr>
        <p:spPr/>
        <p:txBody>
          <a:bodyPr/>
          <a:lstStyle/>
          <a:p>
            <a:r>
              <a:rPr lang="en-US" dirty="0"/>
              <a:t>Screenshots</a:t>
            </a:r>
          </a:p>
        </p:txBody>
      </p:sp>
      <p:sp>
        <p:nvSpPr>
          <p:cNvPr id="4" name="Content Placeholder 3">
            <a:extLst>
              <a:ext uri="{FF2B5EF4-FFF2-40B4-BE49-F238E27FC236}">
                <a16:creationId xmlns:a16="http://schemas.microsoft.com/office/drawing/2014/main" xmlns="" id="{F3FFDACA-8C49-4FD3-A1B5-AD61959D7EAF}"/>
              </a:ext>
            </a:extLst>
          </p:cNvPr>
          <p:cNvSpPr>
            <a:spLocks noGrp="1"/>
          </p:cNvSpPr>
          <p:nvPr>
            <p:ph sz="quarter" idx="10"/>
          </p:nvPr>
        </p:nvSpPr>
        <p:spPr/>
        <p:txBody>
          <a:bodyPr/>
          <a:lstStyle/>
          <a:p>
            <a:r>
              <a:rPr lang="en-SG" dirty="0"/>
              <a:t>User Dashboard</a:t>
            </a:r>
          </a:p>
        </p:txBody>
      </p:sp>
      <p:sp>
        <p:nvSpPr>
          <p:cNvPr id="5" name="Rectangle 4"/>
          <p:cNvSpPr/>
          <p:nvPr/>
        </p:nvSpPr>
        <p:spPr bwMode="auto">
          <a:xfrm>
            <a:off x="4027118" y="1578279"/>
            <a:ext cx="858033" cy="118998"/>
          </a:xfrm>
          <a:prstGeom prst="rect">
            <a:avLst/>
          </a:prstGeom>
          <a:solidFill>
            <a:schemeClr val="bg1">
              <a:lumMod val="75000"/>
            </a:schemeClr>
          </a:solidFill>
          <a:ln w="635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ea typeface="+mj-ea"/>
            </a:endParaRPr>
          </a:p>
        </p:txBody>
      </p:sp>
    </p:spTree>
    <p:extLst>
      <p:ext uri="{BB962C8B-B14F-4D97-AF65-F5344CB8AC3E}">
        <p14:creationId xmlns:p14="http://schemas.microsoft.com/office/powerpoint/2010/main" val="1792199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aphical user interface, text, website&#10;&#10;Description automatically generated">
            <a:extLst>
              <a:ext uri="{FF2B5EF4-FFF2-40B4-BE49-F238E27FC236}">
                <a16:creationId xmlns:a16="http://schemas.microsoft.com/office/drawing/2014/main" xmlns="" id="{164E8FFE-5791-4B79-83E3-21986C8C4842}"/>
              </a:ext>
            </a:extLst>
          </p:cNvPr>
          <p:cNvPicPr>
            <a:picLocks noGrp="1" noChangeAspect="1"/>
          </p:cNvPicPr>
          <p:nvPr>
            <p:ph idx="1"/>
          </p:nvPr>
        </p:nvPicPr>
        <p:blipFill rotWithShape="1">
          <a:blip r:embed="rId2"/>
          <a:srcRect l="-881" t="137" r="1140" b="26237"/>
          <a:stretch/>
        </p:blipFill>
        <p:spPr>
          <a:xfrm>
            <a:off x="451341" y="1040495"/>
            <a:ext cx="8241318" cy="3422000"/>
          </a:xfrm>
        </p:spPr>
      </p:pic>
      <p:sp>
        <p:nvSpPr>
          <p:cNvPr id="3" name="Title 2"/>
          <p:cNvSpPr>
            <a:spLocks noGrp="1"/>
          </p:cNvSpPr>
          <p:nvPr>
            <p:ph type="title"/>
          </p:nvPr>
        </p:nvSpPr>
        <p:spPr/>
        <p:txBody>
          <a:bodyPr/>
          <a:lstStyle/>
          <a:p>
            <a:r>
              <a:rPr lang="en-US" dirty="0"/>
              <a:t>Screenshots</a:t>
            </a:r>
          </a:p>
        </p:txBody>
      </p:sp>
      <p:sp>
        <p:nvSpPr>
          <p:cNvPr id="4" name="Content Placeholder 3">
            <a:extLst>
              <a:ext uri="{FF2B5EF4-FFF2-40B4-BE49-F238E27FC236}">
                <a16:creationId xmlns:a16="http://schemas.microsoft.com/office/drawing/2014/main" xmlns="" id="{F3FFDACA-8C49-4FD3-A1B5-AD61959D7EAF}"/>
              </a:ext>
            </a:extLst>
          </p:cNvPr>
          <p:cNvSpPr>
            <a:spLocks noGrp="1"/>
          </p:cNvSpPr>
          <p:nvPr>
            <p:ph sz="quarter" idx="10"/>
          </p:nvPr>
        </p:nvSpPr>
        <p:spPr/>
        <p:txBody>
          <a:bodyPr/>
          <a:lstStyle/>
          <a:p>
            <a:r>
              <a:rPr lang="en-SG" dirty="0"/>
              <a:t>Apply loan</a:t>
            </a:r>
          </a:p>
        </p:txBody>
      </p:sp>
    </p:spTree>
    <p:extLst>
      <p:ext uri="{BB962C8B-B14F-4D97-AF65-F5344CB8AC3E}">
        <p14:creationId xmlns:p14="http://schemas.microsoft.com/office/powerpoint/2010/main" val="2304004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Screenshots</a:t>
            </a:r>
          </a:p>
        </p:txBody>
      </p:sp>
      <p:sp>
        <p:nvSpPr>
          <p:cNvPr id="4" name="Content Placeholder 3">
            <a:extLst>
              <a:ext uri="{FF2B5EF4-FFF2-40B4-BE49-F238E27FC236}">
                <a16:creationId xmlns:a16="http://schemas.microsoft.com/office/drawing/2014/main" xmlns="" id="{F3FFDACA-8C49-4FD3-A1B5-AD61959D7EAF}"/>
              </a:ext>
            </a:extLst>
          </p:cNvPr>
          <p:cNvSpPr>
            <a:spLocks noGrp="1"/>
          </p:cNvSpPr>
          <p:nvPr>
            <p:ph sz="quarter" idx="10"/>
          </p:nvPr>
        </p:nvSpPr>
        <p:spPr/>
        <p:txBody>
          <a:bodyPr/>
          <a:lstStyle/>
          <a:p>
            <a:r>
              <a:rPr lang="en-SG" dirty="0"/>
              <a:t>Loan offers</a:t>
            </a:r>
          </a:p>
        </p:txBody>
      </p:sp>
      <p:pic>
        <p:nvPicPr>
          <p:cNvPr id="7" name="Content Placeholder 6" descr="Text&#10;&#10;Description automatically generated">
            <a:extLst>
              <a:ext uri="{FF2B5EF4-FFF2-40B4-BE49-F238E27FC236}">
                <a16:creationId xmlns:a16="http://schemas.microsoft.com/office/drawing/2014/main" xmlns="" id="{1D4E506C-6560-48EA-83DB-0EB6D6F2E6AD}"/>
              </a:ext>
            </a:extLst>
          </p:cNvPr>
          <p:cNvPicPr>
            <a:picLocks noGrp="1" noChangeAspect="1"/>
          </p:cNvPicPr>
          <p:nvPr>
            <p:ph idx="1"/>
          </p:nvPr>
        </p:nvPicPr>
        <p:blipFill>
          <a:blip r:embed="rId2"/>
          <a:stretch>
            <a:fillRect/>
          </a:stretch>
        </p:blipFill>
        <p:spPr>
          <a:xfrm>
            <a:off x="1254566" y="939800"/>
            <a:ext cx="6623756" cy="3725863"/>
          </a:xfrm>
        </p:spPr>
      </p:pic>
    </p:spTree>
    <p:extLst>
      <p:ext uri="{BB962C8B-B14F-4D97-AF65-F5344CB8AC3E}">
        <p14:creationId xmlns:p14="http://schemas.microsoft.com/office/powerpoint/2010/main" val="261181150"/>
      </p:ext>
    </p:extLst>
  </p:cSld>
  <p:clrMapOvr>
    <a:masterClrMapping/>
  </p:clrMapOvr>
</p:sld>
</file>

<file path=ppt/theme/theme1.xml><?xml version="1.0" encoding="utf-8"?>
<a:theme xmlns:a="http://schemas.openxmlformats.org/drawingml/2006/main" name="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F8E8959049E8428369959651C7B244" ma:contentTypeVersion="1" ma:contentTypeDescription="Create a new document." ma:contentTypeScope="" ma:versionID="a3dfc01f428c3fcbfdafd221a376b9de">
  <xsd:schema xmlns:xsd="http://www.w3.org/2001/XMLSchema" xmlns:p="http://schemas.microsoft.com/office/2006/metadata/properties" xmlns:ns2="71bf3f0a-df54-467d-89c2-87f8d534ba77" targetNamespace="http://schemas.microsoft.com/office/2006/metadata/properties" ma:root="true" ma:fieldsID="96a372070048e73f7666a0524ec77300" ns2:_="">
    <xsd:import namespace="71bf3f0a-df54-467d-89c2-87f8d534ba77"/>
    <xsd:element name="properties">
      <xsd:complexType>
        <xsd:sequence>
          <xsd:element name="documentManagement">
            <xsd:complexType>
              <xsd:all>
                <xsd:element ref="ns2:Comments" minOccurs="0"/>
              </xsd:all>
            </xsd:complexType>
          </xsd:element>
        </xsd:sequence>
      </xsd:complexType>
    </xsd:element>
  </xsd:schema>
  <xsd:schema xmlns:xsd="http://www.w3.org/2001/XMLSchema" xmlns:dms="http://schemas.microsoft.com/office/2006/documentManagement/types" targetNamespace="71bf3f0a-df54-467d-89c2-87f8d534ba77" elementFormDefault="qualified">
    <xsd:import namespace="http://schemas.microsoft.com/office/2006/documentManagement/types"/>
    <xsd:element name="Comments" ma:index="10" nillable="true" ma:displayName="Comments" ma:internalName="Comments">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Comments xmlns="71bf3f0a-df54-467d-89c2-87f8d534ba7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674307-C299-473D-A73D-C7DBA1A7BA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bf3f0a-df54-467d-89c2-87f8d534ba7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24559248-63FA-4C6E-A37D-96FF4426E5C5}">
  <ds:schemaRefs>
    <ds:schemaRef ds:uri="http://purl.org/dc/terms/"/>
    <ds:schemaRef ds:uri="http://schemas.openxmlformats.org/package/2006/metadata/core-properties"/>
    <ds:schemaRef ds:uri="http://schemas.microsoft.com/office/2006/documentManagement/types"/>
    <ds:schemaRef ds:uri="71bf3f0a-df54-467d-89c2-87f8d534ba77"/>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8ABB6DC8-0142-4676-96FE-F1693BA9504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24177</TotalTime>
  <Words>424</Words>
  <Application>Microsoft Office PowerPoint</Application>
  <PresentationFormat>On-screen Show (16:9)</PresentationFormat>
  <Paragraphs>43</Paragraphs>
  <Slides>14</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Arial</vt:lpstr>
      <vt:lpstr>Calibri</vt:lpstr>
      <vt:lpstr>Calibri Light</vt:lpstr>
      <vt:lpstr>Geneva</vt:lpstr>
      <vt:lpstr>STKaiti</vt:lpstr>
      <vt:lpstr>Symbol</vt:lpstr>
      <vt:lpstr>Wingdings</vt:lpstr>
      <vt:lpstr>ヒラギノ角ゴ Pro W3</vt:lpstr>
      <vt:lpstr>L&amp;T Infotech</vt:lpstr>
      <vt:lpstr>Custom Design</vt:lpstr>
      <vt:lpstr>Vehicle Loan</vt:lpstr>
      <vt:lpstr>Introduction</vt:lpstr>
      <vt:lpstr>Modules</vt:lpstr>
      <vt:lpstr>Modules</vt:lpstr>
      <vt:lpstr>Screenshots</vt:lpstr>
      <vt:lpstr>Screenshots</vt:lpstr>
      <vt:lpstr>Screenshots</vt:lpstr>
      <vt:lpstr>Screenshots</vt:lpstr>
      <vt:lpstr>Screenshots</vt:lpstr>
      <vt:lpstr>Screenshots</vt:lpstr>
      <vt:lpstr>Screenshots</vt:lpstr>
      <vt:lpstr>Screenshots</vt:lpstr>
      <vt:lpstr>Screenshots</vt:lpstr>
      <vt:lpstr>PowerPoint Presentation</vt:lpstr>
    </vt:vector>
  </TitlesOfParts>
  <Company>Citi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ICG_Pres(A4)</dc:title>
  <dc:creator>Rowsell, Karen [CCC-OT_OP]</dc:creator>
  <cp:lastModifiedBy>Windows User</cp:lastModifiedBy>
  <cp:revision>1880</cp:revision>
  <cp:lastPrinted>2015-11-28T12:28:20Z</cp:lastPrinted>
  <dcterms:created xsi:type="dcterms:W3CDTF">2007-05-25T22:38:05Z</dcterms:created>
  <dcterms:modified xsi:type="dcterms:W3CDTF">2022-10-18T06:59:32Z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0x01010070F8E8959049E8428369959651C7B244</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ies>
</file>