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7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6" r:id="rId11"/>
    <p:sldId id="277" r:id="rId12"/>
    <p:sldId id="279" r:id="rId13"/>
    <p:sldId id="280" r:id="rId14"/>
    <p:sldId id="270" r:id="rId15"/>
    <p:sldId id="281" r:id="rId16"/>
    <p:sldId id="283" r:id="rId17"/>
    <p:sldId id="284" r:id="rId18"/>
    <p:sldId id="271" r:id="rId19"/>
    <p:sldId id="272" r:id="rId20"/>
    <p:sldId id="273" r:id="rId21"/>
    <p:sldId id="274" r:id="rId22"/>
    <p:sldId id="285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wnloads\Project_IT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[Project_IT.xlsx]PivotO!PivotTable4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Ticket</a:t>
            </a:r>
            <a:r>
              <a:rPr lang="en-US" baseline="0"/>
              <a:t> Count by Categories</a:t>
            </a:r>
            <a:r>
              <a:rPr lang="en-US"/>
              <a:t>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PivotO!$H$7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PivotO!$G$8:$G$12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PivotO!$H$8:$H$12</c:f>
              <c:numCache>
                <c:formatCode>General</c:formatCode>
                <c:ptCount val="4"/>
                <c:pt idx="0">
                  <c:v>9733</c:v>
                </c:pt>
                <c:pt idx="1">
                  <c:v>29193</c:v>
                </c:pt>
                <c:pt idx="2">
                  <c:v>19570</c:v>
                </c:pt>
                <c:pt idx="3">
                  <c:v>39002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D-43FB-953D-454C4741E5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86940671"/>
        <c:axId val="1994504543"/>
      </c:barChart>
      <c:catAx>
        <c:axId val="2086940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4543"/>
        <c:crosses val="autoZero"/>
        <c:auto val="1"/>
        <c:lblAlgn val="ctr"/>
        <c:lblOffset val="100"/>
        <c:noMultiLvlLbl val="0"/>
      </c:catAx>
      <c:valAx>
        <c:axId val="199450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94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[Project_IT.xlsx]PivotO!PivotTable12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Ticket</a:t>
            </a:r>
            <a:r>
              <a:rPr lang="en-US" baseline="0"/>
              <a:t> Count vs Agent Id  </a:t>
            </a:r>
            <a:endParaRPr lang="en-US"/>
          </a:p>
        </c:rich>
      </c:tx>
      <c:layout>
        <c:manualLayout>
          <c:xMode val="edge"/>
          <c:yMode val="edge"/>
          <c:x val="0.31528421680934743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PivotO!$H$50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PivotO!$G$51:$G$101</c:f>
              <c:strCach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strCache>
            </c:strRef>
          </c:cat>
          <c:val>
            <c:numRef>
              <c:f>PivotO!$H$51:$H$101</c:f>
              <c:numCache>
                <c:formatCode>General</c:formatCode>
                <c:ptCount val="50"/>
                <c:pt idx="0">
                  <c:v>1969</c:v>
                </c:pt>
                <c:pt idx="1">
                  <c:v>1968</c:v>
                </c:pt>
                <c:pt idx="2">
                  <c:v>2021</c:v>
                </c:pt>
                <c:pt idx="3">
                  <c:v>1988</c:v>
                </c:pt>
                <c:pt idx="4">
                  <c:v>2000</c:v>
                </c:pt>
                <c:pt idx="5">
                  <c:v>1949</c:v>
                </c:pt>
                <c:pt idx="6">
                  <c:v>1935</c:v>
                </c:pt>
                <c:pt idx="7">
                  <c:v>1960</c:v>
                </c:pt>
                <c:pt idx="8">
                  <c:v>1949</c:v>
                </c:pt>
                <c:pt idx="9">
                  <c:v>1974</c:v>
                </c:pt>
                <c:pt idx="10">
                  <c:v>1956</c:v>
                </c:pt>
                <c:pt idx="11">
                  <c:v>1897</c:v>
                </c:pt>
                <c:pt idx="12">
                  <c:v>1856</c:v>
                </c:pt>
                <c:pt idx="13">
                  <c:v>1942</c:v>
                </c:pt>
                <c:pt idx="14">
                  <c:v>1991</c:v>
                </c:pt>
                <c:pt idx="15">
                  <c:v>1926</c:v>
                </c:pt>
                <c:pt idx="16">
                  <c:v>1961</c:v>
                </c:pt>
                <c:pt idx="17">
                  <c:v>1892</c:v>
                </c:pt>
                <c:pt idx="18">
                  <c:v>1984</c:v>
                </c:pt>
                <c:pt idx="19">
                  <c:v>1920</c:v>
                </c:pt>
                <c:pt idx="20">
                  <c:v>1889</c:v>
                </c:pt>
                <c:pt idx="21">
                  <c:v>1966</c:v>
                </c:pt>
                <c:pt idx="22">
                  <c:v>1915</c:v>
                </c:pt>
                <c:pt idx="23">
                  <c:v>2003</c:v>
                </c:pt>
                <c:pt idx="24">
                  <c:v>1906</c:v>
                </c:pt>
                <c:pt idx="25">
                  <c:v>1963</c:v>
                </c:pt>
                <c:pt idx="26">
                  <c:v>1968</c:v>
                </c:pt>
                <c:pt idx="27">
                  <c:v>1946</c:v>
                </c:pt>
                <c:pt idx="28">
                  <c:v>1931</c:v>
                </c:pt>
                <c:pt idx="29">
                  <c:v>1963</c:v>
                </c:pt>
                <c:pt idx="30">
                  <c:v>1987</c:v>
                </c:pt>
                <c:pt idx="31">
                  <c:v>1974</c:v>
                </c:pt>
                <c:pt idx="32">
                  <c:v>1958</c:v>
                </c:pt>
                <c:pt idx="33">
                  <c:v>1927</c:v>
                </c:pt>
                <c:pt idx="34">
                  <c:v>2007</c:v>
                </c:pt>
                <c:pt idx="35">
                  <c:v>1913</c:v>
                </c:pt>
                <c:pt idx="36">
                  <c:v>1931</c:v>
                </c:pt>
                <c:pt idx="37">
                  <c:v>1938</c:v>
                </c:pt>
                <c:pt idx="38">
                  <c:v>2026</c:v>
                </c:pt>
                <c:pt idx="39">
                  <c:v>1920</c:v>
                </c:pt>
                <c:pt idx="40">
                  <c:v>1966</c:v>
                </c:pt>
                <c:pt idx="41">
                  <c:v>1945</c:v>
                </c:pt>
                <c:pt idx="42">
                  <c:v>1897</c:v>
                </c:pt>
                <c:pt idx="43">
                  <c:v>1943</c:v>
                </c:pt>
                <c:pt idx="44">
                  <c:v>1929</c:v>
                </c:pt>
                <c:pt idx="45">
                  <c:v>1950</c:v>
                </c:pt>
                <c:pt idx="46">
                  <c:v>1933</c:v>
                </c:pt>
                <c:pt idx="47">
                  <c:v>2027</c:v>
                </c:pt>
                <c:pt idx="48">
                  <c:v>1890</c:v>
                </c:pt>
                <c:pt idx="49">
                  <c:v>1949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5-48A5-B45F-3F77B2228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4161423"/>
        <c:axId val="1913500559"/>
      </c:lineChart>
      <c:catAx>
        <c:axId val="209416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500559"/>
        <c:crosses val="autoZero"/>
        <c:auto val="1"/>
        <c:lblAlgn val="ctr"/>
        <c:lblOffset val="100"/>
        <c:noMultiLvlLbl val="0"/>
      </c:catAx>
      <c:valAx>
        <c:axId val="191350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161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[Project_IT.xlsx]PivotO!PivotTable3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Ticket</a:t>
            </a:r>
            <a:r>
              <a:rPr lang="en-US" baseline="0"/>
              <a:t> Count vs Issue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PivotO!$H$1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38-40D5-83E7-DF2A2474B7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38-40D5-83E7-DF2A2474B7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PivotO!$G$2:$G$4</c:f>
              <c:strCache>
                <c:ptCount val="2"/>
                <c:pt idx="0">
                  <c:v>IT Error</c:v>
                </c:pt>
                <c:pt idx="1">
                  <c:v>IT Request</c:v>
                </c:pt>
              </c:strCache>
            </c:strRef>
          </c:cat>
          <c:val>
            <c:numRef>
              <c:f>PivotO!$H$2:$H$4</c:f>
              <c:numCache>
                <c:formatCode>General</c:formatCode>
                <c:ptCount val="2"/>
                <c:pt idx="0">
                  <c:v>24278</c:v>
                </c:pt>
                <c:pt idx="1">
                  <c:v>73220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38-40D5-83E7-DF2A2474B7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[Project_IT.xlsx]PivotO!PivotTable10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Satisfaction</a:t>
            </a:r>
            <a:r>
              <a:rPr lang="en-US" baseline="0"/>
              <a:t> Rate vs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PivotO!$K$8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PivotO!$J$9:$J$14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PivotO!$K$9:$K$14</c:f>
              <c:numCache>
                <c:formatCode>General</c:formatCode>
                <c:ptCount val="5"/>
                <c:pt idx="0">
                  <c:v>3.9796950425254769</c:v>
                </c:pt>
                <c:pt idx="1">
                  <c:v>4.068119342943346</c:v>
                </c:pt>
                <c:pt idx="2">
                  <c:v>4.0918539622243326</c:v>
                </c:pt>
                <c:pt idx="3">
                  <c:v>4.1223825034899955</c:v>
                </c:pt>
                <c:pt idx="4">
                  <c:v>4.1612692519251926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D-4F90-9281-4B613F5AD0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87083983"/>
        <c:axId val="1338729167"/>
      </c:barChart>
      <c:catAx>
        <c:axId val="1387083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729167"/>
        <c:crosses val="autoZero"/>
        <c:auto val="1"/>
        <c:lblAlgn val="ctr"/>
        <c:lblOffset val="100"/>
        <c:noMultiLvlLbl val="0"/>
      </c:catAx>
      <c:valAx>
        <c:axId val="133872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083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 (1).xlsx]PivotS!PivotTable1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Ticket vs Request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PivotS!$A$2:$A$6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PivotS!$B$2:$B$6</c:f>
              <c:numCache>
                <c:formatCode>General</c:formatCode>
                <c:ptCount val="4"/>
                <c:pt idx="0">
                  <c:v>9733</c:v>
                </c:pt>
                <c:pt idx="1">
                  <c:v>29193</c:v>
                </c:pt>
                <c:pt idx="2">
                  <c:v>19570</c:v>
                </c:pt>
                <c:pt idx="3">
                  <c:v>39002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B-4B7E-B629-874F094D72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62845935"/>
        <c:axId val="265319103"/>
      </c:barChart>
      <c:catAx>
        <c:axId val="26284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319103"/>
        <c:crosses val="autoZero"/>
        <c:auto val="1"/>
        <c:lblAlgn val="ctr"/>
        <c:lblOffset val="100"/>
        <c:noMultiLvlLbl val="0"/>
      </c:catAx>
      <c:valAx>
        <c:axId val="26531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45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 (1).xlsx]PivotS!PivotTable14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Ticket vs Resolution Time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PivotS!$AC$1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PivotS!$AB$2:$AB$24</c:f>
              <c:strCach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strCache>
            </c:strRef>
          </c:cat>
          <c:val>
            <c:numRef>
              <c:f>PivotS!$AC$2:$AC$24</c:f>
              <c:numCache>
                <c:formatCode>General</c:formatCode>
                <c:ptCount val="22"/>
                <c:pt idx="0">
                  <c:v>25071</c:v>
                </c:pt>
                <c:pt idx="1">
                  <c:v>9277</c:v>
                </c:pt>
                <c:pt idx="2">
                  <c:v>6466</c:v>
                </c:pt>
                <c:pt idx="3">
                  <c:v>6200</c:v>
                </c:pt>
                <c:pt idx="4">
                  <c:v>4919</c:v>
                </c:pt>
                <c:pt idx="5">
                  <c:v>8789</c:v>
                </c:pt>
                <c:pt idx="6">
                  <c:v>7802</c:v>
                </c:pt>
                <c:pt idx="7">
                  <c:v>6582</c:v>
                </c:pt>
                <c:pt idx="8">
                  <c:v>4850</c:v>
                </c:pt>
                <c:pt idx="9">
                  <c:v>3739</c:v>
                </c:pt>
                <c:pt idx="10">
                  <c:v>3899</c:v>
                </c:pt>
                <c:pt idx="11">
                  <c:v>1732</c:v>
                </c:pt>
                <c:pt idx="12">
                  <c:v>1555</c:v>
                </c:pt>
                <c:pt idx="13">
                  <c:v>1712</c:v>
                </c:pt>
                <c:pt idx="14">
                  <c:v>1566</c:v>
                </c:pt>
                <c:pt idx="15">
                  <c:v>1360</c:v>
                </c:pt>
                <c:pt idx="16">
                  <c:v>1167</c:v>
                </c:pt>
                <c:pt idx="17">
                  <c:v>554</c:v>
                </c:pt>
                <c:pt idx="18">
                  <c:v>124</c:v>
                </c:pt>
                <c:pt idx="19">
                  <c:v>130</c:v>
                </c:pt>
                <c:pt idx="20">
                  <c:v>2</c:v>
                </c:pt>
                <c:pt idx="2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7-4A37-9AFF-B3D0FD1946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1774495"/>
        <c:axId val="426131439"/>
      </c:barChart>
      <c:catAx>
        <c:axId val="55177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31439"/>
        <c:crosses val="autoZero"/>
        <c:auto val="1"/>
        <c:lblAlgn val="ctr"/>
        <c:lblOffset val="100"/>
        <c:noMultiLvlLbl val="0"/>
      </c:catAx>
      <c:valAx>
        <c:axId val="42613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74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[Project_IT (1).xlsx]PivotS!PivotTable11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Ticket vs Severity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PivotS!$Z$1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PivotS!$Y$2:$Y$7</c:f>
              <c:strCache>
                <c:ptCount val="5"/>
                <c:pt idx="0">
                  <c:v> Major</c:v>
                </c:pt>
                <c:pt idx="1">
                  <c:v> Minor</c:v>
                </c:pt>
                <c:pt idx="2">
                  <c:v> Normal</c:v>
                </c:pt>
                <c:pt idx="3">
                  <c:v> Unclassified</c:v>
                </c:pt>
                <c:pt idx="4">
                  <c:v> Urgent</c:v>
                </c:pt>
              </c:strCache>
            </c:strRef>
          </c:cat>
          <c:val>
            <c:numRef>
              <c:f>PivotS!$Z$2:$Z$7</c:f>
              <c:numCache>
                <c:formatCode>General</c:formatCode>
                <c:ptCount val="5"/>
                <c:pt idx="0">
                  <c:v>4836</c:v>
                </c:pt>
                <c:pt idx="1">
                  <c:v>2258</c:v>
                </c:pt>
                <c:pt idx="2">
                  <c:v>88656</c:v>
                </c:pt>
                <c:pt idx="3">
                  <c:v>356</c:v>
                </c:pt>
                <c:pt idx="4">
                  <c:v>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1-459E-A3FD-A7F8186EA9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2930159"/>
        <c:axId val="10026671"/>
      </c:barChart>
      <c:catAx>
        <c:axId val="27293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6671"/>
        <c:crosses val="autoZero"/>
        <c:auto val="1"/>
        <c:lblAlgn val="ctr"/>
        <c:lblOffset val="100"/>
        <c:noMultiLvlLbl val="0"/>
      </c:catAx>
      <c:valAx>
        <c:axId val="10026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93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86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id="{3ECE886D-8334-54D7-131C-06C013CF42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4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25C270-792C-4E49-D113-EFD7C35E913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3485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31" y="1393036"/>
            <a:ext cx="7617540" cy="1622322"/>
          </a:xfrm>
        </p:spPr>
        <p:txBody>
          <a:bodyPr>
            <a:normAutofit/>
          </a:bodyPr>
          <a:lstStyle/>
          <a:p>
            <a:r>
              <a:rPr lang="en-US" dirty="0"/>
              <a:t>IT Ticket Analysis </a:t>
            </a:r>
            <a:br>
              <a:rPr lang="en-US" dirty="0"/>
            </a:br>
            <a:r>
              <a:rPr lang="en-US" sz="2600" dirty="0"/>
              <a:t>Aditya Bhootra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6389-9320-4FF2-AF14-24C10083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785" y="153911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E582-E824-40AC-ADC5-486F5D50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07" y="1675331"/>
            <a:ext cx="3230880" cy="28824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Consistently High Satisfaction (Ages 28-38): </a:t>
            </a:r>
            <a:r>
              <a:rPr lang="en-US" sz="1200" dirty="0"/>
              <a:t>The satisfaction rate remains relatively stable and high in the age range of 28-38.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Slight Dip in Mid-Age Group (Ages 39-43): </a:t>
            </a:r>
            <a:r>
              <a:rPr lang="en-US" sz="1200" dirty="0"/>
              <a:t>There is a noticeable dip in satisfaction levels around ages 39-43.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Satisfaction Rebounds (Ages 44-52): </a:t>
            </a:r>
            <a:r>
              <a:rPr lang="en-US" sz="1200" dirty="0"/>
              <a:t>The satisfaction rate recovers and stays consistent towards the upper age bracket (44-52).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3DC00-D9DF-4C61-8F9A-C69737E4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433" y="1846017"/>
            <a:ext cx="4008120" cy="2328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99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F47F-0271-4D0D-835C-F1FEE887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043" y="55033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4736-BA8E-4489-858C-94DE4AF7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6" y="1464300"/>
            <a:ext cx="3686894" cy="24334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Steady Improvement: The satisfaction rate has consistently increased year over year from 2016 to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Significant Jump: The most noticeable rise in satisfaction occurred between 2016 and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Peak in 2020: 2020 recorded the highest satisfaction rate, suggesting successful efforts to boost employee morale.</a:t>
            </a:r>
            <a:endParaRPr lang="en-IN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428CE6-E89C-4C75-BAFA-B98124E2D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295167"/>
              </p:ext>
            </p:extLst>
          </p:nvPr>
        </p:nvGraphicFramePr>
        <p:xfrm>
          <a:off x="4389120" y="1309434"/>
          <a:ext cx="4754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9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BB8-90BD-48B2-BA33-21B3D28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44" y="483707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DC9E-B9AA-4CFC-B5D0-C6F80C96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7" y="1264920"/>
            <a:ext cx="3112647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data has a total of 2000 employees, but we are only analysing performance of 10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peak satisfaction rate is given by the employee no 9 which is close to 4.4.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lowest satisfaction rate is given by no. 1 which is close to  3.9.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satisfaction rate of the whole data ranges from 3.9 to 4.5.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12A9F-2081-4A08-BAAD-8792710F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41" y="1470660"/>
            <a:ext cx="4084320" cy="2202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471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3DD1-3FEB-489D-9840-09D9BDDF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93" y="624499"/>
            <a:ext cx="6555934" cy="584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2993-27CA-49FF-9C56-D9C70FE6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3" y="1316942"/>
            <a:ext cx="3295527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Issues of employee no. 4 got resolved on just less than 4 days on an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While for Id no. 2 and 9 , it took more than 5 days.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388E1-625A-4DE1-BC48-3C923BE8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1140"/>
            <a:ext cx="3543301" cy="2141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822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8543-B631-4AB4-8AE3-12E11151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89" y="309221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79B2-BFB2-4FB5-8D56-C241AC7D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89" y="1397057"/>
            <a:ext cx="3225828" cy="34372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This graph shows the resolution time of different priorities.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Unassigned priority tickets are taking less time to resolve than low priority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High Priority tickets get resolved in just 3.49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It is crucial to understand that whether tickets are being resolved according to priorities or not.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D6D30-47DD-4412-AF8C-983558FD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85" y="1572453"/>
            <a:ext cx="3316511" cy="2286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72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C38-E271-46EC-BE06-B17A8813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93336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B74A-006E-4AE2-9D3E-EC049D47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384300"/>
            <a:ext cx="3798659" cy="3194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System-related requests dominate the ticket count with 39,002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 Access issues are the second highest, with 29,193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requests are substantial but lower than System and Login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Hardware requests are the least frequent, with only 9,733 tickets.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D9B47C-A28A-48A5-BC75-D160C2900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140974"/>
              </p:ext>
            </p:extLst>
          </p:nvPr>
        </p:nvGraphicFramePr>
        <p:xfrm>
          <a:off x="4762500" y="1470660"/>
          <a:ext cx="4381500" cy="220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25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C38-E271-46EC-BE06-B17A8813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9" y="250395"/>
            <a:ext cx="7543800" cy="93336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B74A-006E-4AE2-9D3E-EC049D47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80" y="1384300"/>
            <a:ext cx="2941674" cy="3194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tickets (25,071) are resolved within 0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Resolution times of 1 to 7 days also show a high ticket count, with a gradual decline.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Resolution times beyond 10 days are minimal.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Resolution efficiency decreases as time increases.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8E8205-85ED-42D6-AEEF-46A49DA6E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717887"/>
              </p:ext>
            </p:extLst>
          </p:nvPr>
        </p:nvGraphicFramePr>
        <p:xfrm>
          <a:off x="3018228" y="1292299"/>
          <a:ext cx="6339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93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C38-E271-46EC-BE06-B17A8813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93336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B74A-006E-4AE2-9D3E-EC049D47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384300"/>
            <a:ext cx="4223962" cy="3194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 severity tickets are the most common, with 88,656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severity tickets are relatively few, with only 4,836.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Minor, Unclassified, and Urgent tickets have very low counts, with only 2,258 Minor, 356 Unclassified, and 1,392 Urgent tickets.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F1EEB9-2B2A-43ED-87EE-B717A32AA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847271"/>
              </p:ext>
            </p:extLst>
          </p:nvPr>
        </p:nvGraphicFramePr>
        <p:xfrm>
          <a:off x="5227586" y="1437345"/>
          <a:ext cx="3863340" cy="2141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703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9108-6B62-474F-B87F-402715C1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6" y="425508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490-656D-4F88-849A-EAD8D8D0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68" y="1361766"/>
            <a:ext cx="6526162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Hiring more agents can be one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current agent-to-ticket ratio is </a:t>
            </a:r>
            <a:r>
              <a:rPr lang="en-US" sz="1600" dirty="0" err="1"/>
              <a:t>approx</a:t>
            </a:r>
            <a:r>
              <a:rPr lang="en-US" sz="1600" dirty="0"/>
              <a:t> 1912 tickets per agent over four years from 2016-2020.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It seems that the resolution time is high due to agent overload, so hiring more agents can be the solution.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Hiring more agents incurs salary costs, benefits, and overhead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This could reduce the workload for existing agents, leading to faster ticket resolution times and more satisfaction rate as resolution time has increased.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171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3E35-CA55-48BD-8961-4158AE2F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53" y="398774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71C8-EE30-42B1-9DC7-B4F01154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25" y="1361606"/>
            <a:ext cx="6526162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Another option might be to improve training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should focus on agents with high resolution times and low satisfaction scores.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found an insight in the analytics section(9</a:t>
            </a:r>
            <a:r>
              <a:rPr lang="en-US" sz="1600" baseline="30000" dirty="0"/>
              <a:t>th</a:t>
            </a:r>
            <a:r>
              <a:rPr lang="en-US" sz="1600" dirty="0"/>
              <a:t> slide) that </a:t>
            </a:r>
            <a:r>
              <a:rPr lang="en-IN" sz="1600" dirty="0"/>
              <a:t>agents </a:t>
            </a:r>
            <a:r>
              <a:rPr lang="en-US" sz="1600" dirty="0"/>
              <a:t>19,22,25,28,3,22, 7  have resolution time&gt;=5 days and satisfaction rate&lt;=4.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their performance is due to a lack of training then improving training could be a cost-effective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Better-trained agents can resolve tickets faster and more accurately, improving satisfaction scores and lowering resolution times.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218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B533-E22B-49DE-AED2-F695B63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12" y="492428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6807-4696-4EC5-BF6F-4359FA5D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12" y="1509999"/>
            <a:ext cx="6526162" cy="350862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The aim of the project is to analyzing the IT support ticket management system to understand the performance of IT agents.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Assessing the efficiency of ticket resolution, and the satisfaction levels of employees.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The ultimate goal is to make informed staffing decisions, including hiring, firing, and training, to enhance overall service quality and team performance.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156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CBBC-DBAD-4F02-B41A-A85C5676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98" y="414882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374F-CB45-4BAD-AAB6-E36E083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51" y="1399286"/>
            <a:ext cx="6526162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Upgrading ticket management software system is another good alternative.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Slow resolution times that are caused by inefficiencies in the current system</a:t>
            </a:r>
            <a:r>
              <a:rPr lang="en-IN" sz="1600" dirty="0"/>
              <a:t> can be improved by upgrading the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Software upgrades can be expensive (licensing, implementation, training on new software).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New software might automate certain tasks, track issues better, and improve the overall efficiency of ticket handling.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41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34F9-1286-406A-954F-BE520805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19" y="114564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                 </a:t>
            </a:r>
            <a:r>
              <a:rPr lang="en-IN" dirty="0">
                <a:solidFill>
                  <a:schemeClr val="accent2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DEA5-B56B-4169-9631-4AF3E3CB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8ED11-5620-45F9-A4B9-8F46C2C0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314"/>
            <a:ext cx="9144000" cy="42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34F9-1286-406A-954F-BE520805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19" y="114564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                 </a:t>
            </a:r>
            <a:r>
              <a:rPr lang="en-IN" dirty="0">
                <a:solidFill>
                  <a:schemeClr val="accent2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DEA5-B56B-4169-9631-4AF3E3CB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E9A4-9285-429D-8F5A-595B63DF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116"/>
            <a:ext cx="9144000" cy="35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9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7E28-BF33-4FC0-82CB-3B4DB66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5" y="62833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C925-98D9-45FF-AF23-DBA19417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1541929"/>
            <a:ext cx="7655859" cy="346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 this analysis, we have uncovered key insights regarding the performance of the IT support team. We observed a increasing trend in ticket volume and identified areas where agent performance can be optimized, particularly through training programs for agents with lower satisfaction scores and longer resolution times.</a:t>
            </a:r>
          </a:p>
          <a:p>
            <a:pPr marL="0" indent="0">
              <a:buNone/>
            </a:pPr>
            <a:r>
              <a:rPr lang="en-US" sz="1600" b="1" dirty="0"/>
              <a:t>Recommendations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Prioritize targeted training for underperforming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Upgrade software tools to reduce resolution times and improve user experience.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By addressing these areas, the IT support team will not only improve operational efficiency but also enhance the overall satisfaction of employees, driving better long-term performance.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39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D2A-E5D0-46C1-8123-36A6DD10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9" y="425508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DE-2570-4B13-8EA7-E88159B9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89" y="1334872"/>
            <a:ext cx="6526162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Total sheets:- 2 ( Tickets and IT Agents sheet).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Total number of tickets raised:- 97498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Total no of IT agents:- 50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Time Span of data:- 2016 to 2020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Categorical columns:- 16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436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2C83-C457-497D-A1ED-1168ED4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88" y="497147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7C6F-2AB5-4021-800C-F16ABCA8B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34" y="1294213"/>
            <a:ext cx="6526162" cy="3508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There were no missing values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However, there were some spelling mistakes like ‘</a:t>
            </a:r>
            <a:r>
              <a:rPr lang="en-IN" sz="1600" dirty="0" err="1"/>
              <a:t>Unclasified</a:t>
            </a:r>
            <a:r>
              <a:rPr lang="en-IN" sz="1600" dirty="0"/>
              <a:t>’ and ‘</a:t>
            </a:r>
            <a:r>
              <a:rPr lang="en-IN" sz="1600" dirty="0" err="1"/>
              <a:t>Unasigned</a:t>
            </a:r>
            <a:r>
              <a:rPr lang="en-IN" sz="1600" dirty="0"/>
              <a:t>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Moreover, both the severity type and severity key were in the same column( joined with a ‘-’). Same with the Priority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Used text to columns feature to separate the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Used ‘Find and Replace’ feature to correct the spelling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Then also added weekday and year column in the dataset from the </a:t>
            </a:r>
            <a:r>
              <a:rPr lang="en-IN" sz="1600" dirty="0" err="1"/>
              <a:t>fecha</a:t>
            </a:r>
            <a:r>
              <a:rPr lang="en-IN" sz="1600" dirty="0"/>
              <a:t>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In the IT agents sheet, calculated DOB </a:t>
            </a:r>
            <a:r>
              <a:rPr lang="en-IN" sz="1600" dirty="0" err="1"/>
              <a:t>nad</a:t>
            </a:r>
            <a:r>
              <a:rPr lang="en-IN" sz="1600" dirty="0"/>
              <a:t> then calculated current age of all the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Used XLOOKUP to add age column in Tickets sheet.</a:t>
            </a:r>
          </a:p>
        </p:txBody>
      </p:sp>
    </p:spTree>
    <p:extLst>
      <p:ext uri="{BB962C8B-B14F-4D97-AF65-F5344CB8AC3E}">
        <p14:creationId xmlns:p14="http://schemas.microsoft.com/office/powerpoint/2010/main" val="10385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6CA2-DB7A-400A-A61D-C043B676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6" y="370982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95E9-8BE6-4101-B282-8EFC5A93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6" y="1299931"/>
            <a:ext cx="3138146" cy="36506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System category has received a total of 39002 tickets which is the maximum among all categories.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least amount of tickets has been received from Hardware category which is 9733.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It is crucial to understand distribution of ticket categories so that we can decide that which category need more improvement</a:t>
            </a:r>
          </a:p>
          <a:p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CD7EE5-CCBA-4C60-AC50-81F20B46A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661623"/>
              </p:ext>
            </p:extLst>
          </p:nvPr>
        </p:nvGraphicFramePr>
        <p:xfrm>
          <a:off x="4095082" y="1434066"/>
          <a:ext cx="4983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3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9CBC-9512-4279-86E3-7445B9D4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97" y="422125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0169-D033-4053-946C-FA64E8AD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69" y="1393061"/>
            <a:ext cx="6526162" cy="1156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Maximum no of tickets were held by agent id 48 which is 2027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Minimum no of tickets were held by agent id 13 which is 1856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Understanding of ticket distribution among IT agents is necessary to measure the performance of IT agents.</a:t>
            </a:r>
            <a:endParaRPr lang="en-IN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738823-0A92-4A36-AF31-BCF345560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903808"/>
              </p:ext>
            </p:extLst>
          </p:nvPr>
        </p:nvGraphicFramePr>
        <p:xfrm>
          <a:off x="998929" y="2395870"/>
          <a:ext cx="4892040" cy="238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106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E6F6-76BA-4F36-976B-383D2F04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89" y="470944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38A0-51AD-43FF-937F-E79140E6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89" y="1433102"/>
            <a:ext cx="4006005" cy="30313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above pivot table shows the count of tickets for each issue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Count of tickets raised for IT error were 24278.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Count of tickets raised for IT request is 73220.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Understanding of ticket distribution among issue types is crucial to know that for which issue types , more tickets are raised.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3011D8-8823-4A37-975B-D8F1CA86C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782700"/>
              </p:ext>
            </p:extLst>
          </p:nvPr>
        </p:nvGraphicFramePr>
        <p:xfrm>
          <a:off x="4369981" y="14331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81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E9E8-C992-4C90-AC2F-2F8733A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36" y="383881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749E-BBB9-4438-9B14-5F01FEF4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8" y="1422519"/>
            <a:ext cx="2915808" cy="2772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above graph shows that volume of tickets have gradually increased from 2016 to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Maximum no of tickets raised on any day were 105 on 16 Feb 2020 and 20 Feb 2020.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Minimum no of tickets raised on any day were 17 on 17 Nov 2016.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80EB4-A375-4180-BFAC-51B00722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16" y="1422519"/>
            <a:ext cx="4564776" cy="1930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09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F736-E613-4E60-ABF3-7B87B518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49" y="276916"/>
            <a:ext cx="6555934" cy="72534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2465-C74F-47CC-9493-9D3876B7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849" y="1427967"/>
            <a:ext cx="3530751" cy="24956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Tickets raised from Hardware category takes the most to resolve.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Ticket raised from Login Access category gets resolved in just 0.3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Understanding of resolution time of different request category is necessary to understand which request category is taking more time to get resolved.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69CEE-F9BD-43D4-9C51-E8515D93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49" y="1427967"/>
            <a:ext cx="3718757" cy="24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2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1310</Words>
  <Application>Microsoft Office PowerPoint</Application>
  <PresentationFormat>On-screen Show (16:9)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</vt:lpstr>
      <vt:lpstr>IT Ticket Analysis  Aditya Bhootra</vt:lpstr>
      <vt:lpstr>Introduction</vt:lpstr>
      <vt:lpstr>Data Overview</vt:lpstr>
      <vt:lpstr>Data Cleaning and Preparation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Strategic Recommendations</vt:lpstr>
      <vt:lpstr>Strategic Recommendations</vt:lpstr>
      <vt:lpstr>Strategic Recommendations</vt:lpstr>
      <vt:lpstr>                 Dashboard</vt:lpstr>
      <vt:lpstr>                 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2024-11-05T09:06:00Z</dcterms:modified>
</cp:coreProperties>
</file>