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6" r:id="rId2"/>
    <p:sldId id="262" r:id="rId3"/>
    <p:sldId id="311" r:id="rId4"/>
    <p:sldId id="295" r:id="rId5"/>
    <p:sldId id="261" r:id="rId6"/>
    <p:sldId id="296" r:id="rId7"/>
    <p:sldId id="297" r:id="rId8"/>
    <p:sldId id="298" r:id="rId9"/>
    <p:sldId id="300" r:id="rId10"/>
    <p:sldId id="301" r:id="rId11"/>
    <p:sldId id="302" r:id="rId12"/>
    <p:sldId id="303" r:id="rId13"/>
    <p:sldId id="304" r:id="rId14"/>
    <p:sldId id="305" r:id="rId15"/>
    <p:sldId id="306" r:id="rId16"/>
    <p:sldId id="307" r:id="rId17"/>
    <p:sldId id="308" r:id="rId18"/>
    <p:sldId id="309" r:id="rId19"/>
    <p:sldId id="310" r:id="rId20"/>
  </p:sldIdLst>
  <p:sldSz cx="9144000" cy="5143500" type="screen16x9"/>
  <p:notesSz cx="6858000" cy="9144000"/>
  <p:embeddedFontLst>
    <p:embeddedFont>
      <p:font typeface="Arvo" panose="020B0604020202020204" charset="0"/>
      <p:regular r:id="rId22"/>
      <p:bold r:id="rId23"/>
      <p:italic r:id="rId24"/>
      <p:boldItalic r:id="rId25"/>
    </p:embeddedFont>
    <p:embeddedFont>
      <p:font typeface="Roboto Condensed" panose="020B0604020202020204" charset="0"/>
      <p:regular r:id="rId26"/>
      <p:bold r:id="rId27"/>
      <p:italic r:id="rId28"/>
      <p:boldItalic r:id="rId29"/>
    </p:embeddedFont>
    <p:embeddedFont>
      <p:font typeface="Roboto Condensed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51243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8415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86664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IPL D</a:t>
            </a:r>
            <a:r>
              <a:rPr lang="en-IN" dirty="0" err="1"/>
              <a:t>ata</a:t>
            </a:r>
            <a:r>
              <a:rPr lang="en-IN" dirty="0"/>
              <a:t>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CB88-0552-4399-963C-EAB97530137F}"/>
              </a:ext>
            </a:extLst>
          </p:cNvPr>
          <p:cNvSpPr>
            <a:spLocks noGrp="1"/>
          </p:cNvSpPr>
          <p:nvPr>
            <p:ph type="title"/>
          </p:nvPr>
        </p:nvSpPr>
        <p:spPr/>
        <p:txBody>
          <a:bodyPr/>
          <a:lstStyle/>
          <a:p>
            <a:r>
              <a:rPr lang="en-IN" sz="2800" dirty="0"/>
              <a:t>Analysis &amp; Insights</a:t>
            </a:r>
          </a:p>
        </p:txBody>
      </p:sp>
      <p:sp>
        <p:nvSpPr>
          <p:cNvPr id="3" name="Text Placeholder 2">
            <a:extLst>
              <a:ext uri="{FF2B5EF4-FFF2-40B4-BE49-F238E27FC236}">
                <a16:creationId xmlns:a16="http://schemas.microsoft.com/office/drawing/2014/main" id="{4DB4E7C1-DC8E-4CF6-8A07-B118864F786E}"/>
              </a:ext>
            </a:extLst>
          </p:cNvPr>
          <p:cNvSpPr>
            <a:spLocks noGrp="1"/>
          </p:cNvSpPr>
          <p:nvPr>
            <p:ph type="body" idx="1"/>
          </p:nvPr>
        </p:nvSpPr>
        <p:spPr>
          <a:xfrm>
            <a:off x="328500" y="255787"/>
            <a:ext cx="6132600" cy="3145500"/>
          </a:xfrm>
        </p:spPr>
        <p:txBody>
          <a:bodyPr/>
          <a:lstStyle/>
          <a:p>
            <a:r>
              <a:rPr lang="en-IN" sz="1800" dirty="0"/>
              <a:t>Now we will see performance of 3 players in last 3 seasons to check their consistency.</a:t>
            </a:r>
          </a:p>
        </p:txBody>
      </p:sp>
      <p:sp>
        <p:nvSpPr>
          <p:cNvPr id="4" name="Slide Number Placeholder 3">
            <a:extLst>
              <a:ext uri="{FF2B5EF4-FFF2-40B4-BE49-F238E27FC236}">
                <a16:creationId xmlns:a16="http://schemas.microsoft.com/office/drawing/2014/main" id="{F361CCD8-B2C5-45FD-939B-92220CC97F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D169C800-40D1-4145-9758-73A3DC0BE2B7}"/>
              </a:ext>
            </a:extLst>
          </p:cNvPr>
          <p:cNvPicPr>
            <a:picLocks noChangeAspect="1"/>
          </p:cNvPicPr>
          <p:nvPr/>
        </p:nvPicPr>
        <p:blipFill>
          <a:blip r:embed="rId2"/>
          <a:stretch>
            <a:fillRect/>
          </a:stretch>
        </p:blipFill>
        <p:spPr>
          <a:xfrm>
            <a:off x="570950" y="2095351"/>
            <a:ext cx="5647699" cy="3048149"/>
          </a:xfrm>
          <a:prstGeom prst="rect">
            <a:avLst/>
          </a:prstGeom>
        </p:spPr>
      </p:pic>
    </p:spTree>
    <p:extLst>
      <p:ext uri="{BB962C8B-B14F-4D97-AF65-F5344CB8AC3E}">
        <p14:creationId xmlns:p14="http://schemas.microsoft.com/office/powerpoint/2010/main" val="239920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C488-7A89-4435-AAB5-5D06AB458F48}"/>
              </a:ext>
            </a:extLst>
          </p:cNvPr>
          <p:cNvSpPr>
            <a:spLocks noGrp="1"/>
          </p:cNvSpPr>
          <p:nvPr>
            <p:ph type="title"/>
          </p:nvPr>
        </p:nvSpPr>
        <p:spPr/>
        <p:txBody>
          <a:bodyPr/>
          <a:lstStyle/>
          <a:p>
            <a:r>
              <a:rPr lang="en-IN" sz="2800" dirty="0"/>
              <a:t>Analysis &amp; Insights</a:t>
            </a:r>
          </a:p>
        </p:txBody>
      </p:sp>
      <p:sp>
        <p:nvSpPr>
          <p:cNvPr id="3" name="Text Placeholder 2">
            <a:extLst>
              <a:ext uri="{FF2B5EF4-FFF2-40B4-BE49-F238E27FC236}">
                <a16:creationId xmlns:a16="http://schemas.microsoft.com/office/drawing/2014/main" id="{E6C9B45E-47FA-4A91-9BD5-22AFBB169649}"/>
              </a:ext>
            </a:extLst>
          </p:cNvPr>
          <p:cNvSpPr>
            <a:spLocks noGrp="1"/>
          </p:cNvSpPr>
          <p:nvPr>
            <p:ph type="body" idx="1"/>
          </p:nvPr>
        </p:nvSpPr>
        <p:spPr/>
        <p:txBody>
          <a:bodyPr/>
          <a:lstStyle/>
          <a:p>
            <a:r>
              <a:rPr lang="en-IN" sz="1800" dirty="0"/>
              <a:t>From the visualisation on the last page , we can clearly observe two things.</a:t>
            </a:r>
          </a:p>
          <a:p>
            <a:r>
              <a:rPr lang="en-IN" sz="1800" dirty="0"/>
              <a:t>First, Virat Kohli’s performance has increase at a staggering rate in the last 3 seasons.</a:t>
            </a:r>
          </a:p>
          <a:p>
            <a:r>
              <a:rPr lang="en-IN" sz="1800" dirty="0"/>
              <a:t>While the performance of both MS </a:t>
            </a:r>
            <a:r>
              <a:rPr lang="en-IN" sz="1800" dirty="0" err="1"/>
              <a:t>Dhoni</a:t>
            </a:r>
            <a:r>
              <a:rPr lang="en-IN" sz="1800" dirty="0"/>
              <a:t> and Suresh Raina ahs decreased in the last 3 seasons.</a:t>
            </a:r>
          </a:p>
        </p:txBody>
      </p:sp>
      <p:sp>
        <p:nvSpPr>
          <p:cNvPr id="4" name="Slide Number Placeholder 3">
            <a:extLst>
              <a:ext uri="{FF2B5EF4-FFF2-40B4-BE49-F238E27FC236}">
                <a16:creationId xmlns:a16="http://schemas.microsoft.com/office/drawing/2014/main" id="{C1CC8DCD-D00C-41E4-984C-78C380278A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71811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8815-7C11-414B-A868-A699FE27C110}"/>
              </a:ext>
            </a:extLst>
          </p:cNvPr>
          <p:cNvSpPr>
            <a:spLocks noGrp="1"/>
          </p:cNvSpPr>
          <p:nvPr>
            <p:ph type="title"/>
          </p:nvPr>
        </p:nvSpPr>
        <p:spPr/>
        <p:txBody>
          <a:bodyPr/>
          <a:lstStyle/>
          <a:p>
            <a:r>
              <a:rPr lang="en-IN" sz="2800" dirty="0"/>
              <a:t>Analysis &amp; Insights</a:t>
            </a:r>
          </a:p>
        </p:txBody>
      </p:sp>
      <p:sp>
        <p:nvSpPr>
          <p:cNvPr id="3" name="Text Placeholder 2">
            <a:extLst>
              <a:ext uri="{FF2B5EF4-FFF2-40B4-BE49-F238E27FC236}">
                <a16:creationId xmlns:a16="http://schemas.microsoft.com/office/drawing/2014/main" id="{035E3C8C-A2B6-4B19-93B9-63EBDC55F3FF}"/>
              </a:ext>
            </a:extLst>
          </p:cNvPr>
          <p:cNvSpPr>
            <a:spLocks noGrp="1"/>
          </p:cNvSpPr>
          <p:nvPr>
            <p:ph type="body" idx="1"/>
          </p:nvPr>
        </p:nvSpPr>
        <p:spPr/>
        <p:txBody>
          <a:bodyPr/>
          <a:lstStyle/>
          <a:p>
            <a:r>
              <a:rPr lang="en-IN" sz="1800" dirty="0"/>
              <a:t>Now we will see 2 important factors which are majorly responsible for RCB not wining any trophy.</a:t>
            </a:r>
          </a:p>
          <a:p>
            <a:r>
              <a:rPr lang="en-IN" sz="1800" dirty="0"/>
              <a:t>The 2 major factors are:- </a:t>
            </a:r>
            <a:r>
              <a:rPr lang="en-US" sz="1800" dirty="0"/>
              <a:t>a) Total runs scored and wickets taken by RCB in previous seasons and b) Averages of batting position 5,6,7</a:t>
            </a:r>
          </a:p>
        </p:txBody>
      </p:sp>
      <p:sp>
        <p:nvSpPr>
          <p:cNvPr id="4" name="Slide Number Placeholder 3">
            <a:extLst>
              <a:ext uri="{FF2B5EF4-FFF2-40B4-BE49-F238E27FC236}">
                <a16:creationId xmlns:a16="http://schemas.microsoft.com/office/drawing/2014/main" id="{4164ECEC-E41F-4C8C-B531-214FC0E716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8635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8960-ADE7-4C5D-90AB-1820C7ACFF02}"/>
              </a:ext>
            </a:extLst>
          </p:cNvPr>
          <p:cNvSpPr>
            <a:spLocks noGrp="1"/>
          </p:cNvSpPr>
          <p:nvPr>
            <p:ph type="title"/>
          </p:nvPr>
        </p:nvSpPr>
        <p:spPr>
          <a:xfrm>
            <a:off x="814275" y="392575"/>
            <a:ext cx="5492400" cy="766200"/>
          </a:xfrm>
        </p:spPr>
        <p:txBody>
          <a:bodyPr/>
          <a:lstStyle/>
          <a:p>
            <a:r>
              <a:rPr lang="en-IN" dirty="0"/>
              <a:t>Runs scored by RCB in different seasons</a:t>
            </a:r>
          </a:p>
        </p:txBody>
      </p:sp>
      <p:sp>
        <p:nvSpPr>
          <p:cNvPr id="3" name="Text Placeholder 2">
            <a:extLst>
              <a:ext uri="{FF2B5EF4-FFF2-40B4-BE49-F238E27FC236}">
                <a16:creationId xmlns:a16="http://schemas.microsoft.com/office/drawing/2014/main" id="{79445BB7-B163-4968-A54A-A5BC537D6E1C}"/>
              </a:ext>
            </a:extLst>
          </p:cNvPr>
          <p:cNvSpPr>
            <a:spLocks noGrp="1"/>
          </p:cNvSpPr>
          <p:nvPr>
            <p:ph type="body" idx="1"/>
          </p:nvPr>
        </p:nvSpPr>
        <p:spPr>
          <a:xfrm>
            <a:off x="4829062" y="1158774"/>
            <a:ext cx="4276338" cy="2985725"/>
          </a:xfrm>
        </p:spPr>
        <p:txBody>
          <a:bodyPr/>
          <a:lstStyle/>
          <a:p>
            <a:r>
              <a:rPr lang="en-IN" sz="1600" dirty="0"/>
              <a:t>Most runs were scored by RCB in last season (season 9) which were 2859.</a:t>
            </a:r>
          </a:p>
          <a:p>
            <a:r>
              <a:rPr lang="en-IN" sz="1600" dirty="0"/>
              <a:t>Runs scored by RCB show an increasing trend except for season 7 where there is a decline of almost 500 runs.</a:t>
            </a:r>
          </a:p>
          <a:p>
            <a:endParaRPr lang="en-IN" sz="1600" dirty="0"/>
          </a:p>
        </p:txBody>
      </p:sp>
      <p:sp>
        <p:nvSpPr>
          <p:cNvPr id="4" name="Slide Number Placeholder 3">
            <a:extLst>
              <a:ext uri="{FF2B5EF4-FFF2-40B4-BE49-F238E27FC236}">
                <a16:creationId xmlns:a16="http://schemas.microsoft.com/office/drawing/2014/main" id="{484E91EF-8C0F-462B-86B9-A8D02BB5EF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98E3628B-9B0C-407B-B75C-DF1156D38F66}"/>
              </a:ext>
            </a:extLst>
          </p:cNvPr>
          <p:cNvPicPr>
            <a:picLocks noChangeAspect="1"/>
          </p:cNvPicPr>
          <p:nvPr/>
        </p:nvPicPr>
        <p:blipFill>
          <a:blip r:embed="rId2"/>
          <a:stretch>
            <a:fillRect/>
          </a:stretch>
        </p:blipFill>
        <p:spPr>
          <a:xfrm>
            <a:off x="0" y="1321583"/>
            <a:ext cx="4917473" cy="3068917"/>
          </a:xfrm>
          <a:prstGeom prst="rect">
            <a:avLst/>
          </a:prstGeom>
        </p:spPr>
      </p:pic>
    </p:spTree>
    <p:extLst>
      <p:ext uri="{BB962C8B-B14F-4D97-AF65-F5344CB8AC3E}">
        <p14:creationId xmlns:p14="http://schemas.microsoft.com/office/powerpoint/2010/main" val="2697569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3845-FB97-4A50-BCE3-2C275E802755}"/>
              </a:ext>
            </a:extLst>
          </p:cNvPr>
          <p:cNvSpPr>
            <a:spLocks noGrp="1"/>
          </p:cNvSpPr>
          <p:nvPr>
            <p:ph type="title"/>
          </p:nvPr>
        </p:nvSpPr>
        <p:spPr/>
        <p:txBody>
          <a:bodyPr/>
          <a:lstStyle/>
          <a:p>
            <a:r>
              <a:rPr lang="en-IN" dirty="0"/>
              <a:t>Wickets taken by RCB in different seasons</a:t>
            </a:r>
          </a:p>
        </p:txBody>
      </p:sp>
      <p:pic>
        <p:nvPicPr>
          <p:cNvPr id="5" name="Picture 4">
            <a:extLst>
              <a:ext uri="{FF2B5EF4-FFF2-40B4-BE49-F238E27FC236}">
                <a16:creationId xmlns:a16="http://schemas.microsoft.com/office/drawing/2014/main" id="{0C5634C6-0791-4F0B-972D-617B90E302C5}"/>
              </a:ext>
            </a:extLst>
          </p:cNvPr>
          <p:cNvPicPr>
            <a:picLocks noChangeAspect="1"/>
          </p:cNvPicPr>
          <p:nvPr/>
        </p:nvPicPr>
        <p:blipFill>
          <a:blip r:embed="rId2"/>
          <a:stretch>
            <a:fillRect/>
          </a:stretch>
        </p:blipFill>
        <p:spPr>
          <a:xfrm>
            <a:off x="0" y="1349764"/>
            <a:ext cx="4831499" cy="3101609"/>
          </a:xfrm>
          <a:prstGeom prst="rect">
            <a:avLst/>
          </a:prstGeom>
        </p:spPr>
      </p:pic>
      <p:sp>
        <p:nvSpPr>
          <p:cNvPr id="4" name="Slide Number Placeholder 3">
            <a:extLst>
              <a:ext uri="{FF2B5EF4-FFF2-40B4-BE49-F238E27FC236}">
                <a16:creationId xmlns:a16="http://schemas.microsoft.com/office/drawing/2014/main" id="{F43D04EB-CB9D-4A4A-B734-6A63E6C58B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Rectangle 2">
            <a:extLst>
              <a:ext uri="{FF2B5EF4-FFF2-40B4-BE49-F238E27FC236}">
                <a16:creationId xmlns:a16="http://schemas.microsoft.com/office/drawing/2014/main" id="{39245A9F-E447-44C8-9EF9-531B5256F56C}"/>
              </a:ext>
            </a:extLst>
          </p:cNvPr>
          <p:cNvSpPr/>
          <p:nvPr/>
        </p:nvSpPr>
        <p:spPr>
          <a:xfrm>
            <a:off x="4786313" y="1685312"/>
            <a:ext cx="4572000" cy="1723549"/>
          </a:xfrm>
          <a:prstGeom prst="rect">
            <a:avLst/>
          </a:prstGeom>
        </p:spPr>
        <p:txBody>
          <a:bodyPr>
            <a:spAutoFit/>
          </a:bodyPr>
          <a:lstStyle/>
          <a:p>
            <a:pPr marL="457200" lvl="0" indent="-381000">
              <a:spcBef>
                <a:spcPts val="600"/>
              </a:spcBef>
              <a:buClr>
                <a:srgbClr val="C7D3E6"/>
              </a:buClr>
              <a:buSzPts val="2400"/>
              <a:buFont typeface="Roboto Condensed Light"/>
              <a:buChar char="▰"/>
            </a:pPr>
            <a:r>
              <a:rPr lang="en-IN" sz="1600" dirty="0">
                <a:solidFill>
                  <a:srgbClr val="263248"/>
                </a:solidFill>
                <a:latin typeface="Roboto Condensed Light"/>
                <a:ea typeface="Roboto Condensed Light"/>
                <a:sym typeface="Roboto Condensed Light"/>
              </a:rPr>
              <a:t>Most wickets were taken by RCB in </a:t>
            </a:r>
            <a:r>
              <a:rPr lang="en-IN" sz="1600" dirty="0" err="1">
                <a:solidFill>
                  <a:srgbClr val="263248"/>
                </a:solidFill>
                <a:latin typeface="Roboto Condensed Light"/>
                <a:ea typeface="Roboto Condensed Light"/>
                <a:sym typeface="Roboto Condensed Light"/>
              </a:rPr>
              <a:t>seaon</a:t>
            </a:r>
            <a:r>
              <a:rPr lang="en-IN" sz="1600" dirty="0">
                <a:solidFill>
                  <a:srgbClr val="263248"/>
                </a:solidFill>
                <a:latin typeface="Roboto Condensed Light"/>
                <a:ea typeface="Roboto Condensed Light"/>
                <a:sym typeface="Roboto Condensed Light"/>
              </a:rPr>
              <a:t> 6 which were 105.</a:t>
            </a:r>
          </a:p>
          <a:p>
            <a:pPr marL="457200" lvl="0" indent="-381000">
              <a:spcBef>
                <a:spcPts val="600"/>
              </a:spcBef>
              <a:buClr>
                <a:srgbClr val="C7D3E6"/>
              </a:buClr>
              <a:buSzPts val="2400"/>
              <a:buFont typeface="Roboto Condensed Light"/>
              <a:buChar char="▰"/>
            </a:pPr>
            <a:r>
              <a:rPr lang="en-IN" sz="1600" dirty="0">
                <a:solidFill>
                  <a:srgbClr val="263248"/>
                </a:solidFill>
                <a:latin typeface="Roboto Condensed Light"/>
                <a:ea typeface="Roboto Condensed Light"/>
                <a:sym typeface="Roboto Condensed Light"/>
              </a:rPr>
              <a:t>Wickets taken by RCB shows their inconsistent bowling performance over the years.</a:t>
            </a:r>
          </a:p>
          <a:p>
            <a:pPr marL="457200" lvl="0" indent="-381000">
              <a:spcBef>
                <a:spcPts val="600"/>
              </a:spcBef>
              <a:buClr>
                <a:srgbClr val="C7D3E6"/>
              </a:buClr>
              <a:buSzPts val="2400"/>
              <a:buFont typeface="Roboto Condensed Light"/>
              <a:buChar char="▰"/>
            </a:pPr>
            <a:r>
              <a:rPr lang="en-IN" sz="1600" dirty="0">
                <a:solidFill>
                  <a:srgbClr val="263248"/>
                </a:solidFill>
                <a:latin typeface="Roboto Condensed Light"/>
                <a:ea typeface="Roboto Condensed Light"/>
                <a:sym typeface="Roboto Condensed Light"/>
              </a:rPr>
              <a:t>This is one of the main reasons of not winning them any trophy.</a:t>
            </a:r>
          </a:p>
        </p:txBody>
      </p:sp>
    </p:spTree>
    <p:extLst>
      <p:ext uri="{BB962C8B-B14F-4D97-AF65-F5344CB8AC3E}">
        <p14:creationId xmlns:p14="http://schemas.microsoft.com/office/powerpoint/2010/main" val="2688372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E96E-25A6-481D-A13D-EEE89C31213A}"/>
              </a:ext>
            </a:extLst>
          </p:cNvPr>
          <p:cNvSpPr>
            <a:spLocks noGrp="1"/>
          </p:cNvSpPr>
          <p:nvPr>
            <p:ph type="title"/>
          </p:nvPr>
        </p:nvSpPr>
        <p:spPr/>
        <p:txBody>
          <a:bodyPr/>
          <a:lstStyle/>
          <a:p>
            <a:r>
              <a:rPr lang="en-IN" sz="2800" dirty="0"/>
              <a:t>Analysis &amp; Insights</a:t>
            </a:r>
          </a:p>
        </p:txBody>
      </p:sp>
      <p:sp>
        <p:nvSpPr>
          <p:cNvPr id="3" name="Text Placeholder 2">
            <a:extLst>
              <a:ext uri="{FF2B5EF4-FFF2-40B4-BE49-F238E27FC236}">
                <a16:creationId xmlns:a16="http://schemas.microsoft.com/office/drawing/2014/main" id="{ACA5F12D-9A53-4A68-94A9-AA0298F5DFC9}"/>
              </a:ext>
            </a:extLst>
          </p:cNvPr>
          <p:cNvSpPr>
            <a:spLocks noGrp="1"/>
          </p:cNvSpPr>
          <p:nvPr>
            <p:ph type="body" idx="1"/>
          </p:nvPr>
        </p:nvSpPr>
        <p:spPr/>
        <p:txBody>
          <a:bodyPr/>
          <a:lstStyle/>
          <a:p>
            <a:r>
              <a:rPr lang="en-US" sz="1800" dirty="0"/>
              <a:t>We can clearly see that RCB scored most runs in 2016 (season 9) ,which is also the season where RCB reached final.</a:t>
            </a:r>
          </a:p>
          <a:p>
            <a:r>
              <a:rPr lang="en-US" sz="1800" dirty="0"/>
              <a:t>They also took close to 100 wickets in 2016.</a:t>
            </a:r>
          </a:p>
          <a:p>
            <a:r>
              <a:rPr lang="en-US" sz="1800" dirty="0"/>
              <a:t>Also the 2 seasons (1 and 7) where RCB scored less than 2000 runs and took less than 80 wickets, are the seasons in which they ended up in bottom 4 of the table.</a:t>
            </a:r>
          </a:p>
          <a:p>
            <a:r>
              <a:rPr lang="en-US" sz="1800" dirty="0"/>
              <a:t>So we can conclude that RCB did not win trophy because of their inconsistent performance.</a:t>
            </a:r>
            <a:endParaRPr lang="en-IN" sz="1800" dirty="0"/>
          </a:p>
        </p:txBody>
      </p:sp>
      <p:sp>
        <p:nvSpPr>
          <p:cNvPr id="4" name="Slide Number Placeholder 3">
            <a:extLst>
              <a:ext uri="{FF2B5EF4-FFF2-40B4-BE49-F238E27FC236}">
                <a16:creationId xmlns:a16="http://schemas.microsoft.com/office/drawing/2014/main" id="{9AC5C5DE-5A2A-4708-8F51-DB087CDCF2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393447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D604-270E-458E-8E37-D160B0EC74CE}"/>
              </a:ext>
            </a:extLst>
          </p:cNvPr>
          <p:cNvSpPr>
            <a:spLocks noGrp="1"/>
          </p:cNvSpPr>
          <p:nvPr>
            <p:ph type="title"/>
          </p:nvPr>
        </p:nvSpPr>
        <p:spPr/>
        <p:txBody>
          <a:bodyPr/>
          <a:lstStyle/>
          <a:p>
            <a:r>
              <a:rPr lang="en-US" sz="2800" dirty="0"/>
              <a:t>Averages of batting position 5,6,7</a:t>
            </a:r>
            <a:endParaRPr lang="en-IN" sz="2800" dirty="0"/>
          </a:p>
        </p:txBody>
      </p:sp>
      <p:sp>
        <p:nvSpPr>
          <p:cNvPr id="3" name="Text Placeholder 2">
            <a:extLst>
              <a:ext uri="{FF2B5EF4-FFF2-40B4-BE49-F238E27FC236}">
                <a16:creationId xmlns:a16="http://schemas.microsoft.com/office/drawing/2014/main" id="{92CE18BF-488F-45E1-948E-6D8A075883B4}"/>
              </a:ext>
            </a:extLst>
          </p:cNvPr>
          <p:cNvSpPr>
            <a:spLocks noGrp="1"/>
          </p:cNvSpPr>
          <p:nvPr>
            <p:ph type="body" idx="1"/>
          </p:nvPr>
        </p:nvSpPr>
        <p:spPr>
          <a:xfrm>
            <a:off x="664256" y="677269"/>
            <a:ext cx="6132600" cy="3145500"/>
          </a:xfrm>
        </p:spPr>
        <p:txBody>
          <a:bodyPr/>
          <a:lstStyle/>
          <a:p>
            <a:r>
              <a:rPr lang="en-US" sz="1800" dirty="0"/>
              <a:t> There is no one in the lower middle order to bail them out when the top order fails.</a:t>
            </a:r>
          </a:p>
          <a:p>
            <a:r>
              <a:rPr lang="en-US" sz="1800" dirty="0"/>
              <a:t>Too much dependency on top order and unavailability of proper finishers and all rounders is one of the main reason of RCB not winning any trophy.</a:t>
            </a:r>
            <a:endParaRPr lang="en-IN" sz="1800" dirty="0"/>
          </a:p>
        </p:txBody>
      </p:sp>
      <p:sp>
        <p:nvSpPr>
          <p:cNvPr id="4" name="Slide Number Placeholder 3">
            <a:extLst>
              <a:ext uri="{FF2B5EF4-FFF2-40B4-BE49-F238E27FC236}">
                <a16:creationId xmlns:a16="http://schemas.microsoft.com/office/drawing/2014/main" id="{FBBBF15E-F387-4769-A8D1-3FFAC8D3A2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A25BF936-904D-4404-AE45-40E4C2D14B57}"/>
              </a:ext>
            </a:extLst>
          </p:cNvPr>
          <p:cNvPicPr>
            <a:picLocks noChangeAspect="1"/>
          </p:cNvPicPr>
          <p:nvPr/>
        </p:nvPicPr>
        <p:blipFill>
          <a:blip r:embed="rId2"/>
          <a:stretch>
            <a:fillRect/>
          </a:stretch>
        </p:blipFill>
        <p:spPr>
          <a:xfrm>
            <a:off x="2193018" y="3108684"/>
            <a:ext cx="3375953" cy="1897544"/>
          </a:xfrm>
          <a:prstGeom prst="rect">
            <a:avLst/>
          </a:prstGeom>
        </p:spPr>
      </p:pic>
    </p:spTree>
    <p:extLst>
      <p:ext uri="{BB962C8B-B14F-4D97-AF65-F5344CB8AC3E}">
        <p14:creationId xmlns:p14="http://schemas.microsoft.com/office/powerpoint/2010/main" val="128945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9745-C663-4B07-AD6E-E84EF9A30C44}"/>
              </a:ext>
            </a:extLst>
          </p:cNvPr>
          <p:cNvSpPr>
            <a:spLocks noGrp="1"/>
          </p:cNvSpPr>
          <p:nvPr>
            <p:ph type="title"/>
          </p:nvPr>
        </p:nvSpPr>
        <p:spPr>
          <a:xfrm>
            <a:off x="321469" y="392575"/>
            <a:ext cx="5985206" cy="766200"/>
          </a:xfrm>
        </p:spPr>
        <p:txBody>
          <a:bodyPr/>
          <a:lstStyle/>
          <a:p>
            <a:r>
              <a:rPr lang="en-IN" dirty="0"/>
              <a:t>Strategic Recommendations before going to Auction</a:t>
            </a:r>
          </a:p>
        </p:txBody>
      </p:sp>
      <p:sp>
        <p:nvSpPr>
          <p:cNvPr id="3" name="Text Placeholder 2">
            <a:extLst>
              <a:ext uri="{FF2B5EF4-FFF2-40B4-BE49-F238E27FC236}">
                <a16:creationId xmlns:a16="http://schemas.microsoft.com/office/drawing/2014/main" id="{6323030E-9B98-4867-BE29-7E1A31D17170}"/>
              </a:ext>
            </a:extLst>
          </p:cNvPr>
          <p:cNvSpPr>
            <a:spLocks noGrp="1"/>
          </p:cNvSpPr>
          <p:nvPr>
            <p:ph type="body" idx="1"/>
          </p:nvPr>
        </p:nvSpPr>
        <p:spPr>
          <a:xfrm>
            <a:off x="435770" y="1327350"/>
            <a:ext cx="6446812" cy="3145500"/>
          </a:xfrm>
        </p:spPr>
        <p:txBody>
          <a:bodyPr/>
          <a:lstStyle/>
          <a:p>
            <a:r>
              <a:rPr lang="en-US" sz="1800" dirty="0"/>
              <a:t>Targeting good lower order batters (5,6,7) for better performance in death overs.</a:t>
            </a:r>
          </a:p>
          <a:p>
            <a:endParaRPr lang="en-US" sz="1800" dirty="0"/>
          </a:p>
          <a:p>
            <a:r>
              <a:rPr lang="en-US" sz="1800" dirty="0"/>
              <a:t>Targeting bowlers which can produce swing and seam with the all in powerplay and gives the early breakthrough.</a:t>
            </a:r>
          </a:p>
          <a:p>
            <a:endParaRPr lang="en-US" sz="1800" dirty="0"/>
          </a:p>
          <a:p>
            <a:r>
              <a:rPr lang="en-US" sz="1800" dirty="0" err="1"/>
              <a:t>Focussing</a:t>
            </a:r>
            <a:r>
              <a:rPr lang="en-US" sz="1800" dirty="0"/>
              <a:t> on spinners which can control the pace of the game in middle overs and take wickets at regular intervals.</a:t>
            </a:r>
          </a:p>
          <a:p>
            <a:endParaRPr lang="en-IN" sz="1800" dirty="0"/>
          </a:p>
        </p:txBody>
      </p:sp>
      <p:sp>
        <p:nvSpPr>
          <p:cNvPr id="4" name="Slide Number Placeholder 3">
            <a:extLst>
              <a:ext uri="{FF2B5EF4-FFF2-40B4-BE49-F238E27FC236}">
                <a16:creationId xmlns:a16="http://schemas.microsoft.com/office/drawing/2014/main" id="{D4546AC3-EA1A-4EB4-8189-CD70453921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256869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3C4F-0553-4149-9F71-34136E45935B}"/>
              </a:ext>
            </a:extLst>
          </p:cNvPr>
          <p:cNvSpPr>
            <a:spLocks noGrp="1"/>
          </p:cNvSpPr>
          <p:nvPr>
            <p:ph type="title"/>
          </p:nvPr>
        </p:nvSpPr>
        <p:spPr>
          <a:xfrm>
            <a:off x="285750" y="392575"/>
            <a:ext cx="6020925" cy="766200"/>
          </a:xfrm>
        </p:spPr>
        <p:txBody>
          <a:bodyPr/>
          <a:lstStyle/>
          <a:p>
            <a:r>
              <a:rPr lang="en-IN" dirty="0"/>
              <a:t>Strategic Recommendations before going to Auction</a:t>
            </a:r>
          </a:p>
        </p:txBody>
      </p:sp>
      <p:sp>
        <p:nvSpPr>
          <p:cNvPr id="3" name="Text Placeholder 2">
            <a:extLst>
              <a:ext uri="{FF2B5EF4-FFF2-40B4-BE49-F238E27FC236}">
                <a16:creationId xmlns:a16="http://schemas.microsoft.com/office/drawing/2014/main" id="{072C00D8-A820-471D-85F1-22126ED1FD65}"/>
              </a:ext>
            </a:extLst>
          </p:cNvPr>
          <p:cNvSpPr>
            <a:spLocks noGrp="1"/>
          </p:cNvSpPr>
          <p:nvPr>
            <p:ph type="body" idx="1"/>
          </p:nvPr>
        </p:nvSpPr>
        <p:spPr>
          <a:xfrm>
            <a:off x="285750" y="1327350"/>
            <a:ext cx="6132600" cy="3145500"/>
          </a:xfrm>
        </p:spPr>
        <p:txBody>
          <a:bodyPr/>
          <a:lstStyle/>
          <a:p>
            <a:r>
              <a:rPr lang="en-US" sz="1800" dirty="0" err="1"/>
              <a:t>Focussing</a:t>
            </a:r>
            <a:r>
              <a:rPr lang="en-US" sz="1800" dirty="0"/>
              <a:t> on bowlers which can produce different variations in death overs like </a:t>
            </a:r>
            <a:r>
              <a:rPr lang="en-US" sz="1800" dirty="0" err="1"/>
              <a:t>yorker,knucle</a:t>
            </a:r>
            <a:r>
              <a:rPr lang="en-US" sz="1800" dirty="0"/>
              <a:t> ball, cutter etc.</a:t>
            </a:r>
          </a:p>
          <a:p>
            <a:endParaRPr lang="en-US" sz="1800" dirty="0"/>
          </a:p>
          <a:p>
            <a:r>
              <a:rPr lang="en-US" sz="1800" dirty="0"/>
              <a:t>Targeting fitter players to  improve fielding as we know “Catches Win Matches”.</a:t>
            </a:r>
          </a:p>
          <a:p>
            <a:endParaRPr lang="en-US" sz="1800" dirty="0"/>
          </a:p>
          <a:p>
            <a:r>
              <a:rPr lang="en-US" sz="1800" dirty="0"/>
              <a:t>Building a base around young talent with the existing senior base of players guiding them.</a:t>
            </a:r>
          </a:p>
          <a:p>
            <a:endParaRPr lang="en-IN" sz="1800" dirty="0"/>
          </a:p>
        </p:txBody>
      </p:sp>
      <p:sp>
        <p:nvSpPr>
          <p:cNvPr id="4" name="Slide Number Placeholder 3">
            <a:extLst>
              <a:ext uri="{FF2B5EF4-FFF2-40B4-BE49-F238E27FC236}">
                <a16:creationId xmlns:a16="http://schemas.microsoft.com/office/drawing/2014/main" id="{5CA1FCAA-BCFE-4566-96F3-2721323761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438618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0E35-A930-4679-8163-6492495A12C6}"/>
              </a:ext>
            </a:extLst>
          </p:cNvPr>
          <p:cNvSpPr>
            <a:spLocks noGrp="1"/>
          </p:cNvSpPr>
          <p:nvPr>
            <p:ph type="title"/>
          </p:nvPr>
        </p:nvSpPr>
        <p:spPr/>
        <p:txBody>
          <a:bodyPr/>
          <a:lstStyle/>
          <a:p>
            <a:r>
              <a:rPr lang="en-IN" sz="2400" dirty="0"/>
              <a:t>Conclusion</a:t>
            </a:r>
          </a:p>
        </p:txBody>
      </p:sp>
      <p:sp>
        <p:nvSpPr>
          <p:cNvPr id="3" name="Text Placeholder 2">
            <a:extLst>
              <a:ext uri="{FF2B5EF4-FFF2-40B4-BE49-F238E27FC236}">
                <a16:creationId xmlns:a16="http://schemas.microsoft.com/office/drawing/2014/main" id="{D45C8C89-8062-41F4-B029-CFA25F7618BD}"/>
              </a:ext>
            </a:extLst>
          </p:cNvPr>
          <p:cNvSpPr>
            <a:spLocks noGrp="1"/>
          </p:cNvSpPr>
          <p:nvPr>
            <p:ph type="body" idx="1"/>
          </p:nvPr>
        </p:nvSpPr>
        <p:spPr/>
        <p:txBody>
          <a:bodyPr/>
          <a:lstStyle/>
          <a:p>
            <a:r>
              <a:rPr lang="en-IN" sz="1800" dirty="0"/>
              <a:t>RCB is inconsistent with their performance.</a:t>
            </a:r>
          </a:p>
          <a:p>
            <a:r>
              <a:rPr lang="en-IN" sz="1800" dirty="0"/>
              <a:t>They do not perform together as a unit , sometime they do good with bat and sometimes with ball , but not together.</a:t>
            </a:r>
          </a:p>
          <a:p>
            <a:r>
              <a:rPr lang="en-IN" sz="1800" dirty="0"/>
              <a:t>RCB needs to target more young players , economical death bowlers , power hitters.</a:t>
            </a:r>
          </a:p>
          <a:p>
            <a:r>
              <a:rPr lang="en-IN" sz="1800" dirty="0"/>
              <a:t>RCB needs to work on their lower middle order.</a:t>
            </a:r>
          </a:p>
          <a:p>
            <a:r>
              <a:rPr lang="en-IN" sz="1800" dirty="0"/>
              <a:t>By </a:t>
            </a:r>
            <a:r>
              <a:rPr lang="en-IN" sz="1800" dirty="0" err="1"/>
              <a:t>foolowing</a:t>
            </a:r>
            <a:r>
              <a:rPr lang="en-IN" sz="1800" dirty="0"/>
              <a:t> these strategies, RCB can improve their </a:t>
            </a:r>
            <a:r>
              <a:rPr lang="en-IN" sz="1800" dirty="0" err="1"/>
              <a:t>performane</a:t>
            </a:r>
            <a:r>
              <a:rPr lang="en-IN" sz="1800" dirty="0"/>
              <a:t>.</a:t>
            </a:r>
          </a:p>
        </p:txBody>
      </p:sp>
      <p:sp>
        <p:nvSpPr>
          <p:cNvPr id="4" name="Slide Number Placeholder 3">
            <a:extLst>
              <a:ext uri="{FF2B5EF4-FFF2-40B4-BE49-F238E27FC236}">
                <a16:creationId xmlns:a16="http://schemas.microsoft.com/office/drawing/2014/main" id="{B9050DEF-6E9B-4F14-A4B9-00D03D7EC8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30732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351525" y="746777"/>
            <a:ext cx="4850329"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accent5"/>
                </a:solidFill>
              </a:rPr>
              <a:t>Introduction</a:t>
            </a:r>
            <a:endParaRPr sz="4800" dirty="0">
              <a:solidFill>
                <a:schemeClr val="accent5"/>
              </a:solidFill>
            </a:endParaRPr>
          </a:p>
        </p:txBody>
      </p:sp>
      <p:sp>
        <p:nvSpPr>
          <p:cNvPr id="249" name="Google Shape;249;p17"/>
          <p:cNvSpPr txBox="1">
            <a:spLocks noGrp="1"/>
          </p:cNvSpPr>
          <p:nvPr>
            <p:ph type="subTitle" idx="4294967295"/>
          </p:nvPr>
        </p:nvSpPr>
        <p:spPr>
          <a:xfrm>
            <a:off x="399219" y="1326677"/>
            <a:ext cx="5996325" cy="3208751"/>
          </a:xfrm>
          <a:prstGeom prst="rect">
            <a:avLst/>
          </a:prstGeom>
        </p:spPr>
        <p:txBody>
          <a:bodyPr spcFirstLastPara="1" wrap="square" lIns="91425" tIns="91425" rIns="91425" bIns="91425" anchor="ctr" anchorCtr="0">
            <a:noAutofit/>
          </a:bodyPr>
          <a:lstStyle/>
          <a:p>
            <a:pPr marL="0" lvl="0" indent="0">
              <a:spcAft>
                <a:spcPts val="1000"/>
              </a:spcAft>
              <a:buNone/>
            </a:pPr>
            <a:r>
              <a:rPr lang="en-US" sz="1600" dirty="0"/>
              <a:t>The Indian Premier League (IPL) is a professional Twenty20 cricket     league in India, widely regarded as one of the most popular and lucrative cricket tournaments globally. The IPL was founded by the Board of Control for Cricket in India (BCCI) and launched in 2008. Since its inception, the league has revolutionized cricket with its fast-paced format, high entertainment value, and massive fan following worldwide.</a:t>
            </a:r>
          </a:p>
          <a:p>
            <a:pPr marL="0" lvl="0" indent="0">
              <a:spcAft>
                <a:spcPts val="1000"/>
              </a:spcAft>
              <a:buNone/>
            </a:pPr>
            <a:r>
              <a:rPr lang="en-US" sz="1600" dirty="0"/>
              <a:t>In this presentation I will try to publish the insights obtained  by analyzing the data of its first 9 seasons.</a:t>
            </a:r>
            <a:endParaRPr sz="1600" dirty="0"/>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7039-E75E-4255-B7A1-062C36904EEF}"/>
              </a:ext>
            </a:extLst>
          </p:cNvPr>
          <p:cNvSpPr>
            <a:spLocks noGrp="1"/>
          </p:cNvSpPr>
          <p:nvPr>
            <p:ph type="title"/>
          </p:nvPr>
        </p:nvSpPr>
        <p:spPr/>
        <p:txBody>
          <a:bodyPr/>
          <a:lstStyle/>
          <a:p>
            <a:r>
              <a:rPr lang="en-IN" sz="2800" dirty="0"/>
              <a:t>Problem Statement </a:t>
            </a:r>
          </a:p>
        </p:txBody>
      </p:sp>
      <p:sp>
        <p:nvSpPr>
          <p:cNvPr id="3" name="Text Placeholder 2">
            <a:extLst>
              <a:ext uri="{FF2B5EF4-FFF2-40B4-BE49-F238E27FC236}">
                <a16:creationId xmlns:a16="http://schemas.microsoft.com/office/drawing/2014/main" id="{568C405F-A856-4D7F-9B76-890A81458225}"/>
              </a:ext>
            </a:extLst>
          </p:cNvPr>
          <p:cNvSpPr>
            <a:spLocks noGrp="1"/>
          </p:cNvSpPr>
          <p:nvPr>
            <p:ph type="body" idx="1"/>
          </p:nvPr>
        </p:nvSpPr>
        <p:spPr/>
        <p:txBody>
          <a:bodyPr/>
          <a:lstStyle/>
          <a:p>
            <a:r>
              <a:rPr lang="en-US" sz="1800" dirty="0"/>
              <a:t>RCB team is looking for top-performing and reliable players to win tournaments, considering both on-field performance and value for money in mega player auction of 2017. </a:t>
            </a:r>
          </a:p>
          <a:p>
            <a:r>
              <a:rPr lang="en-US" sz="1800"/>
              <a:t>So we have to </a:t>
            </a:r>
            <a:r>
              <a:rPr lang="en-US" sz="1800" dirty="0"/>
              <a:t>come up with strategies/suggestions regarding selecting the best-performing players and optimizing player auction investments.</a:t>
            </a:r>
            <a:endParaRPr lang="en-IN" sz="1800" dirty="0"/>
          </a:p>
        </p:txBody>
      </p:sp>
      <p:sp>
        <p:nvSpPr>
          <p:cNvPr id="4" name="Slide Number Placeholder 3">
            <a:extLst>
              <a:ext uri="{FF2B5EF4-FFF2-40B4-BE49-F238E27FC236}">
                <a16:creationId xmlns:a16="http://schemas.microsoft.com/office/drawing/2014/main" id="{CC42B8C9-3C39-46B3-8420-A4C543101F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52365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BBB1-8B84-4927-81BE-879A31EEA9E8}"/>
              </a:ext>
            </a:extLst>
          </p:cNvPr>
          <p:cNvSpPr>
            <a:spLocks noGrp="1"/>
          </p:cNvSpPr>
          <p:nvPr>
            <p:ph type="title"/>
          </p:nvPr>
        </p:nvSpPr>
        <p:spPr/>
        <p:txBody>
          <a:bodyPr/>
          <a:lstStyle/>
          <a:p>
            <a:r>
              <a:rPr lang="en-IN" sz="2800" dirty="0"/>
              <a:t>Objective of the Project</a:t>
            </a:r>
          </a:p>
        </p:txBody>
      </p:sp>
      <p:sp>
        <p:nvSpPr>
          <p:cNvPr id="3" name="Text Placeholder 2">
            <a:extLst>
              <a:ext uri="{FF2B5EF4-FFF2-40B4-BE49-F238E27FC236}">
                <a16:creationId xmlns:a16="http://schemas.microsoft.com/office/drawing/2014/main" id="{89BD7BD1-6CA4-47E4-8108-AF2FB9B2AFAC}"/>
              </a:ext>
            </a:extLst>
          </p:cNvPr>
          <p:cNvSpPr>
            <a:spLocks noGrp="1"/>
          </p:cNvSpPr>
          <p:nvPr>
            <p:ph type="body" idx="1"/>
          </p:nvPr>
        </p:nvSpPr>
        <p:spPr/>
        <p:txBody>
          <a:bodyPr/>
          <a:lstStyle/>
          <a:p>
            <a:pPr marL="76200" indent="0">
              <a:buNone/>
            </a:pPr>
            <a:r>
              <a:rPr lang="en-US" sz="1800" dirty="0"/>
              <a:t>The aim of the project is to come up with strategies/suggestions regarding selecting the best-performing players and optimizing player auction investments, considering both on-field performance and value for money in mega player auction of 2017. </a:t>
            </a:r>
            <a:endParaRPr lang="en-IN" sz="1800" dirty="0"/>
          </a:p>
        </p:txBody>
      </p:sp>
      <p:sp>
        <p:nvSpPr>
          <p:cNvPr id="4" name="Slide Number Placeholder 3">
            <a:extLst>
              <a:ext uri="{FF2B5EF4-FFF2-40B4-BE49-F238E27FC236}">
                <a16:creationId xmlns:a16="http://schemas.microsoft.com/office/drawing/2014/main" id="{C814824F-D1AA-40FF-8686-35E74371A2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40196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D</a:t>
            </a:r>
            <a:r>
              <a:rPr lang="en-IN" sz="2800" dirty="0" err="1"/>
              <a:t>atabase</a:t>
            </a:r>
            <a:r>
              <a:rPr lang="en-IN" sz="2800" dirty="0"/>
              <a:t> Schema</a:t>
            </a:r>
            <a:endParaRPr sz="2800"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a:t>Here you have a list of items</a:t>
            </a:r>
            <a:endParaRPr/>
          </a:p>
          <a:p>
            <a:pPr marL="457200" lvl="0" indent="-381000" algn="l" rtl="0">
              <a:spcBef>
                <a:spcPts val="1000"/>
              </a:spcBef>
              <a:spcAft>
                <a:spcPts val="0"/>
              </a:spcAft>
              <a:buSzPts val="2400"/>
              <a:buChar char="▰"/>
            </a:pPr>
            <a:r>
              <a:rPr lang="en"/>
              <a:t>And some text</a:t>
            </a:r>
            <a:endParaRPr/>
          </a:p>
          <a:p>
            <a:pPr marL="457200" lvl="0" indent="-381000" algn="l" rtl="0">
              <a:spcBef>
                <a:spcPts val="1000"/>
              </a:spcBef>
              <a:spcAft>
                <a:spcPts val="0"/>
              </a:spcAft>
              <a:buSzPts val="2400"/>
              <a:buChar char="▰"/>
            </a:pPr>
            <a:r>
              <a:rPr lang="en"/>
              <a:t>But remember not to overload your slides with content</a:t>
            </a:r>
            <a:endParaRPr/>
          </a:p>
          <a:p>
            <a:pPr marL="0" lvl="0" indent="0" algn="l" rtl="0">
              <a:spcBef>
                <a:spcPts val="1000"/>
              </a:spcBef>
              <a:spcAft>
                <a:spcPts val="1000"/>
              </a:spcAft>
              <a:buNone/>
            </a:pPr>
            <a:r>
              <a:rPr lang="en"/>
              <a:t>Your audience will listen to you or read the content, but </a:t>
            </a:r>
            <a:r>
              <a:rPr lang="en">
                <a:highlight>
                  <a:srgbClr val="C7D3E6"/>
                </a:highlight>
              </a:rPr>
              <a:t>won’t do both</a:t>
            </a:r>
            <a:r>
              <a:rPr lang="en"/>
              <a:t>. </a:t>
            </a:r>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Google Shape;73;p16">
            <a:extLst>
              <a:ext uri="{FF2B5EF4-FFF2-40B4-BE49-F238E27FC236}">
                <a16:creationId xmlns:a16="http://schemas.microsoft.com/office/drawing/2014/main" id="{F2803E6E-53F6-4B71-836C-138A3896AE0F}"/>
              </a:ext>
            </a:extLst>
          </p:cNvPr>
          <p:cNvPicPr preferRelativeResize="0"/>
          <p:nvPr/>
        </p:nvPicPr>
        <p:blipFill>
          <a:blip r:embed="rId3">
            <a:alphaModFix/>
          </a:blip>
          <a:stretch>
            <a:fillRect/>
          </a:stretch>
        </p:blipFill>
        <p:spPr>
          <a:xfrm>
            <a:off x="0" y="1407319"/>
            <a:ext cx="6946876" cy="37361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D26E-A26B-4D15-BB20-EE012BFB5A4E}"/>
              </a:ext>
            </a:extLst>
          </p:cNvPr>
          <p:cNvSpPr>
            <a:spLocks noGrp="1"/>
          </p:cNvSpPr>
          <p:nvPr>
            <p:ph type="title"/>
          </p:nvPr>
        </p:nvSpPr>
        <p:spPr/>
        <p:txBody>
          <a:bodyPr/>
          <a:lstStyle/>
          <a:p>
            <a:r>
              <a:rPr lang="en-IN" sz="2800" dirty="0"/>
              <a:t>Data Overview</a:t>
            </a:r>
          </a:p>
        </p:txBody>
      </p:sp>
      <p:sp>
        <p:nvSpPr>
          <p:cNvPr id="3" name="Text Placeholder 2">
            <a:extLst>
              <a:ext uri="{FF2B5EF4-FFF2-40B4-BE49-F238E27FC236}">
                <a16:creationId xmlns:a16="http://schemas.microsoft.com/office/drawing/2014/main" id="{A1175D05-AB02-42DF-B8BF-5B38CAF3A814}"/>
              </a:ext>
            </a:extLst>
          </p:cNvPr>
          <p:cNvSpPr>
            <a:spLocks noGrp="1"/>
          </p:cNvSpPr>
          <p:nvPr>
            <p:ph type="body" idx="1"/>
          </p:nvPr>
        </p:nvSpPr>
        <p:spPr/>
        <p:txBody>
          <a:bodyPr/>
          <a:lstStyle/>
          <a:p>
            <a:r>
              <a:rPr lang="en-IN" sz="1800" dirty="0"/>
              <a:t>The data consists of 22 tables.</a:t>
            </a:r>
          </a:p>
          <a:p>
            <a:r>
              <a:rPr lang="en-IN" sz="1800" dirty="0"/>
              <a:t>The major useful tables are </a:t>
            </a:r>
            <a:r>
              <a:rPr lang="en-IN" sz="1800" dirty="0" err="1"/>
              <a:t>ball_by_ball</a:t>
            </a:r>
            <a:r>
              <a:rPr lang="en-IN" sz="1800" dirty="0"/>
              <a:t> , matches , player, </a:t>
            </a:r>
            <a:r>
              <a:rPr lang="en-IN" sz="1800" dirty="0" err="1"/>
              <a:t>batsman_scored</a:t>
            </a:r>
            <a:r>
              <a:rPr lang="en-IN" sz="1800" dirty="0"/>
              <a:t> , </a:t>
            </a:r>
            <a:r>
              <a:rPr lang="en-IN" sz="1800" dirty="0" err="1"/>
              <a:t>wicket_taken</a:t>
            </a:r>
            <a:r>
              <a:rPr lang="en-IN" sz="1800" dirty="0"/>
              <a:t> and </a:t>
            </a:r>
            <a:r>
              <a:rPr lang="en-IN" sz="1800" dirty="0" err="1"/>
              <a:t>player_match</a:t>
            </a:r>
            <a:r>
              <a:rPr lang="en-IN" sz="1800" dirty="0"/>
              <a:t>.</a:t>
            </a:r>
          </a:p>
          <a:p>
            <a:r>
              <a:rPr lang="en-IN" sz="1800" dirty="0"/>
              <a:t>The </a:t>
            </a:r>
            <a:r>
              <a:rPr lang="en-IN" sz="1800" dirty="0" err="1"/>
              <a:t>sql</a:t>
            </a:r>
            <a:r>
              <a:rPr lang="en-IN" sz="1800" dirty="0"/>
              <a:t> file that contained data had almost close to 3 lakh rows.</a:t>
            </a:r>
          </a:p>
        </p:txBody>
      </p:sp>
      <p:sp>
        <p:nvSpPr>
          <p:cNvPr id="4" name="Slide Number Placeholder 3">
            <a:extLst>
              <a:ext uri="{FF2B5EF4-FFF2-40B4-BE49-F238E27FC236}">
                <a16:creationId xmlns:a16="http://schemas.microsoft.com/office/drawing/2014/main" id="{BEF16674-8857-4632-ABE6-7F71247799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42296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0D44-3776-40E5-94D5-06A52BB22928}"/>
              </a:ext>
            </a:extLst>
          </p:cNvPr>
          <p:cNvSpPr>
            <a:spLocks noGrp="1"/>
          </p:cNvSpPr>
          <p:nvPr>
            <p:ph type="title"/>
          </p:nvPr>
        </p:nvSpPr>
        <p:spPr/>
        <p:txBody>
          <a:bodyPr/>
          <a:lstStyle/>
          <a:p>
            <a:r>
              <a:rPr lang="en-IN" sz="2800" dirty="0"/>
              <a:t>Analysis &amp; Insights</a:t>
            </a:r>
          </a:p>
        </p:txBody>
      </p:sp>
      <p:sp>
        <p:nvSpPr>
          <p:cNvPr id="3" name="Text Placeholder 2">
            <a:extLst>
              <a:ext uri="{FF2B5EF4-FFF2-40B4-BE49-F238E27FC236}">
                <a16:creationId xmlns:a16="http://schemas.microsoft.com/office/drawing/2014/main" id="{AF8D8D36-B6EF-4150-9D94-DA14EA035015}"/>
              </a:ext>
            </a:extLst>
          </p:cNvPr>
          <p:cNvSpPr>
            <a:spLocks noGrp="1"/>
          </p:cNvSpPr>
          <p:nvPr>
            <p:ph type="body" idx="1"/>
          </p:nvPr>
        </p:nvSpPr>
        <p:spPr/>
        <p:txBody>
          <a:bodyPr/>
          <a:lstStyle/>
          <a:p>
            <a:r>
              <a:rPr lang="en-IN" sz="1800" dirty="0"/>
              <a:t>Total runs scored by </a:t>
            </a:r>
            <a:r>
              <a:rPr lang="en-IN" sz="1800" dirty="0" err="1"/>
              <a:t>rcb</a:t>
            </a:r>
            <a:r>
              <a:rPr lang="en-IN" sz="1800" dirty="0"/>
              <a:t> in season 1 including extra runs  are 1983 and </a:t>
            </a:r>
            <a:r>
              <a:rPr lang="en-IN" sz="1800" dirty="0" err="1"/>
              <a:t>rcb</a:t>
            </a:r>
            <a:r>
              <a:rPr lang="en-IN" sz="1800" dirty="0"/>
              <a:t> finished 7 in that season.</a:t>
            </a:r>
          </a:p>
          <a:p>
            <a:r>
              <a:rPr lang="en-IN" sz="1800" dirty="0"/>
              <a:t>RCB took only 66 wickets in 1</a:t>
            </a:r>
            <a:r>
              <a:rPr lang="en-IN" sz="1800" baseline="30000" dirty="0"/>
              <a:t>st</a:t>
            </a:r>
            <a:r>
              <a:rPr lang="en-IN" sz="1800" dirty="0"/>
              <a:t> season which is their lowest among all seasons.</a:t>
            </a:r>
          </a:p>
          <a:p>
            <a:r>
              <a:rPr lang="en-IN" sz="1800" dirty="0"/>
              <a:t>RCB won only 4 matches in season 1 .</a:t>
            </a:r>
          </a:p>
          <a:p>
            <a:r>
              <a:rPr lang="en-IN" sz="1800" dirty="0"/>
              <a:t>There were 79 players in season 2 who were above the age of 25  at that time.</a:t>
            </a:r>
          </a:p>
        </p:txBody>
      </p:sp>
      <p:sp>
        <p:nvSpPr>
          <p:cNvPr id="4" name="Slide Number Placeholder 3">
            <a:extLst>
              <a:ext uri="{FF2B5EF4-FFF2-40B4-BE49-F238E27FC236}">
                <a16:creationId xmlns:a16="http://schemas.microsoft.com/office/drawing/2014/main" id="{03BBF498-AF19-4B58-B89F-46B179DBD0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21874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4087-226E-4030-9D3E-5F469A83F192}"/>
              </a:ext>
            </a:extLst>
          </p:cNvPr>
          <p:cNvSpPr>
            <a:spLocks noGrp="1"/>
          </p:cNvSpPr>
          <p:nvPr>
            <p:ph type="title"/>
          </p:nvPr>
        </p:nvSpPr>
        <p:spPr/>
        <p:txBody>
          <a:bodyPr/>
          <a:lstStyle/>
          <a:p>
            <a:r>
              <a:rPr lang="en-IN" sz="2800" dirty="0"/>
              <a:t>Analysis &amp; Insights</a:t>
            </a:r>
          </a:p>
        </p:txBody>
      </p:sp>
      <p:sp>
        <p:nvSpPr>
          <p:cNvPr id="3" name="Text Placeholder 2">
            <a:extLst>
              <a:ext uri="{FF2B5EF4-FFF2-40B4-BE49-F238E27FC236}">
                <a16:creationId xmlns:a16="http://schemas.microsoft.com/office/drawing/2014/main" id="{B650985C-4B14-4585-B6DE-2FA25DEBA072}"/>
              </a:ext>
            </a:extLst>
          </p:cNvPr>
          <p:cNvSpPr>
            <a:spLocks noGrp="1"/>
          </p:cNvSpPr>
          <p:nvPr>
            <p:ph type="body" idx="1"/>
          </p:nvPr>
        </p:nvSpPr>
        <p:spPr>
          <a:xfrm>
            <a:off x="392793" y="617148"/>
            <a:ext cx="6132600" cy="3145500"/>
          </a:xfrm>
        </p:spPr>
        <p:txBody>
          <a:bodyPr/>
          <a:lstStyle/>
          <a:p>
            <a:r>
              <a:rPr lang="en-IN" sz="1800" dirty="0"/>
              <a:t>Now we will see the top 10 players with best strike rate in last 4 seasons.</a:t>
            </a:r>
          </a:p>
          <a:p>
            <a:endParaRPr lang="en-IN" sz="1800" dirty="0"/>
          </a:p>
        </p:txBody>
      </p:sp>
      <p:sp>
        <p:nvSpPr>
          <p:cNvPr id="4" name="Slide Number Placeholder 3">
            <a:extLst>
              <a:ext uri="{FF2B5EF4-FFF2-40B4-BE49-F238E27FC236}">
                <a16:creationId xmlns:a16="http://schemas.microsoft.com/office/drawing/2014/main" id="{451D6F11-932C-4135-9B45-5B342BCEC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BE128CAE-674F-47F0-99DC-301EF9105D13}"/>
              </a:ext>
            </a:extLst>
          </p:cNvPr>
          <p:cNvPicPr>
            <a:picLocks noChangeAspect="1"/>
          </p:cNvPicPr>
          <p:nvPr/>
        </p:nvPicPr>
        <p:blipFill>
          <a:blip r:embed="rId2"/>
          <a:stretch>
            <a:fillRect/>
          </a:stretch>
        </p:blipFill>
        <p:spPr>
          <a:xfrm>
            <a:off x="814275" y="2571750"/>
            <a:ext cx="1905165" cy="2293819"/>
          </a:xfrm>
          <a:prstGeom prst="rect">
            <a:avLst/>
          </a:prstGeom>
        </p:spPr>
      </p:pic>
    </p:spTree>
    <p:extLst>
      <p:ext uri="{BB962C8B-B14F-4D97-AF65-F5344CB8AC3E}">
        <p14:creationId xmlns:p14="http://schemas.microsoft.com/office/powerpoint/2010/main" val="3630584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81B8-66AB-4A29-AD99-2D5C842598BD}"/>
              </a:ext>
            </a:extLst>
          </p:cNvPr>
          <p:cNvSpPr>
            <a:spLocks noGrp="1"/>
          </p:cNvSpPr>
          <p:nvPr>
            <p:ph type="title"/>
          </p:nvPr>
        </p:nvSpPr>
        <p:spPr/>
        <p:txBody>
          <a:bodyPr/>
          <a:lstStyle/>
          <a:p>
            <a:r>
              <a:rPr lang="en-IN" sz="2800" dirty="0"/>
              <a:t>Analysis &amp; Insights</a:t>
            </a:r>
          </a:p>
        </p:txBody>
      </p:sp>
      <p:sp>
        <p:nvSpPr>
          <p:cNvPr id="3" name="Text Placeholder 2">
            <a:extLst>
              <a:ext uri="{FF2B5EF4-FFF2-40B4-BE49-F238E27FC236}">
                <a16:creationId xmlns:a16="http://schemas.microsoft.com/office/drawing/2014/main" id="{F302873D-5A99-4093-9D17-E6E01322D9AD}"/>
              </a:ext>
            </a:extLst>
          </p:cNvPr>
          <p:cNvSpPr>
            <a:spLocks noGrp="1"/>
          </p:cNvSpPr>
          <p:nvPr>
            <p:ph type="body" idx="1"/>
          </p:nvPr>
        </p:nvSpPr>
        <p:spPr>
          <a:xfrm>
            <a:off x="494175" y="555825"/>
            <a:ext cx="6132600" cy="3145500"/>
          </a:xfrm>
        </p:spPr>
        <p:txBody>
          <a:bodyPr/>
          <a:lstStyle/>
          <a:p>
            <a:r>
              <a:rPr lang="en-IN" sz="1800" dirty="0"/>
              <a:t>Now we will see 2 KPIs to analyse RCB’s batting and bowling performances.</a:t>
            </a:r>
          </a:p>
          <a:p>
            <a:r>
              <a:rPr lang="en-IN" sz="1800" dirty="0"/>
              <a:t>We will look at average runs scored per innings and average runs given per  innings by RCB.</a:t>
            </a:r>
          </a:p>
        </p:txBody>
      </p:sp>
      <p:sp>
        <p:nvSpPr>
          <p:cNvPr id="4" name="Slide Number Placeholder 3">
            <a:extLst>
              <a:ext uri="{FF2B5EF4-FFF2-40B4-BE49-F238E27FC236}">
                <a16:creationId xmlns:a16="http://schemas.microsoft.com/office/drawing/2014/main" id="{D590A69A-861C-4DDA-8137-C4B1CF85D0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0E2D1C49-6346-4E2C-9667-683C6C905D60}"/>
              </a:ext>
            </a:extLst>
          </p:cNvPr>
          <p:cNvPicPr>
            <a:picLocks noChangeAspect="1"/>
          </p:cNvPicPr>
          <p:nvPr/>
        </p:nvPicPr>
        <p:blipFill>
          <a:blip r:embed="rId2"/>
          <a:stretch>
            <a:fillRect/>
          </a:stretch>
        </p:blipFill>
        <p:spPr>
          <a:xfrm>
            <a:off x="973830" y="3033212"/>
            <a:ext cx="2040833" cy="531519"/>
          </a:xfrm>
          <a:prstGeom prst="rect">
            <a:avLst/>
          </a:prstGeom>
        </p:spPr>
      </p:pic>
      <p:pic>
        <p:nvPicPr>
          <p:cNvPr id="7" name="Picture 6">
            <a:extLst>
              <a:ext uri="{FF2B5EF4-FFF2-40B4-BE49-F238E27FC236}">
                <a16:creationId xmlns:a16="http://schemas.microsoft.com/office/drawing/2014/main" id="{CFEF7806-A9C1-412F-A56C-8E2336E15F42}"/>
              </a:ext>
            </a:extLst>
          </p:cNvPr>
          <p:cNvPicPr>
            <a:picLocks noChangeAspect="1"/>
          </p:cNvPicPr>
          <p:nvPr/>
        </p:nvPicPr>
        <p:blipFill>
          <a:blip r:embed="rId3"/>
          <a:stretch>
            <a:fillRect/>
          </a:stretch>
        </p:blipFill>
        <p:spPr>
          <a:xfrm>
            <a:off x="973830" y="3786878"/>
            <a:ext cx="1898887" cy="438650"/>
          </a:xfrm>
          <a:prstGeom prst="rect">
            <a:avLst/>
          </a:prstGeom>
        </p:spPr>
      </p:pic>
    </p:spTree>
    <p:extLst>
      <p:ext uri="{BB962C8B-B14F-4D97-AF65-F5344CB8AC3E}">
        <p14:creationId xmlns:p14="http://schemas.microsoft.com/office/powerpoint/2010/main" val="339022433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968</Words>
  <Application>Microsoft Office PowerPoint</Application>
  <PresentationFormat>On-screen Show (16:9)</PresentationFormat>
  <Paragraphs>88</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Roboto Condensed</vt:lpstr>
      <vt:lpstr>Arvo</vt:lpstr>
      <vt:lpstr>Roboto Condensed Light</vt:lpstr>
      <vt:lpstr>Salerio template</vt:lpstr>
      <vt:lpstr>IPL Data Analysis</vt:lpstr>
      <vt:lpstr>Introduction</vt:lpstr>
      <vt:lpstr>Problem Statement </vt:lpstr>
      <vt:lpstr>Objective of the Project</vt:lpstr>
      <vt:lpstr>Database Schema</vt:lpstr>
      <vt:lpstr>Data Overview</vt:lpstr>
      <vt:lpstr>Analysis &amp; Insights</vt:lpstr>
      <vt:lpstr>Analysis &amp; Insights</vt:lpstr>
      <vt:lpstr>Analysis &amp; Insights</vt:lpstr>
      <vt:lpstr>Analysis &amp; Insights</vt:lpstr>
      <vt:lpstr>Analysis &amp; Insights</vt:lpstr>
      <vt:lpstr>Analysis &amp; Insights</vt:lpstr>
      <vt:lpstr>Runs scored by RCB in different seasons</vt:lpstr>
      <vt:lpstr>Wickets taken by RCB in different seasons</vt:lpstr>
      <vt:lpstr>Analysis &amp; Insights</vt:lpstr>
      <vt:lpstr>Averages of batting position 5,6,7</vt:lpstr>
      <vt:lpstr>Strategic Recommendations before going to Auction</vt:lpstr>
      <vt:lpstr>Strategic Recommendations before going to Auction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Data Analysis</dc:title>
  <dc:creator>CE20B003 Aditya Bhootra</dc:creator>
  <cp:lastModifiedBy> </cp:lastModifiedBy>
  <cp:revision>17</cp:revision>
  <dcterms:modified xsi:type="dcterms:W3CDTF">2024-10-19T20:21:08Z</dcterms:modified>
</cp:coreProperties>
</file>