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sldIdLst>
    <p:sldId id="257" r:id="rId2"/>
    <p:sldId id="258" r:id="rId3"/>
    <p:sldId id="269" r:id="rId4"/>
    <p:sldId id="259" r:id="rId5"/>
    <p:sldId id="260" r:id="rId6"/>
    <p:sldId id="261" r:id="rId7"/>
    <p:sldId id="262" r:id="rId8"/>
    <p:sldId id="263" r:id="rId9"/>
    <p:sldId id="264" r:id="rId10"/>
    <p:sldId id="265" r:id="rId11"/>
    <p:sldId id="266" r:id="rId12"/>
    <p:sldId id="271" r:id="rId13"/>
    <p:sldId id="267" r:id="rId14"/>
    <p:sldId id="270" r:id="rId15"/>
    <p:sldId id="268" r:id="rId16"/>
  </p:sldIdLst>
  <p:sldSz cx="9144000" cy="5143500" type="screen16x9"/>
  <p:notesSz cx="6858000" cy="9144000"/>
  <p:embeddedFontLst>
    <p:embeddedFont>
      <p:font typeface="Quattrocento Sans"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18adbc6c3_2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1118adbc6c3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18adbc6c3_2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1118adbc6c3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18adbc6c3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g1118adbc6c3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18adbc6c3_2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g1118adbc6c3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18adbc6c3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1118adbc6c3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8adbc6c3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1118adbc6c3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18adbc6c3_2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1118adbc6c3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18adbc6c3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g1118adbc6c3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18adbc6c3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g1118adbc6c3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18adbc6c3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g1118adbc6c3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18adbc6c3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g1118adbc6c3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18adbc6c3_2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1118adbc6c3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2807779" y="976407"/>
            <a:ext cx="3529965" cy="76247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sz="4900" b="1" i="0">
                <a:solidFill>
                  <a:srgbClr val="6F2F9F"/>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2807779" y="976407"/>
            <a:ext cx="3529965" cy="76247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sz="4900" b="1" i="0">
                <a:solidFill>
                  <a:srgbClr val="6F2F9F"/>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5"/>
          <p:cNvSpPr txBox="1">
            <a:spLocks noGrp="1"/>
          </p:cNvSpPr>
          <p:nvPr>
            <p:ph type="body" idx="1"/>
          </p:nvPr>
        </p:nvSpPr>
        <p:spPr>
          <a:xfrm>
            <a:off x="982885" y="1697640"/>
            <a:ext cx="7176135" cy="236267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100"/>
              <a:buNone/>
              <a:defRPr sz="1900" b="1" i="0">
                <a:solidFill>
                  <a:srgbClr val="6F2F9F"/>
                </a:solidFill>
                <a:latin typeface="Arial"/>
                <a:ea typeface="Arial"/>
                <a:cs typeface="Arial"/>
                <a:sym typeface="Arial"/>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7"/>
        <p:cNvGrpSpPr/>
        <p:nvPr/>
      </p:nvGrpSpPr>
      <p:grpSpPr>
        <a:xfrm>
          <a:off x="0" y="0"/>
          <a:ext cx="0" cy="0"/>
          <a:chOff x="0" y="0"/>
          <a:chExt cx="0" cy="0"/>
        </a:xfrm>
      </p:grpSpPr>
      <p:sp>
        <p:nvSpPr>
          <p:cNvPr id="68" name="Google Shape;68;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1"/>
        <p:cNvGrpSpPr/>
        <p:nvPr/>
      </p:nvGrpSpPr>
      <p:grpSpPr>
        <a:xfrm>
          <a:off x="0" y="0"/>
          <a:ext cx="0" cy="0"/>
          <a:chOff x="0" y="0"/>
          <a:chExt cx="0" cy="0"/>
        </a:xfrm>
      </p:grpSpPr>
      <p:sp>
        <p:nvSpPr>
          <p:cNvPr id="72" name="Google Shape;72;p17"/>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7"/>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2807779" y="976407"/>
            <a:ext cx="3529965" cy="76247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sz="4900" b="1" i="0">
                <a:solidFill>
                  <a:srgbClr val="6F2F9F"/>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8"/>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80" name="Google Shape;80;p18"/>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100"/>
              <a:buNone/>
              <a:defRPr/>
            </a:lvl1pPr>
            <a:lvl2pPr marL="914400" lvl="1" indent="-228600" algn="l">
              <a:lnSpc>
                <a:spcPct val="100000"/>
              </a:lnSpc>
              <a:spcBef>
                <a:spcPts val="0"/>
              </a:spcBef>
              <a:spcAft>
                <a:spcPts val="0"/>
              </a:spcAft>
              <a:buSzPts val="1100"/>
              <a:buNone/>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81" name="Google Shape;81;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807779" y="976407"/>
            <a:ext cx="3529965" cy="762476"/>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100"/>
              <a:buFont typeface="Arial"/>
              <a:buNone/>
              <a:defRPr sz="4900" b="1" i="0" u="none" strike="noStrike" cap="none">
                <a:solidFill>
                  <a:srgbClr val="6F2F9F"/>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982885" y="1697640"/>
            <a:ext cx="7176135" cy="236267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100"/>
              <a:buFont typeface="Arial"/>
              <a:buNone/>
              <a:defRPr sz="1900" b="1" i="0" u="none" strike="noStrike" cap="none">
                <a:solidFill>
                  <a:srgbClr val="6F2F9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100"/>
              <a:buFont typeface="Arial"/>
              <a:buNone/>
              <a:defRPr sz="1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pic>
        <p:nvPicPr>
          <p:cNvPr id="94" name="Google Shape;94;p20"/>
          <p:cNvPicPr preferRelativeResize="0"/>
          <p:nvPr/>
        </p:nvPicPr>
        <p:blipFill rotWithShape="1">
          <a:blip r:embed="rId3">
            <a:alphaModFix/>
          </a:blip>
          <a:srcRect/>
          <a:stretch/>
        </p:blipFill>
        <p:spPr>
          <a:xfrm>
            <a:off x="729474" y="1669325"/>
            <a:ext cx="4346600" cy="2972452"/>
          </a:xfrm>
          <a:prstGeom prst="rect">
            <a:avLst/>
          </a:prstGeom>
          <a:noFill/>
          <a:ln>
            <a:noFill/>
          </a:ln>
        </p:spPr>
      </p:pic>
      <p:sp>
        <p:nvSpPr>
          <p:cNvPr id="95" name="Google Shape;95;p20"/>
          <p:cNvSpPr txBox="1">
            <a:spLocks noGrp="1"/>
          </p:cNvSpPr>
          <p:nvPr>
            <p:ph type="title"/>
          </p:nvPr>
        </p:nvSpPr>
        <p:spPr>
          <a:xfrm>
            <a:off x="244250" y="138625"/>
            <a:ext cx="8770500" cy="1048500"/>
          </a:xfrm>
          <a:prstGeom prst="rect">
            <a:avLst/>
          </a:prstGeom>
          <a:noFill/>
          <a:ln>
            <a:noFill/>
          </a:ln>
        </p:spPr>
        <p:txBody>
          <a:bodyPr spcFirstLastPara="1" wrap="square" lIns="0" tIns="87150" rIns="0" bIns="0" anchor="t" anchorCtr="0">
            <a:spAutoFit/>
          </a:bodyPr>
          <a:lstStyle/>
          <a:p>
            <a:pPr marL="12700" marR="0" lvl="0" indent="0" algn="l" rtl="0">
              <a:lnSpc>
                <a:spcPct val="108000"/>
              </a:lnSpc>
              <a:spcBef>
                <a:spcPts val="0"/>
              </a:spcBef>
              <a:spcAft>
                <a:spcPts val="0"/>
              </a:spcAft>
              <a:buSzPts val="1100"/>
              <a:buNone/>
            </a:pPr>
            <a:r>
              <a:rPr lang="en" sz="3000" dirty="0">
                <a:latin typeface="Quattrocento Sans"/>
                <a:ea typeface="Quattrocento Sans"/>
                <a:cs typeface="Quattrocento Sans"/>
                <a:sym typeface="Quattrocento Sans"/>
              </a:rPr>
              <a:t>CAT IMAGE CLASSIFICATION WITH ARTIFICIAL NEURAL NETWORKS</a:t>
            </a:r>
            <a:endParaRPr sz="3000" dirty="0">
              <a:latin typeface="Quattrocento Sans"/>
              <a:ea typeface="Quattrocento Sans"/>
              <a:cs typeface="Quattrocento Sans"/>
              <a:sym typeface="Quattrocento Sans"/>
            </a:endParaRPr>
          </a:p>
        </p:txBody>
      </p:sp>
      <p:sp>
        <p:nvSpPr>
          <p:cNvPr id="96" name="Google Shape;96;p20"/>
          <p:cNvSpPr txBox="1"/>
          <p:nvPr/>
        </p:nvSpPr>
        <p:spPr>
          <a:xfrm>
            <a:off x="6647825" y="4693900"/>
            <a:ext cx="11787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1" i="0" u="none" strike="noStrike" cap="none">
                <a:solidFill>
                  <a:srgbClr val="A5A5A5"/>
                </a:solidFill>
                <a:latin typeface="Calibri"/>
                <a:ea typeface="Calibri"/>
                <a:cs typeface="Calibri"/>
                <a:sym typeface="Calibri"/>
              </a:rPr>
              <a:t>Group - 4</a:t>
            </a:r>
            <a:endParaRPr sz="2100" b="1" i="0" u="none" strike="noStrike" cap="none">
              <a:solidFill>
                <a:srgbClr val="A5A5A5"/>
              </a:solidFill>
              <a:latin typeface="Calibri"/>
              <a:ea typeface="Calibri"/>
              <a:cs typeface="Calibri"/>
              <a:sym typeface="Calibri"/>
            </a:endParaRPr>
          </a:p>
        </p:txBody>
      </p:sp>
      <p:sp>
        <p:nvSpPr>
          <p:cNvPr id="97" name="Google Shape;97;p20"/>
          <p:cNvSpPr txBox="1"/>
          <p:nvPr/>
        </p:nvSpPr>
        <p:spPr>
          <a:xfrm>
            <a:off x="5373975" y="1242750"/>
            <a:ext cx="34665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 sz="2500" dirty="0"/>
              <a:t>Under the guidance of </a:t>
            </a:r>
            <a:endParaRPr sz="2500" b="0" i="0" u="none" strike="noStrike" cap="none" dirty="0">
              <a:solidFill>
                <a:srgbClr val="000000"/>
              </a:solidFill>
              <a:latin typeface="Arial"/>
              <a:ea typeface="Arial"/>
              <a:cs typeface="Arial"/>
              <a:sym typeface="Arial"/>
            </a:endParaRPr>
          </a:p>
        </p:txBody>
      </p:sp>
      <p:sp>
        <p:nvSpPr>
          <p:cNvPr id="98" name="Google Shape;98;p20"/>
          <p:cNvSpPr txBox="1"/>
          <p:nvPr/>
        </p:nvSpPr>
        <p:spPr>
          <a:xfrm>
            <a:off x="5076075" y="1867775"/>
            <a:ext cx="4062300" cy="276995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dirty="0">
                <a:solidFill>
                  <a:schemeClr val="dk1"/>
                </a:solidFill>
                <a:latin typeface="Calibri"/>
                <a:ea typeface="Calibri"/>
                <a:cs typeface="Calibri"/>
                <a:sym typeface="Calibri"/>
              </a:rPr>
              <a:t>                   </a:t>
            </a:r>
            <a:r>
              <a:rPr lang="en" sz="1800" b="0" i="0" u="none" strike="noStrike" cap="none" dirty="0">
                <a:solidFill>
                  <a:schemeClr val="dk1"/>
                </a:solidFill>
                <a:latin typeface="Calibri"/>
                <a:ea typeface="Calibri"/>
                <a:cs typeface="Calibri"/>
                <a:sym typeface="Calibri"/>
              </a:rPr>
              <a:t> </a:t>
            </a:r>
            <a:r>
              <a:rPr lang="en" sz="2000" b="0" i="0" u="none" strike="noStrike" cap="none" dirty="0">
                <a:solidFill>
                  <a:schemeClr val="dk1"/>
                </a:solidFill>
                <a:latin typeface="Calibri"/>
                <a:ea typeface="Calibri"/>
                <a:cs typeface="Calibri"/>
                <a:sym typeface="Calibri"/>
              </a:rPr>
              <a:t>Prof. Y.N. Singh</a:t>
            </a: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000" dirty="0">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r>
              <a:rPr lang="en" sz="1800" dirty="0">
                <a:solidFill>
                  <a:schemeClr val="dk1"/>
                </a:solidFill>
                <a:latin typeface="Calibri"/>
                <a:ea typeface="Calibri"/>
                <a:cs typeface="Calibri"/>
                <a:sym typeface="Calibri"/>
              </a:rPr>
              <a:t>   </a:t>
            </a:r>
            <a:r>
              <a:rPr lang="en" sz="1900" b="0" i="0" u="none" strike="noStrike" cap="none" dirty="0">
                <a:solidFill>
                  <a:schemeClr val="dk1"/>
                </a:solidFill>
                <a:latin typeface="Calibri"/>
                <a:ea typeface="Calibri"/>
                <a:cs typeface="Calibri"/>
                <a:sym typeface="Calibri"/>
              </a:rPr>
              <a:t>Dr. Aditi </a:t>
            </a:r>
            <a:r>
              <a:rPr lang="en" sz="1900" b="0" i="0" u="none" strike="noStrike" cap="none" dirty="0" smtClean="0">
                <a:solidFill>
                  <a:schemeClr val="dk1"/>
                </a:solidFill>
                <a:latin typeface="Calibri"/>
                <a:ea typeface="Calibri"/>
                <a:cs typeface="Calibri"/>
                <a:sym typeface="Calibri"/>
              </a:rPr>
              <a:t>Sharma</a:t>
            </a:r>
            <a:endParaRPr lang="en" sz="1900" dirty="0">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1800"/>
              <a:buFont typeface="Arial"/>
              <a:buNone/>
            </a:pPr>
            <a:r>
              <a:rPr lang="en" sz="1900" dirty="0">
                <a:solidFill>
                  <a:schemeClr val="dk1"/>
                </a:solidFill>
                <a:latin typeface="Calibri"/>
                <a:ea typeface="Calibri"/>
                <a:cs typeface="Calibri"/>
                <a:sym typeface="Calibri"/>
              </a:rPr>
              <a:t> </a:t>
            </a:r>
            <a:r>
              <a:rPr lang="en" sz="1900" dirty="0" smtClean="0">
                <a:solidFill>
                  <a:schemeClr val="dk1"/>
                </a:solidFill>
                <a:latin typeface="Calibri"/>
                <a:ea typeface="Calibri"/>
                <a:cs typeface="Calibri"/>
                <a:sym typeface="Calibri"/>
              </a:rPr>
              <a:t>               </a:t>
            </a:r>
            <a:r>
              <a:rPr lang="en" sz="1900" b="1" dirty="0" smtClean="0">
                <a:solidFill>
                  <a:schemeClr val="dk1"/>
                </a:solidFill>
                <a:latin typeface="Calibri"/>
                <a:ea typeface="Calibri"/>
                <a:cs typeface="Calibri"/>
                <a:sym typeface="Calibri"/>
              </a:rPr>
              <a:t>By</a:t>
            </a:r>
            <a:endParaRPr sz="1800" b="1"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r>
              <a:rPr lang="en" sz="1800" dirty="0">
                <a:solidFill>
                  <a:schemeClr val="dk1"/>
                </a:solidFill>
                <a:latin typeface="Calibri"/>
                <a:ea typeface="Calibri"/>
                <a:cs typeface="Calibri"/>
                <a:sym typeface="Calibri"/>
              </a:rPr>
              <a:t>   </a:t>
            </a:r>
            <a:r>
              <a:rPr lang="en" sz="1800" b="0" i="0" u="none" strike="noStrike" cap="none" dirty="0">
                <a:solidFill>
                  <a:schemeClr val="dk1"/>
                </a:solidFill>
                <a:latin typeface="Calibri"/>
                <a:ea typeface="Calibri"/>
                <a:cs typeface="Calibri"/>
                <a:sym typeface="Calibri"/>
              </a:rPr>
              <a:t>Abhinav Yadav (1805231001)</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r>
              <a:rPr lang="en" sz="1800" dirty="0">
                <a:solidFill>
                  <a:schemeClr val="dk1"/>
                </a:solidFill>
                <a:latin typeface="Calibri"/>
                <a:ea typeface="Calibri"/>
                <a:cs typeface="Calibri"/>
                <a:sym typeface="Calibri"/>
              </a:rPr>
              <a:t>  </a:t>
            </a:r>
            <a:r>
              <a:rPr lang="en" sz="1800" b="0" i="0" u="none" strike="noStrike" cap="none" dirty="0">
                <a:solidFill>
                  <a:schemeClr val="dk1"/>
                </a:solidFill>
                <a:latin typeface="Calibri"/>
                <a:ea typeface="Calibri"/>
                <a:cs typeface="Calibri"/>
                <a:sym typeface="Calibri"/>
              </a:rPr>
              <a:t> Ayush Verma (1805231018)</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800"/>
              <a:buFont typeface="Arial"/>
              <a:buNone/>
            </a:pPr>
            <a:r>
              <a:rPr lang="en" sz="1800" dirty="0">
                <a:solidFill>
                  <a:schemeClr val="dk1"/>
                </a:solidFill>
                <a:latin typeface="Calibri"/>
                <a:ea typeface="Calibri"/>
                <a:cs typeface="Calibri"/>
                <a:sym typeface="Calibri"/>
              </a:rPr>
              <a:t>   </a:t>
            </a:r>
            <a:r>
              <a:rPr lang="en" sz="1800" b="0" i="0" u="none" strike="noStrike" cap="none" dirty="0">
                <a:solidFill>
                  <a:schemeClr val="dk1"/>
                </a:solidFill>
                <a:latin typeface="Calibri"/>
                <a:ea typeface="Calibri"/>
                <a:cs typeface="Calibri"/>
                <a:sym typeface="Calibri"/>
              </a:rPr>
              <a:t>Vaibhav Jaiswal (1805210061)</a:t>
            </a:r>
            <a:endParaRPr sz="18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1890364" y="264968"/>
            <a:ext cx="5287069" cy="1025761"/>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 sz="3300" dirty="0">
                <a:latin typeface="Quattrocento Sans"/>
                <a:ea typeface="Quattrocento Sans"/>
                <a:cs typeface="Quattrocento Sans"/>
                <a:sym typeface="Quattrocento Sans"/>
              </a:rPr>
              <a:t>PLAN OF WORK (PHASE – 2)</a:t>
            </a:r>
            <a:br>
              <a:rPr lang="en" sz="3300" dirty="0">
                <a:latin typeface="Quattrocento Sans"/>
                <a:ea typeface="Quattrocento Sans"/>
                <a:cs typeface="Quattrocento Sans"/>
                <a:sym typeface="Quattrocento Sans"/>
              </a:rPr>
            </a:br>
            <a:r>
              <a:rPr lang="en" sz="3300" dirty="0">
                <a:latin typeface="Quattrocento Sans"/>
                <a:ea typeface="Quattrocento Sans"/>
                <a:cs typeface="Quattrocento Sans"/>
                <a:sym typeface="Quattrocento Sans"/>
              </a:rPr>
              <a:t>BACK PROPAGATION</a:t>
            </a:r>
            <a:endParaRPr sz="3300" dirty="0">
              <a:latin typeface="Quattrocento Sans"/>
              <a:ea typeface="Quattrocento Sans"/>
              <a:cs typeface="Quattrocento Sans"/>
              <a:sym typeface="Quattrocento Sans"/>
            </a:endParaRPr>
          </a:p>
        </p:txBody>
      </p:sp>
      <p:sp>
        <p:nvSpPr>
          <p:cNvPr id="153" name="Google Shape;153;p28"/>
          <p:cNvSpPr txBox="1"/>
          <p:nvPr/>
        </p:nvSpPr>
        <p:spPr>
          <a:xfrm>
            <a:off x="687703" y="1366404"/>
            <a:ext cx="7692390" cy="2834640"/>
          </a:xfrm>
          <a:prstGeom prst="rect">
            <a:avLst/>
          </a:prstGeom>
          <a:noFill/>
          <a:ln>
            <a:noFill/>
          </a:ln>
        </p:spPr>
        <p:txBody>
          <a:bodyPr spcFirstLastPara="1" wrap="square" lIns="0" tIns="40950" rIns="0" bIns="0" anchor="t" anchorCtr="0">
            <a:spAutoFit/>
          </a:bodyPr>
          <a:lstStyle/>
          <a:p>
            <a:pPr marL="177800" marR="12700" lvl="0" indent="-171450" algn="l" rtl="0">
              <a:lnSpc>
                <a:spcPct val="90000"/>
              </a:lnSpc>
              <a:spcBef>
                <a:spcPts val="0"/>
              </a:spcBef>
              <a:spcAft>
                <a:spcPts val="0"/>
              </a:spcAft>
              <a:buClr>
                <a:schemeClr val="dk1"/>
              </a:buClr>
              <a:buSzPts val="2100"/>
              <a:buFont typeface="Arial"/>
              <a:buChar char="•"/>
            </a:pPr>
            <a:r>
              <a:rPr lang="en" sz="2100" b="0" i="0" u="none" strike="noStrike" cap="none" dirty="0">
                <a:solidFill>
                  <a:schemeClr val="dk1"/>
                </a:solidFill>
                <a:latin typeface="Calibri"/>
                <a:ea typeface="Calibri"/>
                <a:cs typeface="Calibri"/>
                <a:sym typeface="Calibri"/>
              </a:rPr>
              <a:t>In summary, we can consider backpropagation as a method to alter  the parameters (weights and biases) of the neural network in the  right direction. It starts by calculating the loss term first, and then the  parameters of the neural network are adjusted in reverse order with  an optimization algorithm taking into account this calculated loss.</a:t>
            </a:r>
            <a:endParaRPr sz="2100" b="0" i="0" u="none" strike="noStrike" cap="none" dirty="0">
              <a:solidFill>
                <a:schemeClr val="dk1"/>
              </a:solidFill>
              <a:latin typeface="Calibri"/>
              <a:ea typeface="Calibri"/>
              <a:cs typeface="Calibri"/>
              <a:sym typeface="Calibri"/>
            </a:endParaRPr>
          </a:p>
          <a:p>
            <a:pPr marL="177800" marR="0" lvl="0" indent="-171450" algn="l" rtl="0">
              <a:lnSpc>
                <a:spcPct val="100000"/>
              </a:lnSpc>
              <a:spcBef>
                <a:spcPts val="500"/>
              </a:spcBef>
              <a:spcAft>
                <a:spcPts val="0"/>
              </a:spcAft>
              <a:buClr>
                <a:srgbClr val="7030A0"/>
              </a:buClr>
              <a:buSzPts val="2100"/>
              <a:buFont typeface="Arial"/>
              <a:buChar char="•"/>
            </a:pPr>
            <a:r>
              <a:rPr lang="en" sz="2100" b="1" i="0" u="none" strike="noStrike" cap="none" dirty="0">
                <a:solidFill>
                  <a:srgbClr val="7030A0"/>
                </a:solidFill>
                <a:latin typeface="Quattrocento Sans"/>
                <a:ea typeface="Quattrocento Sans"/>
                <a:cs typeface="Quattrocento Sans"/>
                <a:sym typeface="Quattrocento Sans"/>
              </a:rPr>
              <a:t>Loss function</a:t>
            </a:r>
            <a:endParaRPr sz="2100" b="0" i="0" u="none" strike="noStrike" cap="none" dirty="0">
              <a:solidFill>
                <a:srgbClr val="7030A0"/>
              </a:solidFill>
              <a:latin typeface="Quattrocento Sans"/>
              <a:ea typeface="Quattrocento Sans"/>
              <a:cs typeface="Quattrocento Sans"/>
              <a:sym typeface="Quattrocento Sans"/>
            </a:endParaRPr>
          </a:p>
          <a:p>
            <a:pPr marL="12700" marR="0" lvl="0" indent="0" algn="l" rtl="0">
              <a:lnSpc>
                <a:spcPct val="107857"/>
              </a:lnSpc>
              <a:spcBef>
                <a:spcPts val="800"/>
              </a:spcBef>
              <a:spcAft>
                <a:spcPts val="0"/>
              </a:spcAft>
              <a:buClr>
                <a:srgbClr val="000000"/>
              </a:buClr>
              <a:buSzPts val="2100"/>
              <a:buFont typeface="Arial"/>
              <a:buNone/>
            </a:pPr>
            <a:r>
              <a:rPr lang="en" sz="2100" b="0" i="0" u="none" strike="noStrike" cap="none" dirty="0">
                <a:solidFill>
                  <a:schemeClr val="dk1"/>
                </a:solidFill>
                <a:latin typeface="Calibri"/>
                <a:ea typeface="Calibri"/>
                <a:cs typeface="Calibri"/>
                <a:sym typeface="Calibri"/>
              </a:rPr>
              <a:t>A loss function is one of the parameters required to quantify how close  a particular neural network is to the ideal weight during the training  process.</a:t>
            </a:r>
            <a:endParaRPr sz="21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pic>
        <p:nvPicPr>
          <p:cNvPr id="158" name="Google Shape;158;p29"/>
          <p:cNvPicPr preferRelativeResize="0"/>
          <p:nvPr/>
        </p:nvPicPr>
        <p:blipFill rotWithShape="1">
          <a:blip r:embed="rId3">
            <a:alphaModFix/>
          </a:blip>
          <a:srcRect/>
          <a:stretch/>
        </p:blipFill>
        <p:spPr>
          <a:xfrm>
            <a:off x="1465118" y="3314700"/>
            <a:ext cx="2109356" cy="1828800"/>
          </a:xfrm>
          <a:prstGeom prst="rect">
            <a:avLst/>
          </a:prstGeom>
          <a:noFill/>
          <a:ln>
            <a:noFill/>
          </a:ln>
        </p:spPr>
      </p:pic>
      <p:sp>
        <p:nvSpPr>
          <p:cNvPr id="159" name="Google Shape;159;p29"/>
          <p:cNvSpPr txBox="1">
            <a:spLocks noGrp="1"/>
          </p:cNvSpPr>
          <p:nvPr>
            <p:ph type="title"/>
          </p:nvPr>
        </p:nvSpPr>
        <p:spPr>
          <a:xfrm>
            <a:off x="2007349" y="0"/>
            <a:ext cx="5349414" cy="1025761"/>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 sz="3300">
                <a:latin typeface="Quattrocento Sans"/>
                <a:ea typeface="Quattrocento Sans"/>
                <a:cs typeface="Quattrocento Sans"/>
                <a:sym typeface="Quattrocento Sans"/>
              </a:rPr>
              <a:t>PLAN OF WORK (PHASE – 3)</a:t>
            </a:r>
            <a:br>
              <a:rPr lang="en" sz="3300">
                <a:latin typeface="Quattrocento Sans"/>
                <a:ea typeface="Quattrocento Sans"/>
                <a:cs typeface="Quattrocento Sans"/>
                <a:sym typeface="Quattrocento Sans"/>
              </a:rPr>
            </a:br>
            <a:r>
              <a:rPr lang="en" sz="3300">
                <a:solidFill>
                  <a:srgbClr val="7030A0"/>
                </a:solidFill>
                <a:latin typeface="Quattrocento Sans"/>
                <a:ea typeface="Quattrocento Sans"/>
                <a:cs typeface="Quattrocento Sans"/>
                <a:sym typeface="Quattrocento Sans"/>
              </a:rPr>
              <a:t>OPTIMIZING</a:t>
            </a:r>
            <a:r>
              <a:rPr lang="en" sz="3300">
                <a:latin typeface="Quattrocento Sans"/>
                <a:ea typeface="Quattrocento Sans"/>
                <a:cs typeface="Quattrocento Sans"/>
                <a:sym typeface="Quattrocento Sans"/>
              </a:rPr>
              <a:t> OUTPUT</a:t>
            </a:r>
            <a:endParaRPr sz="3300">
              <a:latin typeface="Quattrocento Sans"/>
              <a:ea typeface="Quattrocento Sans"/>
              <a:cs typeface="Quattrocento Sans"/>
              <a:sym typeface="Quattrocento Sans"/>
            </a:endParaRPr>
          </a:p>
        </p:txBody>
      </p:sp>
      <p:sp>
        <p:nvSpPr>
          <p:cNvPr id="160" name="Google Shape;160;p29"/>
          <p:cNvSpPr txBox="1"/>
          <p:nvPr/>
        </p:nvSpPr>
        <p:spPr>
          <a:xfrm>
            <a:off x="583794" y="1025761"/>
            <a:ext cx="3697261" cy="2069151"/>
          </a:xfrm>
          <a:prstGeom prst="rect">
            <a:avLst/>
          </a:prstGeom>
          <a:noFill/>
          <a:ln>
            <a:noFill/>
          </a:ln>
        </p:spPr>
        <p:txBody>
          <a:bodyPr spcFirstLastPara="1" wrap="square" lIns="0" tIns="40000" rIns="0" bIns="0" anchor="t" anchorCtr="0">
            <a:spAutoFit/>
          </a:bodyPr>
          <a:lstStyle/>
          <a:p>
            <a:pPr marL="177800" marR="0" lvl="0" indent="-171450" algn="l" rtl="0">
              <a:lnSpc>
                <a:spcPct val="100000"/>
              </a:lnSpc>
              <a:spcBef>
                <a:spcPts val="0"/>
              </a:spcBef>
              <a:spcAft>
                <a:spcPts val="0"/>
              </a:spcAft>
              <a:buClr>
                <a:srgbClr val="7030A0"/>
              </a:buClr>
              <a:buSzPts val="2100"/>
              <a:buFont typeface="Arial"/>
              <a:buChar char="•"/>
            </a:pPr>
            <a:r>
              <a:rPr lang="en" sz="1400" b="1" i="0" u="none" strike="noStrike" cap="none">
                <a:solidFill>
                  <a:srgbClr val="7030A0"/>
                </a:solidFill>
                <a:latin typeface="Quattrocento Sans"/>
                <a:ea typeface="Quattrocento Sans"/>
                <a:cs typeface="Quattrocento Sans"/>
                <a:sym typeface="Quattrocento Sans"/>
              </a:rPr>
              <a:t>Gradient descent</a:t>
            </a:r>
            <a:endParaRPr sz="1400" b="0" i="0" u="none" strike="noStrike" cap="none">
              <a:solidFill>
                <a:srgbClr val="7030A0"/>
              </a:solidFill>
              <a:latin typeface="Quattrocento Sans"/>
              <a:ea typeface="Quattrocento Sans"/>
              <a:cs typeface="Quattrocento Sans"/>
              <a:sym typeface="Quattrocento Sans"/>
            </a:endParaRPr>
          </a:p>
          <a:p>
            <a:pPr marL="12700" marR="0" lvl="0" indent="0" algn="l" rtl="0">
              <a:lnSpc>
                <a:spcPct val="80000"/>
              </a:lnSpc>
              <a:spcBef>
                <a:spcPts val="70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Gradient descent uses the first derivative  (gradient) of the loss function when  updating the parameters. Remember that  the gradient gives us the slope of a function  at that point. Without being able to go into  detail, the process consists in chaining the  derivatives of the loss of each hidden layer  from the derivatives of the loss of its upper  layer, incorporating its activation function</a:t>
            </a:r>
            <a:endParaRPr sz="1400" b="0" i="0" u="none" strike="noStrike" cap="none">
              <a:solidFill>
                <a:schemeClr val="dk1"/>
              </a:solidFill>
              <a:latin typeface="Calibri"/>
              <a:ea typeface="Calibri"/>
              <a:cs typeface="Calibri"/>
              <a:sym typeface="Calibri"/>
            </a:endParaRPr>
          </a:p>
          <a:p>
            <a:pPr marL="12700" marR="76200" lvl="0" indent="0" algn="l" rtl="0">
              <a:lnSpc>
                <a:spcPct val="8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in the calculation (that’s why the activation  functions must be derivable).</a:t>
            </a:r>
            <a:endParaRPr sz="1400" b="0" i="0" u="none" strike="noStrike" cap="none">
              <a:solidFill>
                <a:schemeClr val="dk1"/>
              </a:solidFill>
              <a:latin typeface="Calibri"/>
              <a:ea typeface="Calibri"/>
              <a:cs typeface="Calibri"/>
              <a:sym typeface="Calibri"/>
            </a:endParaRPr>
          </a:p>
        </p:txBody>
      </p:sp>
      <p:sp>
        <p:nvSpPr>
          <p:cNvPr id="161" name="Google Shape;161;p29"/>
          <p:cNvSpPr txBox="1"/>
          <p:nvPr/>
        </p:nvSpPr>
        <p:spPr>
          <a:xfrm>
            <a:off x="4530435" y="1025761"/>
            <a:ext cx="4010891" cy="3585533"/>
          </a:xfrm>
          <a:prstGeom prst="rect">
            <a:avLst/>
          </a:prstGeom>
          <a:noFill/>
          <a:ln>
            <a:noFill/>
          </a:ln>
        </p:spPr>
        <p:txBody>
          <a:bodyPr spcFirstLastPara="1" wrap="square" lIns="91425" tIns="45700" rIns="91425" bIns="45700" anchor="t" anchorCtr="0">
            <a:spAutoFit/>
          </a:bodyPr>
          <a:lstStyle/>
          <a:p>
            <a:pPr marL="298450" marR="25400" lvl="0" indent="-285750" algn="l" rtl="0">
              <a:lnSpc>
                <a:spcPct val="108214"/>
              </a:lnSpc>
              <a:spcBef>
                <a:spcPts val="0"/>
              </a:spcBef>
              <a:spcAft>
                <a:spcPts val="0"/>
              </a:spcAft>
              <a:buClr>
                <a:srgbClr val="7030A0"/>
              </a:buClr>
              <a:buSzPts val="1400"/>
              <a:buFont typeface="Arial"/>
              <a:buChar char="•"/>
            </a:pPr>
            <a:r>
              <a:rPr lang="en" sz="1400" b="1" i="0" u="none" strike="noStrike" cap="none">
                <a:solidFill>
                  <a:srgbClr val="7030A0"/>
                </a:solidFill>
                <a:latin typeface="Quattrocento Sans"/>
                <a:ea typeface="Quattrocento Sans"/>
                <a:cs typeface="Quattrocento Sans"/>
                <a:sym typeface="Quattrocento Sans"/>
              </a:rPr>
              <a:t>Learning Rate</a:t>
            </a:r>
            <a:endParaRPr/>
          </a:p>
          <a:p>
            <a:pPr marL="12700" marR="25400" lvl="0" indent="0" algn="l" rtl="0">
              <a:lnSpc>
                <a:spcPct val="108214"/>
              </a:lnSpc>
              <a:spcBef>
                <a:spcPts val="800"/>
              </a:spcBef>
              <a:spcAft>
                <a:spcPts val="0"/>
              </a:spcAft>
              <a:buNone/>
            </a:pPr>
            <a:r>
              <a:rPr lang="en" sz="1400" b="0" i="0" u="none" strike="noStrike" cap="none">
                <a:solidFill>
                  <a:schemeClr val="dk1"/>
                </a:solidFill>
                <a:latin typeface="Calibri"/>
                <a:ea typeface="Calibri"/>
                <a:cs typeface="Calibri"/>
                <a:sym typeface="Calibri"/>
              </a:rPr>
              <a:t>In a more formal way, the backpropagation algorithm computes how  the error changes with respect to each weight:</a:t>
            </a:r>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12700" marR="0" lvl="0" indent="0" algn="l" rtl="0">
              <a:lnSpc>
                <a:spcPct val="107857"/>
              </a:lnSpc>
              <a:spcBef>
                <a:spcPts val="0"/>
              </a:spcBef>
              <a:spcAft>
                <a:spcPts val="0"/>
              </a:spcAft>
              <a:buNone/>
            </a:pPr>
            <a:r>
              <a:rPr lang="en" sz="1400" b="0" i="0" u="none" strike="noStrike" cap="none">
                <a:solidFill>
                  <a:schemeClr val="dk1"/>
                </a:solidFill>
                <a:latin typeface="Calibri"/>
                <a:ea typeface="Calibri"/>
                <a:cs typeface="Calibri"/>
                <a:sym typeface="Calibri"/>
              </a:rPr>
              <a:t>In order to update each weight of the network using a simple update  rule:</a:t>
            </a:r>
            <a:endParaRPr/>
          </a:p>
          <a:p>
            <a:pPr marL="12700" marR="0" lvl="0" indent="0" algn="l" rtl="0">
              <a:lnSpc>
                <a:spcPct val="107857"/>
              </a:lnSpc>
              <a:spcBef>
                <a:spcPts val="0"/>
              </a:spcBef>
              <a:spcAft>
                <a:spcPts val="0"/>
              </a:spcAft>
              <a:buNone/>
            </a:pPr>
            <a:endParaRPr sz="1400" b="0" i="0" u="none" strike="noStrike" cap="none">
              <a:solidFill>
                <a:schemeClr val="dk1"/>
              </a:solidFill>
              <a:latin typeface="Calibri"/>
              <a:ea typeface="Calibri"/>
              <a:cs typeface="Calibri"/>
              <a:sym typeface="Calibri"/>
            </a:endParaRPr>
          </a:p>
          <a:p>
            <a:pPr marL="12700" marR="0" lvl="0" indent="0" algn="l" rtl="0">
              <a:lnSpc>
                <a:spcPct val="107857"/>
              </a:lnSpc>
              <a:spcBef>
                <a:spcPts val="0"/>
              </a:spcBef>
              <a:spcAft>
                <a:spcPts val="0"/>
              </a:spcAft>
              <a:buNone/>
            </a:pPr>
            <a:endParaRPr sz="1400" b="0" i="0" u="none" strike="noStrike" cap="none">
              <a:solidFill>
                <a:schemeClr val="dk1"/>
              </a:solidFill>
              <a:latin typeface="Calibri"/>
              <a:ea typeface="Calibri"/>
              <a:cs typeface="Calibri"/>
              <a:sym typeface="Calibri"/>
            </a:endParaRPr>
          </a:p>
          <a:p>
            <a:pPr marL="12700" marR="0" lvl="0" indent="0" algn="l" rtl="0">
              <a:lnSpc>
                <a:spcPct val="107857"/>
              </a:lnSpc>
              <a:spcBef>
                <a:spcPts val="0"/>
              </a:spcBef>
              <a:spcAft>
                <a:spcPts val="0"/>
              </a:spcAft>
              <a:buNone/>
            </a:pPr>
            <a:endParaRPr sz="1400" b="0" i="0" u="none" strike="noStrike" cap="none">
              <a:solidFill>
                <a:schemeClr val="dk1"/>
              </a:solidFill>
              <a:latin typeface="Calibri"/>
              <a:ea typeface="Calibri"/>
              <a:cs typeface="Calibri"/>
              <a:sym typeface="Calibri"/>
            </a:endParaRPr>
          </a:p>
          <a:p>
            <a:pPr marL="12700" marR="0" lvl="0" indent="0" algn="l" rtl="0">
              <a:lnSpc>
                <a:spcPct val="107857"/>
              </a:lnSpc>
              <a:spcBef>
                <a:spcPts val="0"/>
              </a:spcBef>
              <a:spcAft>
                <a:spcPts val="0"/>
              </a:spcAft>
              <a:buNone/>
            </a:pPr>
            <a:endParaRPr sz="1400" b="0" i="0" u="none" strike="noStrike" cap="none">
              <a:solidFill>
                <a:schemeClr val="dk1"/>
              </a:solidFill>
              <a:latin typeface="Calibri"/>
              <a:ea typeface="Calibri"/>
              <a:cs typeface="Calibri"/>
              <a:sym typeface="Calibri"/>
            </a:endParaRPr>
          </a:p>
          <a:p>
            <a:pPr marL="12700" marR="0" lvl="0" indent="0" algn="l" rtl="0">
              <a:lnSpc>
                <a:spcPct val="107857"/>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162" name="Google Shape;162;p29"/>
          <p:cNvPicPr preferRelativeResize="0"/>
          <p:nvPr/>
        </p:nvPicPr>
        <p:blipFill rotWithShape="1">
          <a:blip r:embed="rId4">
            <a:alphaModFix/>
          </a:blip>
          <a:srcRect/>
          <a:stretch/>
        </p:blipFill>
        <p:spPr>
          <a:xfrm>
            <a:off x="4710153" y="2202872"/>
            <a:ext cx="3651453" cy="716973"/>
          </a:xfrm>
          <a:prstGeom prst="rect">
            <a:avLst/>
          </a:prstGeom>
          <a:noFill/>
          <a:ln>
            <a:noFill/>
          </a:ln>
        </p:spPr>
      </p:pic>
      <p:pic>
        <p:nvPicPr>
          <p:cNvPr id="163" name="Google Shape;163;p29"/>
          <p:cNvPicPr preferRelativeResize="0"/>
          <p:nvPr/>
        </p:nvPicPr>
        <p:blipFill rotWithShape="1">
          <a:blip r:embed="rId5">
            <a:alphaModFix/>
          </a:blip>
          <a:srcRect/>
          <a:stretch/>
        </p:blipFill>
        <p:spPr>
          <a:xfrm>
            <a:off x="5626677" y="3394095"/>
            <a:ext cx="3257550" cy="742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334" y="269825"/>
            <a:ext cx="2740966" cy="507831"/>
          </a:xfrm>
        </p:spPr>
        <p:txBody>
          <a:bodyPr/>
          <a:lstStyle/>
          <a:p>
            <a:r>
              <a:rPr lang="en-IN" sz="3300" dirty="0" smtClean="0">
                <a:latin typeface="Quattrocento Sans" panose="020B0604020202020204" charset="0"/>
              </a:rPr>
              <a:t>GANTT CHART</a:t>
            </a:r>
            <a:endParaRPr lang="en-IN" sz="3300" dirty="0">
              <a:latin typeface="Quattrocento Sans" panose="020B0604020202020204" charset="0"/>
            </a:endParaRPr>
          </a:p>
        </p:txBody>
      </p:sp>
      <p:pic>
        <p:nvPicPr>
          <p:cNvPr id="3" name="image13.jpeg"/>
          <p:cNvPicPr/>
          <p:nvPr/>
        </p:nvPicPr>
        <p:blipFill>
          <a:blip r:embed="rId2" cstate="print"/>
          <a:stretch>
            <a:fillRect/>
          </a:stretch>
        </p:blipFill>
        <p:spPr>
          <a:xfrm>
            <a:off x="238991" y="924791"/>
            <a:ext cx="8645236" cy="3927764"/>
          </a:xfrm>
          <a:prstGeom prst="rect">
            <a:avLst/>
          </a:prstGeom>
        </p:spPr>
      </p:pic>
    </p:spTree>
    <p:extLst>
      <p:ext uri="{BB962C8B-B14F-4D97-AF65-F5344CB8AC3E}">
        <p14:creationId xmlns:p14="http://schemas.microsoft.com/office/powerpoint/2010/main" val="219984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220638" y="243619"/>
            <a:ext cx="2626997" cy="517929"/>
          </a:xfrm>
          <a:prstGeom prst="rect">
            <a:avLst/>
          </a:prstGeom>
          <a:noFill/>
          <a:ln>
            <a:noFill/>
          </a:ln>
        </p:spPr>
        <p:txBody>
          <a:bodyPr spcFirstLastPara="1" wrap="square" lIns="0" tIns="10000" rIns="0" bIns="0" anchor="t" anchorCtr="0">
            <a:spAutoFit/>
          </a:bodyPr>
          <a:lstStyle/>
          <a:p>
            <a:pPr marL="12700" lvl="0" indent="0" rtl="0">
              <a:lnSpc>
                <a:spcPct val="100000"/>
              </a:lnSpc>
              <a:spcBef>
                <a:spcPts val="0"/>
              </a:spcBef>
              <a:spcAft>
                <a:spcPts val="0"/>
              </a:spcAft>
              <a:buSzPts val="1100"/>
              <a:buNone/>
            </a:pPr>
            <a:r>
              <a:rPr lang="en" sz="3300" dirty="0" smtClean="0">
                <a:latin typeface="Quattrocento Sans"/>
                <a:ea typeface="Quattrocento Sans"/>
                <a:cs typeface="Quattrocento Sans"/>
                <a:sym typeface="Quattrocento Sans"/>
              </a:rPr>
              <a:t>CONCLUSION</a:t>
            </a:r>
            <a:endParaRPr sz="3300" dirty="0">
              <a:latin typeface="Quattrocento Sans"/>
              <a:ea typeface="Quattrocento Sans"/>
              <a:cs typeface="Quattrocento Sans"/>
              <a:sym typeface="Quattrocento Sans"/>
            </a:endParaRPr>
          </a:p>
        </p:txBody>
      </p:sp>
      <p:sp>
        <p:nvSpPr>
          <p:cNvPr id="169" name="Google Shape;169;p30"/>
          <p:cNvSpPr txBox="1"/>
          <p:nvPr/>
        </p:nvSpPr>
        <p:spPr>
          <a:xfrm>
            <a:off x="687703" y="919596"/>
            <a:ext cx="7692866" cy="3075146"/>
          </a:xfrm>
          <a:prstGeom prst="rect">
            <a:avLst/>
          </a:prstGeom>
          <a:noFill/>
          <a:ln>
            <a:noFill/>
          </a:ln>
        </p:spPr>
        <p:txBody>
          <a:bodyPr spcFirstLastPara="1" wrap="square" lIns="0" tIns="9525" rIns="0" bIns="0" anchor="t" anchorCtr="0">
            <a:spAutoFit/>
          </a:bodyPr>
          <a:lstStyle/>
          <a:p>
            <a:pPr marL="177800" marR="0" lvl="0" indent="-165100" algn="l" rtl="0">
              <a:lnSpc>
                <a:spcPct val="102083"/>
              </a:lnSpc>
              <a:spcBef>
                <a:spcPts val="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Start with values (often random) for the network parameters (</a:t>
            </a:r>
            <a:r>
              <a:rPr lang="en" sz="1800" b="0" i="1" u="none" strike="noStrike" cap="none" dirty="0">
                <a:solidFill>
                  <a:schemeClr val="dk1"/>
                </a:solidFill>
                <a:latin typeface="Calibri"/>
                <a:ea typeface="Calibri"/>
                <a:cs typeface="Calibri"/>
                <a:sym typeface="Calibri"/>
              </a:rPr>
              <a:t>wij </a:t>
            </a:r>
            <a:r>
              <a:rPr lang="en" sz="1800" b="0" i="0" u="none" strike="noStrike" cap="none" dirty="0">
                <a:solidFill>
                  <a:schemeClr val="dk1"/>
                </a:solidFill>
                <a:latin typeface="Calibri"/>
                <a:ea typeface="Calibri"/>
                <a:cs typeface="Calibri"/>
                <a:sym typeface="Calibri"/>
              </a:rPr>
              <a:t>weights and </a:t>
            </a:r>
            <a:r>
              <a:rPr lang="en" sz="1800" b="0" i="1" u="none" strike="noStrike" cap="none" dirty="0">
                <a:solidFill>
                  <a:schemeClr val="dk1"/>
                </a:solidFill>
                <a:latin typeface="Calibri"/>
                <a:ea typeface="Calibri"/>
                <a:cs typeface="Calibri"/>
                <a:sym typeface="Calibri"/>
              </a:rPr>
              <a:t>bj</a:t>
            </a:r>
            <a:endParaRPr sz="1800" b="0" i="0" u="none" strike="noStrike" cap="none" dirty="0">
              <a:solidFill>
                <a:schemeClr val="dk1"/>
              </a:solidFill>
              <a:latin typeface="Calibri"/>
              <a:ea typeface="Calibri"/>
              <a:cs typeface="Calibri"/>
              <a:sym typeface="Calibri"/>
            </a:endParaRPr>
          </a:p>
          <a:p>
            <a:pPr marL="177800" marR="0" lvl="0" indent="0" algn="l" rtl="0">
              <a:lnSpc>
                <a:spcPct val="102083"/>
              </a:lnSpc>
              <a:spcBef>
                <a:spcPts val="0"/>
              </a:spcBef>
              <a:spcAft>
                <a:spcPts val="0"/>
              </a:spcAft>
              <a:buClr>
                <a:srgbClr val="000000"/>
              </a:buClr>
              <a:buSzPts val="1800"/>
              <a:buFont typeface="Arial"/>
              <a:buNone/>
            </a:pPr>
            <a:r>
              <a:rPr lang="en" sz="1800" b="0" i="0" u="none" strike="noStrike" cap="none" dirty="0">
                <a:solidFill>
                  <a:schemeClr val="dk1"/>
                </a:solidFill>
                <a:latin typeface="Calibri"/>
                <a:ea typeface="Calibri"/>
                <a:cs typeface="Calibri"/>
                <a:sym typeface="Calibri"/>
              </a:rPr>
              <a:t>biases).</a:t>
            </a:r>
            <a:endParaRPr sz="1800" b="0" i="0" u="none" strike="noStrike" cap="none" dirty="0">
              <a:solidFill>
                <a:schemeClr val="dk1"/>
              </a:solidFill>
              <a:latin typeface="Calibri"/>
              <a:ea typeface="Calibri"/>
              <a:cs typeface="Calibri"/>
              <a:sym typeface="Calibri"/>
            </a:endParaRPr>
          </a:p>
          <a:p>
            <a:pPr marL="177800" marR="0" lvl="0" indent="-165100" algn="l" rtl="0">
              <a:lnSpc>
                <a:spcPct val="102083"/>
              </a:lnSpc>
              <a:spcBef>
                <a:spcPts val="1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Take a set of examples of input data and pass them through the network to</a:t>
            </a:r>
            <a:endParaRPr sz="1800" b="0" i="0" u="none" strike="noStrike" cap="none" dirty="0">
              <a:solidFill>
                <a:schemeClr val="dk1"/>
              </a:solidFill>
              <a:latin typeface="Calibri"/>
              <a:ea typeface="Calibri"/>
              <a:cs typeface="Calibri"/>
              <a:sym typeface="Calibri"/>
            </a:endParaRPr>
          </a:p>
          <a:p>
            <a:pPr marL="177800" marR="0" lvl="0" indent="0" algn="l" rtl="0">
              <a:lnSpc>
                <a:spcPct val="102083"/>
              </a:lnSpc>
              <a:spcBef>
                <a:spcPts val="0"/>
              </a:spcBef>
              <a:spcAft>
                <a:spcPts val="0"/>
              </a:spcAft>
              <a:buClr>
                <a:srgbClr val="000000"/>
              </a:buClr>
              <a:buSzPts val="1800"/>
              <a:buFont typeface="Arial"/>
              <a:buNone/>
            </a:pPr>
            <a:r>
              <a:rPr lang="en" sz="1800" b="0" i="0" u="none" strike="noStrike" cap="none" dirty="0">
                <a:solidFill>
                  <a:schemeClr val="dk1"/>
                </a:solidFill>
                <a:latin typeface="Calibri"/>
                <a:ea typeface="Calibri"/>
                <a:cs typeface="Calibri"/>
                <a:sym typeface="Calibri"/>
              </a:rPr>
              <a:t>obtain their prediction.</a:t>
            </a:r>
            <a:endParaRPr sz="1800" b="0" i="0" u="none" strike="noStrike" cap="none" dirty="0">
              <a:solidFill>
                <a:schemeClr val="dk1"/>
              </a:solidFill>
              <a:latin typeface="Calibri"/>
              <a:ea typeface="Calibri"/>
              <a:cs typeface="Calibri"/>
              <a:sym typeface="Calibri"/>
            </a:endParaRPr>
          </a:p>
          <a:p>
            <a:pPr marL="177800" marR="533400" lvl="0" indent="-165100" algn="l" rtl="0">
              <a:lnSpc>
                <a:spcPct val="70000"/>
              </a:lnSpc>
              <a:spcBef>
                <a:spcPts val="8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Compare these predictions obtained with the values of expected labels and  calculate the loss with them.</a:t>
            </a:r>
            <a:endParaRPr sz="1100" b="0" i="0" u="none" strike="noStrike" cap="none" dirty="0">
              <a:solidFill>
                <a:srgbClr val="000000"/>
              </a:solidFill>
              <a:latin typeface="Arial"/>
              <a:ea typeface="Arial"/>
              <a:cs typeface="Arial"/>
              <a:sym typeface="Arial"/>
            </a:endParaRPr>
          </a:p>
          <a:p>
            <a:pPr marL="177800" marR="266700" lvl="0" indent="-165100" algn="l" rtl="0">
              <a:lnSpc>
                <a:spcPct val="70000"/>
              </a:lnSpc>
              <a:spcBef>
                <a:spcPts val="7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Perform the backpropagation in order to propagate this loss to each and every  one of the parameters that make up the model of the neural network.</a:t>
            </a:r>
            <a:endParaRPr sz="1800" b="0" i="0" u="none" strike="noStrike" cap="none" dirty="0">
              <a:solidFill>
                <a:schemeClr val="dk1"/>
              </a:solidFill>
              <a:latin typeface="Calibri"/>
              <a:ea typeface="Calibri"/>
              <a:cs typeface="Calibri"/>
              <a:sym typeface="Calibri"/>
            </a:endParaRPr>
          </a:p>
          <a:p>
            <a:pPr marL="177800" marR="0" lvl="0" indent="-165100" algn="l" rtl="0">
              <a:lnSpc>
                <a:spcPct val="102083"/>
              </a:lnSpc>
              <a:spcBef>
                <a:spcPts val="1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Use this propagated information to update the parameters of the neural network</a:t>
            </a:r>
            <a:endParaRPr sz="1800" b="0" i="0" u="none" strike="noStrike" cap="none" dirty="0">
              <a:solidFill>
                <a:schemeClr val="dk1"/>
              </a:solidFill>
              <a:latin typeface="Calibri"/>
              <a:ea typeface="Calibri"/>
              <a:cs typeface="Calibri"/>
              <a:sym typeface="Calibri"/>
            </a:endParaRPr>
          </a:p>
          <a:p>
            <a:pPr marL="177800" marR="457200" lvl="0" indent="0" algn="l" rtl="0">
              <a:lnSpc>
                <a:spcPct val="70000"/>
              </a:lnSpc>
              <a:spcBef>
                <a:spcPts val="300"/>
              </a:spcBef>
              <a:spcAft>
                <a:spcPts val="0"/>
              </a:spcAft>
              <a:buClr>
                <a:srgbClr val="000000"/>
              </a:buClr>
              <a:buSzPts val="1800"/>
              <a:buFont typeface="Arial"/>
              <a:buNone/>
            </a:pPr>
            <a:r>
              <a:rPr lang="en" sz="1800" b="0" i="0" u="none" strike="noStrike" cap="none" dirty="0">
                <a:solidFill>
                  <a:schemeClr val="dk1"/>
                </a:solidFill>
                <a:latin typeface="Calibri"/>
                <a:ea typeface="Calibri"/>
                <a:cs typeface="Calibri"/>
                <a:sym typeface="Calibri"/>
              </a:rPr>
              <a:t>with the gradient descent in a way that the total loss is reduced and a better  model is obtained.</a:t>
            </a:r>
            <a:endParaRPr sz="1800" b="0" i="0" u="none" strike="noStrike" cap="none" dirty="0">
              <a:solidFill>
                <a:schemeClr val="dk1"/>
              </a:solidFill>
              <a:latin typeface="Calibri"/>
              <a:ea typeface="Calibri"/>
              <a:cs typeface="Calibri"/>
              <a:sym typeface="Calibri"/>
            </a:endParaRPr>
          </a:p>
          <a:p>
            <a:pPr marL="177800" marR="292100" lvl="0" indent="-165100" algn="l" rtl="0">
              <a:lnSpc>
                <a:spcPct val="70000"/>
              </a:lnSpc>
              <a:spcBef>
                <a:spcPts val="800"/>
              </a:spcBef>
              <a:spcAft>
                <a:spcPts val="0"/>
              </a:spcAft>
              <a:buClr>
                <a:schemeClr val="dk1"/>
              </a:buClr>
              <a:buSzPts val="1800"/>
              <a:buFont typeface="Arial"/>
              <a:buChar char="•"/>
            </a:pPr>
            <a:r>
              <a:rPr lang="en" sz="1800" b="0" i="0" u="none" strike="noStrike" cap="none" dirty="0">
                <a:solidFill>
                  <a:schemeClr val="dk1"/>
                </a:solidFill>
                <a:latin typeface="Calibri"/>
                <a:ea typeface="Calibri"/>
                <a:cs typeface="Calibri"/>
                <a:sym typeface="Calibri"/>
              </a:rPr>
              <a:t>Continue iterating in the previous steps until we consider that we have a good  model.</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2635" y="207480"/>
            <a:ext cx="2398066" cy="488711"/>
          </a:xfrm>
        </p:spPr>
        <p:txBody>
          <a:bodyPr/>
          <a:lstStyle/>
          <a:p>
            <a:r>
              <a:rPr lang="en-IN" sz="3300" dirty="0" smtClean="0">
                <a:latin typeface="Quattrocento Sans" panose="020B0604020202020204" charset="0"/>
              </a:rPr>
              <a:t>REFERENCES</a:t>
            </a:r>
            <a:endParaRPr lang="en-IN" sz="3300" dirty="0">
              <a:latin typeface="Quattrocento Sans" panose="020B0604020202020204" charset="0"/>
            </a:endParaRPr>
          </a:p>
        </p:txBody>
      </p:sp>
      <p:sp>
        <p:nvSpPr>
          <p:cNvPr id="4" name="Text Placeholder 3"/>
          <p:cNvSpPr>
            <a:spLocks noGrp="1"/>
          </p:cNvSpPr>
          <p:nvPr>
            <p:ph type="body" idx="1"/>
          </p:nvPr>
        </p:nvSpPr>
        <p:spPr>
          <a:xfrm>
            <a:off x="951712" y="887149"/>
            <a:ext cx="7176135" cy="3323987"/>
          </a:xfrm>
        </p:spPr>
        <p:txBody>
          <a:bodyPr/>
          <a:lstStyle/>
          <a:p>
            <a:r>
              <a:rPr lang="en-IN" sz="1800" b="0" dirty="0" smtClean="0">
                <a:solidFill>
                  <a:schemeClr val="tx1"/>
                </a:solidFill>
                <a:latin typeface="Calibri" panose="020F0502020204030204" pitchFamily="34" charset="0"/>
                <a:cs typeface="Calibri" panose="020F0502020204030204" pitchFamily="34" charset="0"/>
              </a:rPr>
              <a:t>1. Convolutional </a:t>
            </a:r>
            <a:r>
              <a:rPr lang="en-IN" sz="1800" b="0" dirty="0">
                <a:solidFill>
                  <a:schemeClr val="tx1"/>
                </a:solidFill>
                <a:latin typeface="Calibri" panose="020F0502020204030204" pitchFamily="34" charset="0"/>
                <a:cs typeface="Calibri" panose="020F0502020204030204" pitchFamily="34" charset="0"/>
              </a:rPr>
              <a:t>Neural Networks (CNN) With </a:t>
            </a:r>
            <a:r>
              <a:rPr lang="en-IN" sz="1800" b="0" dirty="0" err="1">
                <a:solidFill>
                  <a:schemeClr val="tx1"/>
                </a:solidFill>
                <a:latin typeface="Calibri" panose="020F0502020204030204" pitchFamily="34" charset="0"/>
                <a:cs typeface="Calibri" panose="020F0502020204030204" pitchFamily="34" charset="0"/>
              </a:rPr>
              <a:t>TensorFlow</a:t>
            </a:r>
            <a:r>
              <a:rPr lang="en-IN" sz="1800" b="0" dirty="0">
                <a:solidFill>
                  <a:schemeClr val="tx1"/>
                </a:solidFill>
                <a:latin typeface="Calibri" panose="020F0502020204030204" pitchFamily="34" charset="0"/>
                <a:cs typeface="Calibri" panose="020F0502020204030204" pitchFamily="34" charset="0"/>
              </a:rPr>
              <a:t> by </a:t>
            </a:r>
            <a:r>
              <a:rPr lang="en-IN" sz="1800" b="0" dirty="0" err="1">
                <a:solidFill>
                  <a:schemeClr val="tx1"/>
                </a:solidFill>
                <a:latin typeface="Calibri" panose="020F0502020204030204" pitchFamily="34" charset="0"/>
                <a:cs typeface="Calibri" panose="020F0502020204030204" pitchFamily="34" charset="0"/>
              </a:rPr>
              <a:t>Sourav</a:t>
            </a:r>
            <a:r>
              <a:rPr lang="en-IN" sz="1800" b="0" dirty="0">
                <a:solidFill>
                  <a:schemeClr val="tx1"/>
                </a:solidFill>
                <a:latin typeface="Calibri" panose="020F0502020204030204" pitchFamily="34" charset="0"/>
                <a:cs typeface="Calibri" panose="020F0502020204030204" pitchFamily="34" charset="0"/>
              </a:rPr>
              <a:t> from </a:t>
            </a:r>
            <a:r>
              <a:rPr lang="en-IN" sz="1800" b="0" dirty="0" err="1">
                <a:solidFill>
                  <a:schemeClr val="tx1"/>
                </a:solidFill>
                <a:latin typeface="Calibri" panose="020F0502020204030204" pitchFamily="34" charset="0"/>
                <a:cs typeface="Calibri" panose="020F0502020204030204" pitchFamily="34" charset="0"/>
              </a:rPr>
              <a:t>Edureka</a:t>
            </a:r>
            <a:r>
              <a:rPr lang="en-IN" sz="1800" b="0" dirty="0">
                <a:solidFill>
                  <a:schemeClr val="tx1"/>
                </a:solidFill>
                <a:latin typeface="Calibri" panose="020F0502020204030204" pitchFamily="34" charset="0"/>
                <a:cs typeface="Calibri" panose="020F0502020204030204" pitchFamily="34" charset="0"/>
              </a:rPr>
              <a:t>[https://www.youtube.com/watch?v=umGJ30-15_A] </a:t>
            </a:r>
            <a:endParaRPr lang="en-IN" sz="1800" b="0" dirty="0">
              <a:solidFill>
                <a:schemeClr val="tx1"/>
              </a:solidFill>
              <a:latin typeface="Calibri" panose="020F0502020204030204" pitchFamily="34" charset="0"/>
              <a:cs typeface="Calibri" panose="020F0502020204030204" pitchFamily="34" charset="0"/>
            </a:endParaRPr>
          </a:p>
          <a:p>
            <a:r>
              <a:rPr lang="en-IN" sz="1800" b="0" dirty="0" smtClean="0">
                <a:solidFill>
                  <a:schemeClr val="tx1"/>
                </a:solidFill>
                <a:latin typeface="Calibri" panose="020F0502020204030204" pitchFamily="34" charset="0"/>
                <a:cs typeface="Calibri" panose="020F0502020204030204" pitchFamily="34" charset="0"/>
              </a:rPr>
              <a:t>2</a:t>
            </a:r>
            <a:r>
              <a:rPr lang="en-IN" sz="1800" b="0" dirty="0" smtClean="0">
                <a:solidFill>
                  <a:schemeClr val="tx1"/>
                </a:solidFill>
                <a:latin typeface="Calibri" panose="020F0502020204030204" pitchFamily="34" charset="0"/>
                <a:cs typeface="Calibri" panose="020F0502020204030204" pitchFamily="34" charset="0"/>
              </a:rPr>
              <a:t>. </a:t>
            </a:r>
            <a:r>
              <a:rPr lang="en-IN" sz="1800" b="0" dirty="0">
                <a:solidFill>
                  <a:schemeClr val="tx1"/>
                </a:solidFill>
                <a:latin typeface="Calibri" panose="020F0502020204030204" pitchFamily="34" charset="0"/>
                <a:cs typeface="Calibri" panose="020F0502020204030204" pitchFamily="34" charset="0"/>
              </a:rPr>
              <a:t>Journal on Convoluted Neural Network by </a:t>
            </a:r>
            <a:r>
              <a:rPr lang="en-IN" sz="1800" b="0" dirty="0" err="1">
                <a:solidFill>
                  <a:schemeClr val="tx1"/>
                </a:solidFill>
                <a:latin typeface="Calibri" panose="020F0502020204030204" pitchFamily="34" charset="0"/>
                <a:cs typeface="Calibri" panose="020F0502020204030204" pitchFamily="34" charset="0"/>
              </a:rPr>
              <a:t>IIIT,Hyderabad</a:t>
            </a:r>
            <a:r>
              <a:rPr lang="en-IN" sz="1800" b="0" dirty="0">
                <a:solidFill>
                  <a:schemeClr val="tx1"/>
                </a:solidFill>
                <a:latin typeface="Calibri" panose="020F0502020204030204" pitchFamily="34" charset="0"/>
                <a:cs typeface="Calibri" panose="020F0502020204030204" pitchFamily="34" charset="0"/>
              </a:rPr>
              <a:t>. </a:t>
            </a:r>
            <a:endParaRPr lang="en-IN" sz="1800" b="0" dirty="0">
              <a:solidFill>
                <a:schemeClr val="tx1"/>
              </a:solidFill>
              <a:latin typeface="Calibri" panose="020F0502020204030204" pitchFamily="34" charset="0"/>
              <a:cs typeface="Calibri" panose="020F0502020204030204" pitchFamily="34" charset="0"/>
            </a:endParaRPr>
          </a:p>
          <a:p>
            <a:r>
              <a:rPr lang="en-IN" sz="1800" b="0" dirty="0" smtClean="0">
                <a:solidFill>
                  <a:schemeClr val="tx1"/>
                </a:solidFill>
                <a:latin typeface="Calibri" panose="020F0502020204030204" pitchFamily="34" charset="0"/>
                <a:cs typeface="Calibri" panose="020F0502020204030204" pitchFamily="34" charset="0"/>
              </a:rPr>
              <a:t>3</a:t>
            </a:r>
            <a:r>
              <a:rPr lang="en-IN" sz="1800" b="0" dirty="0" smtClean="0">
                <a:solidFill>
                  <a:schemeClr val="tx1"/>
                </a:solidFill>
                <a:latin typeface="Calibri" panose="020F0502020204030204" pitchFamily="34" charset="0"/>
                <a:cs typeface="Calibri" panose="020F0502020204030204" pitchFamily="34" charset="0"/>
              </a:rPr>
              <a:t>. </a:t>
            </a:r>
            <a:r>
              <a:rPr lang="en-IN" sz="1800" b="0" dirty="0">
                <a:solidFill>
                  <a:schemeClr val="tx1"/>
                </a:solidFill>
                <a:latin typeface="Calibri" panose="020F0502020204030204" pitchFamily="34" charset="0"/>
                <a:cs typeface="Calibri" panose="020F0502020204030204" pitchFamily="34" charset="0"/>
              </a:rPr>
              <a:t>M Manoj Krishna, M </a:t>
            </a:r>
            <a:r>
              <a:rPr lang="en-IN" sz="1800" b="0" dirty="0" err="1">
                <a:solidFill>
                  <a:schemeClr val="tx1"/>
                </a:solidFill>
                <a:latin typeface="Calibri" panose="020F0502020204030204" pitchFamily="34" charset="0"/>
                <a:cs typeface="Calibri" panose="020F0502020204030204" pitchFamily="34" charset="0"/>
              </a:rPr>
              <a:t>Neelima</a:t>
            </a:r>
            <a:r>
              <a:rPr lang="en-IN" sz="1800" b="0" dirty="0">
                <a:solidFill>
                  <a:schemeClr val="tx1"/>
                </a:solidFill>
                <a:latin typeface="Calibri" panose="020F0502020204030204" pitchFamily="34" charset="0"/>
                <a:cs typeface="Calibri" panose="020F0502020204030204" pitchFamily="34" charset="0"/>
              </a:rPr>
              <a:t>, M </a:t>
            </a:r>
            <a:r>
              <a:rPr lang="en-IN" sz="1800" b="0" dirty="0" err="1">
                <a:solidFill>
                  <a:schemeClr val="tx1"/>
                </a:solidFill>
                <a:latin typeface="Calibri" panose="020F0502020204030204" pitchFamily="34" charset="0"/>
                <a:cs typeface="Calibri" panose="020F0502020204030204" pitchFamily="34" charset="0"/>
              </a:rPr>
              <a:t>Harshali</a:t>
            </a:r>
            <a:r>
              <a:rPr lang="en-IN" sz="1800" b="0" dirty="0">
                <a:solidFill>
                  <a:schemeClr val="tx1"/>
                </a:solidFill>
                <a:latin typeface="Calibri" panose="020F0502020204030204" pitchFamily="34" charset="0"/>
                <a:cs typeface="Calibri" panose="020F0502020204030204" pitchFamily="34" charset="0"/>
              </a:rPr>
              <a:t>, M </a:t>
            </a:r>
            <a:r>
              <a:rPr lang="en-IN" sz="1800" b="0" dirty="0" err="1">
                <a:solidFill>
                  <a:schemeClr val="tx1"/>
                </a:solidFill>
                <a:latin typeface="Calibri" panose="020F0502020204030204" pitchFamily="34" charset="0"/>
                <a:cs typeface="Calibri" panose="020F0502020204030204" pitchFamily="34" charset="0"/>
              </a:rPr>
              <a:t>Venu</a:t>
            </a:r>
            <a:r>
              <a:rPr lang="en-IN" sz="1800" b="0" dirty="0">
                <a:solidFill>
                  <a:schemeClr val="tx1"/>
                </a:solidFill>
                <a:latin typeface="Calibri" panose="020F0502020204030204" pitchFamily="34" charset="0"/>
                <a:cs typeface="Calibri" panose="020F0502020204030204" pitchFamily="34" charset="0"/>
              </a:rPr>
              <a:t> Gopala Rao. Image Classification using Deep Learning. International Journal of Engineering and Technology, 7 (2.7) (2018) </a:t>
            </a:r>
            <a:r>
              <a:rPr lang="en-IN" sz="1800" b="0" dirty="0" smtClean="0">
                <a:solidFill>
                  <a:schemeClr val="tx1"/>
                </a:solidFill>
                <a:latin typeface="Calibri" panose="020F0502020204030204" pitchFamily="34" charset="0"/>
                <a:cs typeface="Calibri" panose="020F0502020204030204" pitchFamily="34" charset="0"/>
              </a:rPr>
              <a:t>614-617.</a:t>
            </a:r>
          </a:p>
          <a:p>
            <a:r>
              <a:rPr lang="en-IN" sz="1800" b="0" dirty="0" smtClean="0">
                <a:solidFill>
                  <a:schemeClr val="tx1"/>
                </a:solidFill>
                <a:latin typeface="Calibri" panose="020F0502020204030204" pitchFamily="34" charset="0"/>
                <a:cs typeface="Calibri" panose="020F0502020204030204" pitchFamily="34" charset="0"/>
              </a:rPr>
              <a:t>4</a:t>
            </a:r>
            <a:r>
              <a:rPr lang="en-IN" sz="1800" b="0" dirty="0" smtClean="0">
                <a:solidFill>
                  <a:schemeClr val="tx1"/>
                </a:solidFill>
                <a:latin typeface="Calibri" panose="020F0502020204030204" pitchFamily="34" charset="0"/>
                <a:cs typeface="Calibri" panose="020F0502020204030204" pitchFamily="34" charset="0"/>
              </a:rPr>
              <a:t>. </a:t>
            </a:r>
            <a:r>
              <a:rPr lang="en-IN" sz="1800" b="0" dirty="0">
                <a:solidFill>
                  <a:schemeClr val="tx1"/>
                </a:solidFill>
                <a:latin typeface="Calibri" panose="020F0502020204030204" pitchFamily="34" charset="0"/>
                <a:cs typeface="Calibri" panose="020F0502020204030204" pitchFamily="34" charset="0"/>
              </a:rPr>
              <a:t>Xin and Wang EURASIP Journal on Image and Video Processing (2019) </a:t>
            </a:r>
            <a:r>
              <a:rPr lang="en-IN" sz="1800" b="0" dirty="0" smtClean="0">
                <a:solidFill>
                  <a:schemeClr val="tx1"/>
                </a:solidFill>
                <a:latin typeface="Calibri" panose="020F0502020204030204" pitchFamily="34" charset="0"/>
                <a:cs typeface="Calibri" panose="020F0502020204030204" pitchFamily="34" charset="0"/>
              </a:rPr>
              <a:t>2019:4</a:t>
            </a:r>
          </a:p>
          <a:p>
            <a:r>
              <a:rPr lang="en-IN" sz="1800" b="0" dirty="0" smtClean="0">
                <a:solidFill>
                  <a:schemeClr val="tx1"/>
                </a:solidFill>
                <a:latin typeface="Calibri" panose="020F0502020204030204" pitchFamily="34" charset="0"/>
                <a:cs typeface="Calibri" panose="020F0502020204030204" pitchFamily="34" charset="0"/>
              </a:rPr>
              <a:t>5.</a:t>
            </a:r>
            <a:r>
              <a:rPr lang="en-IN" sz="1800" b="0" dirty="0">
                <a:solidFill>
                  <a:schemeClr val="tx1"/>
                </a:solidFill>
                <a:latin typeface="Calibri" panose="020F0502020204030204" pitchFamily="34" charset="0"/>
                <a:cs typeface="Calibri" panose="020F0502020204030204" pitchFamily="34" charset="0"/>
              </a:rPr>
              <a:t> </a:t>
            </a:r>
            <a:r>
              <a:rPr lang="en-IN" sz="1800" b="0" dirty="0" err="1">
                <a:solidFill>
                  <a:schemeClr val="tx1"/>
                </a:solidFill>
                <a:latin typeface="Calibri" panose="020F0502020204030204" pitchFamily="34" charset="0"/>
                <a:cs typeface="Calibri" panose="020F0502020204030204" pitchFamily="34" charset="0"/>
              </a:rPr>
              <a:t>Mohd</a:t>
            </a:r>
            <a:r>
              <a:rPr lang="en-IN" sz="1800" b="0" dirty="0">
                <a:solidFill>
                  <a:schemeClr val="tx1"/>
                </a:solidFill>
                <a:latin typeface="Calibri" panose="020F0502020204030204" pitchFamily="34" charset="0"/>
                <a:cs typeface="Calibri" panose="020F0502020204030204" pitchFamily="34" charset="0"/>
              </a:rPr>
              <a:t> </a:t>
            </a:r>
            <a:r>
              <a:rPr lang="en-IN" sz="1800" b="0" dirty="0" err="1">
                <a:solidFill>
                  <a:schemeClr val="tx1"/>
                </a:solidFill>
                <a:latin typeface="Calibri" panose="020F0502020204030204" pitchFamily="34" charset="0"/>
                <a:cs typeface="Calibri" panose="020F0502020204030204" pitchFamily="34" charset="0"/>
              </a:rPr>
              <a:t>Azlan</a:t>
            </a:r>
            <a:r>
              <a:rPr lang="en-IN" sz="1800" b="0" dirty="0">
                <a:solidFill>
                  <a:schemeClr val="tx1"/>
                </a:solidFill>
                <a:latin typeface="Calibri" panose="020F0502020204030204" pitchFamily="34" charset="0"/>
                <a:cs typeface="Calibri" panose="020F0502020204030204" pitchFamily="34" charset="0"/>
              </a:rPr>
              <a:t> </a:t>
            </a:r>
            <a:r>
              <a:rPr lang="en-IN" sz="1800" b="0" dirty="0" smtClean="0">
                <a:solidFill>
                  <a:schemeClr val="tx1"/>
                </a:solidFill>
                <a:latin typeface="Calibri" panose="020F0502020204030204" pitchFamily="34" charset="0"/>
                <a:cs typeface="Calibri" panose="020F0502020204030204" pitchFamily="34" charset="0"/>
              </a:rPr>
              <a:t>Abu1, </a:t>
            </a:r>
            <a:r>
              <a:rPr lang="en-IN" sz="1800" b="0" dirty="0" err="1">
                <a:solidFill>
                  <a:schemeClr val="tx1"/>
                </a:solidFill>
                <a:latin typeface="Calibri" panose="020F0502020204030204" pitchFamily="34" charset="0"/>
                <a:cs typeface="Calibri" panose="020F0502020204030204" pitchFamily="34" charset="0"/>
              </a:rPr>
              <a:t>Nurul</a:t>
            </a:r>
            <a:r>
              <a:rPr lang="en-IN" sz="1800" b="0" dirty="0">
                <a:solidFill>
                  <a:schemeClr val="tx1"/>
                </a:solidFill>
                <a:latin typeface="Calibri" panose="020F0502020204030204" pitchFamily="34" charset="0"/>
                <a:cs typeface="Calibri" panose="020F0502020204030204" pitchFamily="34" charset="0"/>
              </a:rPr>
              <a:t> </a:t>
            </a:r>
            <a:r>
              <a:rPr lang="en-IN" sz="1800" b="0" dirty="0" err="1">
                <a:solidFill>
                  <a:schemeClr val="tx1"/>
                </a:solidFill>
                <a:latin typeface="Calibri" panose="020F0502020204030204" pitchFamily="34" charset="0"/>
                <a:cs typeface="Calibri" panose="020F0502020204030204" pitchFamily="34" charset="0"/>
              </a:rPr>
              <a:t>Hazirah</a:t>
            </a:r>
            <a:r>
              <a:rPr lang="en-IN" sz="1800" b="0" dirty="0">
                <a:solidFill>
                  <a:schemeClr val="tx1"/>
                </a:solidFill>
                <a:latin typeface="Calibri" panose="020F0502020204030204" pitchFamily="34" charset="0"/>
                <a:cs typeface="Calibri" panose="020F0502020204030204" pitchFamily="34" charset="0"/>
              </a:rPr>
              <a:t> </a:t>
            </a:r>
            <a:r>
              <a:rPr lang="en-IN" sz="1800" b="0" dirty="0" smtClean="0">
                <a:solidFill>
                  <a:schemeClr val="tx1"/>
                </a:solidFill>
                <a:latin typeface="Calibri" panose="020F0502020204030204" pitchFamily="34" charset="0"/>
                <a:cs typeface="Calibri" panose="020F0502020204030204" pitchFamily="34" charset="0"/>
              </a:rPr>
              <a:t>Indra1, </a:t>
            </a:r>
            <a:r>
              <a:rPr lang="en-IN" sz="1800" b="0" dirty="0">
                <a:solidFill>
                  <a:schemeClr val="tx1"/>
                </a:solidFill>
                <a:latin typeface="Calibri" panose="020F0502020204030204" pitchFamily="34" charset="0"/>
                <a:cs typeface="Calibri" panose="020F0502020204030204" pitchFamily="34" charset="0"/>
              </a:rPr>
              <a:t>Abdul Halim </a:t>
            </a:r>
            <a:r>
              <a:rPr lang="en-IN" sz="1800" b="0" dirty="0" err="1">
                <a:solidFill>
                  <a:schemeClr val="tx1"/>
                </a:solidFill>
                <a:latin typeface="Calibri" panose="020F0502020204030204" pitchFamily="34" charset="0"/>
                <a:cs typeface="Calibri" panose="020F0502020204030204" pitchFamily="34" charset="0"/>
              </a:rPr>
              <a:t>Abd</a:t>
            </a:r>
            <a:r>
              <a:rPr lang="en-IN" sz="1800" b="0" dirty="0">
                <a:solidFill>
                  <a:schemeClr val="tx1"/>
                </a:solidFill>
                <a:latin typeface="Calibri" panose="020F0502020204030204" pitchFamily="34" charset="0"/>
                <a:cs typeface="Calibri" panose="020F0502020204030204" pitchFamily="34" charset="0"/>
              </a:rPr>
              <a:t> </a:t>
            </a:r>
            <a:r>
              <a:rPr lang="en-IN" sz="1800" b="0" dirty="0" smtClean="0">
                <a:solidFill>
                  <a:schemeClr val="tx1"/>
                </a:solidFill>
                <a:latin typeface="Calibri" panose="020F0502020204030204" pitchFamily="34" charset="0"/>
                <a:cs typeface="Calibri" panose="020F0502020204030204" pitchFamily="34" charset="0"/>
              </a:rPr>
              <a:t>Rahman1, </a:t>
            </a:r>
            <a:r>
              <a:rPr lang="en-IN" sz="1800" b="0" dirty="0">
                <a:solidFill>
                  <a:schemeClr val="tx1"/>
                </a:solidFill>
                <a:latin typeface="Calibri" panose="020F0502020204030204" pitchFamily="34" charset="0"/>
                <a:cs typeface="Calibri" panose="020F0502020204030204" pitchFamily="34" charset="0"/>
              </a:rPr>
              <a:t>Nor </a:t>
            </a:r>
            <a:r>
              <a:rPr lang="en-IN" sz="1800" b="0" dirty="0" err="1">
                <a:solidFill>
                  <a:schemeClr val="tx1"/>
                </a:solidFill>
                <a:latin typeface="Calibri" panose="020F0502020204030204" pitchFamily="34" charset="0"/>
                <a:cs typeface="Calibri" panose="020F0502020204030204" pitchFamily="34" charset="0"/>
              </a:rPr>
              <a:t>Amalia</a:t>
            </a:r>
            <a:r>
              <a:rPr lang="en-IN" sz="1800" b="0" dirty="0">
                <a:solidFill>
                  <a:schemeClr val="tx1"/>
                </a:solidFill>
                <a:latin typeface="Calibri" panose="020F0502020204030204" pitchFamily="34" charset="0"/>
                <a:cs typeface="Calibri" panose="020F0502020204030204" pitchFamily="34" charset="0"/>
              </a:rPr>
              <a:t> Sapiee1 and </a:t>
            </a:r>
            <a:r>
              <a:rPr lang="en-IN" sz="1800" b="0" dirty="0" err="1">
                <a:solidFill>
                  <a:schemeClr val="tx1"/>
                </a:solidFill>
                <a:latin typeface="Calibri" panose="020F0502020204030204" pitchFamily="34" charset="0"/>
                <a:cs typeface="Calibri" panose="020F0502020204030204" pitchFamily="34" charset="0"/>
              </a:rPr>
              <a:t>Izanoordina</a:t>
            </a:r>
            <a:r>
              <a:rPr lang="en-IN" sz="1800" b="0" dirty="0">
                <a:solidFill>
                  <a:schemeClr val="tx1"/>
                </a:solidFill>
                <a:latin typeface="Calibri" panose="020F0502020204030204" pitchFamily="34" charset="0"/>
                <a:cs typeface="Calibri" panose="020F0502020204030204" pitchFamily="34" charset="0"/>
              </a:rPr>
              <a:t> </a:t>
            </a:r>
            <a:r>
              <a:rPr lang="en-IN" sz="1800" b="0" dirty="0" smtClean="0">
                <a:solidFill>
                  <a:schemeClr val="tx1"/>
                </a:solidFill>
                <a:latin typeface="Calibri" panose="020F0502020204030204" pitchFamily="34" charset="0"/>
                <a:cs typeface="Calibri" panose="020F0502020204030204" pitchFamily="34" charset="0"/>
              </a:rPr>
              <a:t>Ahmad. A Study on Image Classification on Deep Learning and </a:t>
            </a:r>
            <a:r>
              <a:rPr lang="en-IN" sz="1800" b="0" dirty="0" err="1" smtClean="0">
                <a:solidFill>
                  <a:schemeClr val="tx1"/>
                </a:solidFill>
                <a:latin typeface="Calibri" panose="020F0502020204030204" pitchFamily="34" charset="0"/>
                <a:cs typeface="Calibri" panose="020F0502020204030204" pitchFamily="34" charset="0"/>
              </a:rPr>
              <a:t>Tensorflow</a:t>
            </a:r>
            <a:r>
              <a:rPr lang="en-IN" sz="1800" b="0" dirty="0" smtClean="0">
                <a:solidFill>
                  <a:schemeClr val="tx1"/>
                </a:solidFill>
                <a:latin typeface="Calibri" panose="020F0502020204030204" pitchFamily="34" charset="0"/>
                <a:cs typeface="Calibri" panose="020F0502020204030204" pitchFamily="34" charset="0"/>
              </a:rPr>
              <a:t>. International Journal on Engineering research and Technology. (2019) pp-563 569.</a:t>
            </a:r>
            <a:endParaRPr lang="en-IN" sz="1800" b="0"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431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2514600" y="1828800"/>
            <a:ext cx="4793171" cy="762476"/>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
                <a:latin typeface="Quattrocento Sans"/>
                <a:ea typeface="Quattrocento Sans"/>
                <a:cs typeface="Quattrocento Sans"/>
                <a:sym typeface="Quattrocento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2545773" y="223406"/>
            <a:ext cx="4270664" cy="51435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100"/>
              <a:buNone/>
            </a:pPr>
            <a:r>
              <a:rPr lang="en" sz="3300" dirty="0">
                <a:latin typeface="Quattrocento Sans"/>
                <a:ea typeface="Quattrocento Sans"/>
                <a:cs typeface="Quattrocento Sans"/>
                <a:sym typeface="Quattrocento Sans"/>
              </a:rPr>
              <a:t>PROBLEM STATEMENT</a:t>
            </a:r>
            <a:endParaRPr sz="3300" dirty="0">
              <a:latin typeface="Quattrocento Sans"/>
              <a:ea typeface="Quattrocento Sans"/>
              <a:cs typeface="Quattrocento Sans"/>
              <a:sym typeface="Quattrocento Sans"/>
            </a:endParaRPr>
          </a:p>
        </p:txBody>
      </p:sp>
      <p:sp>
        <p:nvSpPr>
          <p:cNvPr id="104" name="Google Shape;104;p21"/>
          <p:cNvSpPr txBox="1"/>
          <p:nvPr/>
        </p:nvSpPr>
        <p:spPr>
          <a:xfrm>
            <a:off x="571500" y="1143000"/>
            <a:ext cx="7715100" cy="36249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dirty="0">
                <a:solidFill>
                  <a:schemeClr val="dk1"/>
                </a:solidFill>
                <a:latin typeface="Calibri"/>
                <a:ea typeface="Calibri"/>
                <a:cs typeface="Calibri"/>
                <a:sym typeface="Calibri"/>
              </a:rPr>
              <a:t>Image Classification is grown extensively in the recent years and is now an emerging field in computer vision technology. It’s been widely used in various applications and devices to classify various objects and to also classify those objects based on their certain behaviours. Image classification can be used for detecting various animals such as cats, dogs, birds, etc . Scientifically it can be used for detecting and classifying any new species discovered. It can be also used to classify different breeds among the same species.</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 sz="2100" b="0" i="0" u="none" strike="noStrike" cap="none" dirty="0">
                <a:solidFill>
                  <a:schemeClr val="dk1"/>
                </a:solidFill>
                <a:latin typeface="Calibri"/>
                <a:ea typeface="Calibri"/>
                <a:cs typeface="Calibri"/>
                <a:sym typeface="Calibri"/>
              </a:rPr>
              <a:t>                                                   Here in this project we are implementing cat image classifier using artificial neural network applying supervised learning, forward propagation, back propagation and optimization.</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198" y="155525"/>
            <a:ext cx="2543539" cy="507831"/>
          </a:xfrm>
        </p:spPr>
        <p:txBody>
          <a:bodyPr/>
          <a:lstStyle/>
          <a:p>
            <a:r>
              <a:rPr lang="en-IN" sz="3300" dirty="0" smtClean="0">
                <a:latin typeface="Quattrocento Sans" panose="020B0604020202020204" charset="0"/>
              </a:rPr>
              <a:t>MOTIVATION</a:t>
            </a:r>
            <a:endParaRPr lang="en-IN" sz="3300" dirty="0">
              <a:latin typeface="Quattrocento Sans" panose="020B0604020202020204" charset="0"/>
            </a:endParaRPr>
          </a:p>
        </p:txBody>
      </p:sp>
      <p:sp>
        <p:nvSpPr>
          <p:cNvPr id="3" name="Text Placeholder 2"/>
          <p:cNvSpPr>
            <a:spLocks noGrp="1"/>
          </p:cNvSpPr>
          <p:nvPr>
            <p:ph type="body" idx="1"/>
          </p:nvPr>
        </p:nvSpPr>
        <p:spPr>
          <a:xfrm>
            <a:off x="324352" y="928713"/>
            <a:ext cx="7500488" cy="3231654"/>
          </a:xfrm>
        </p:spPr>
        <p:txBody>
          <a:bodyPr anchor="t"/>
          <a:lstStyle/>
          <a:p>
            <a:r>
              <a:rPr lang="en-IN" sz="2100" b="0" dirty="0" smtClean="0">
                <a:solidFill>
                  <a:schemeClr val="tx1"/>
                </a:solidFill>
                <a:latin typeface="Calibri" panose="020F0502020204030204" pitchFamily="34" charset="0"/>
                <a:cs typeface="Calibri" panose="020F0502020204030204" pitchFamily="34" charset="0"/>
              </a:rPr>
              <a:t>    Motivation for making this project comes from the fact that as</a:t>
            </a:r>
          </a:p>
          <a:p>
            <a:r>
              <a:rPr lang="en-IN" sz="2100" b="0" dirty="0" smtClean="0">
                <a:solidFill>
                  <a:schemeClr val="tx1"/>
                </a:solidFill>
                <a:latin typeface="Calibri" panose="020F0502020204030204" pitchFamily="34" charset="0"/>
                <a:cs typeface="Calibri" panose="020F0502020204030204" pitchFamily="34" charset="0"/>
              </a:rPr>
              <a:t>    we all know that at certain times in our country wild animals like       lions, leopards, etc. enter the cities and lead to disturbance in  life of human beings. So for this purpose we can use this project for real-time tracking of such animals if at the borders of heavily populated cities so that they can be traced and cached as early as possible.</a:t>
            </a:r>
          </a:p>
          <a:p>
            <a:r>
              <a:rPr lang="en-IN" sz="2100" b="0" dirty="0">
                <a:solidFill>
                  <a:schemeClr val="tx1"/>
                </a:solidFill>
                <a:latin typeface="Calibri" panose="020F0502020204030204" pitchFamily="34" charset="0"/>
                <a:cs typeface="Calibri" panose="020F0502020204030204" pitchFamily="34" charset="0"/>
              </a:rPr>
              <a:t> </a:t>
            </a:r>
            <a:r>
              <a:rPr lang="en-IN" sz="2100" b="0" dirty="0" smtClean="0">
                <a:solidFill>
                  <a:schemeClr val="tx1"/>
                </a:solidFill>
                <a:latin typeface="Calibri" panose="020F0502020204030204" pitchFamily="34" charset="0"/>
                <a:cs typeface="Calibri" panose="020F0502020204030204" pitchFamily="34" charset="0"/>
              </a:rPr>
              <a:t>                         Another usage can be done for the security of domestic animals and pets. Because human being is not able to keep an eye on his/her pet for 24 hrs.                   </a:t>
            </a:r>
            <a:endParaRPr lang="en-IN" sz="2100" b="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73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981567" y="164960"/>
            <a:ext cx="7050606" cy="517929"/>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 sz="3300" dirty="0">
                <a:latin typeface="Quattrocento Sans"/>
                <a:ea typeface="Quattrocento Sans"/>
                <a:cs typeface="Quattrocento Sans"/>
                <a:sym typeface="Quattrocento Sans"/>
              </a:rPr>
              <a:t>CONCEPT OF IMAGE </a:t>
            </a:r>
            <a:r>
              <a:rPr lang="en" sz="3300" dirty="0">
                <a:solidFill>
                  <a:srgbClr val="7030A0"/>
                </a:solidFill>
                <a:latin typeface="Quattrocento Sans"/>
                <a:ea typeface="Quattrocento Sans"/>
                <a:cs typeface="Quattrocento Sans"/>
                <a:sym typeface="Quattrocento Sans"/>
              </a:rPr>
              <a:t>CLASSIFICATION</a:t>
            </a:r>
            <a:endParaRPr sz="3300" dirty="0">
              <a:solidFill>
                <a:srgbClr val="7030A0"/>
              </a:solidFill>
              <a:latin typeface="Quattrocento Sans"/>
              <a:ea typeface="Quattrocento Sans"/>
              <a:cs typeface="Quattrocento Sans"/>
              <a:sym typeface="Quattrocento Sans"/>
            </a:endParaRPr>
          </a:p>
        </p:txBody>
      </p:sp>
      <p:sp>
        <p:nvSpPr>
          <p:cNvPr id="110" name="Google Shape;110;p22"/>
          <p:cNvSpPr txBox="1"/>
          <p:nvPr/>
        </p:nvSpPr>
        <p:spPr>
          <a:xfrm>
            <a:off x="715925" y="3116275"/>
            <a:ext cx="7732200" cy="1302000"/>
          </a:xfrm>
          <a:prstGeom prst="rect">
            <a:avLst/>
          </a:prstGeom>
          <a:noFill/>
          <a:ln>
            <a:noFill/>
          </a:ln>
        </p:spPr>
        <p:txBody>
          <a:bodyPr spcFirstLastPara="1" wrap="square" lIns="0" tIns="9050" rIns="0" bIns="0" anchor="t" anchorCtr="0">
            <a:spAutoFit/>
          </a:bodyPr>
          <a:lstStyle/>
          <a:p>
            <a:pPr marL="12700" marR="0" lvl="0" indent="0" algn="l" rtl="0">
              <a:lnSpc>
                <a:spcPct val="100000"/>
              </a:lnSpc>
              <a:spcBef>
                <a:spcPts val="0"/>
              </a:spcBef>
              <a:spcAft>
                <a:spcPts val="0"/>
              </a:spcAft>
              <a:buClr>
                <a:srgbClr val="000000"/>
              </a:buClr>
              <a:buSzPts val="2100"/>
              <a:buFont typeface="Arial"/>
              <a:buNone/>
            </a:pPr>
            <a:r>
              <a:rPr lang="en" sz="2100" b="0" i="0" u="none" strike="noStrike" cap="none">
                <a:solidFill>
                  <a:schemeClr val="dk1"/>
                </a:solidFill>
                <a:latin typeface="Calibri"/>
                <a:ea typeface="Calibri"/>
                <a:cs typeface="Calibri"/>
                <a:sym typeface="Calibri"/>
              </a:rPr>
              <a:t>Image Classification – assigning pixels in the  image to categories or classes of interest.</a:t>
            </a:r>
            <a:endParaRPr sz="2100" b="0" i="0" u="none" strike="noStrike" cap="none">
              <a:solidFill>
                <a:schemeClr val="dk1"/>
              </a:solidFill>
              <a:latin typeface="Calibri"/>
              <a:ea typeface="Calibri"/>
              <a:cs typeface="Calibri"/>
              <a:sym typeface="Calibri"/>
            </a:endParaRPr>
          </a:p>
          <a:p>
            <a:pPr marL="12700" marR="342900" lvl="0" indent="0" algn="l" rtl="0">
              <a:lnSpc>
                <a:spcPct val="100000"/>
              </a:lnSpc>
              <a:spcBef>
                <a:spcPts val="0"/>
              </a:spcBef>
              <a:spcAft>
                <a:spcPts val="0"/>
              </a:spcAft>
              <a:buClr>
                <a:srgbClr val="000000"/>
              </a:buClr>
              <a:buSzPts val="2100"/>
              <a:buFont typeface="Arial"/>
              <a:buNone/>
            </a:pPr>
            <a:r>
              <a:rPr lang="en" sz="2100" b="0" i="0" u="none" strike="noStrike" cap="none">
                <a:solidFill>
                  <a:schemeClr val="dk1"/>
                </a:solidFill>
                <a:latin typeface="Calibri"/>
                <a:ea typeface="Calibri"/>
                <a:cs typeface="Calibri"/>
                <a:sym typeface="Calibri"/>
              </a:rPr>
              <a:t>Examples – waterbody, bare soil, cloud,  shadow, rocky areas, cat-dog images etc.</a:t>
            </a:r>
            <a:endParaRPr sz="2100" b="0" i="0" u="none" strike="noStrike" cap="none">
              <a:solidFill>
                <a:schemeClr val="dk1"/>
              </a:solidFill>
              <a:latin typeface="Calibri"/>
              <a:ea typeface="Calibri"/>
              <a:cs typeface="Calibri"/>
              <a:sym typeface="Calibri"/>
            </a:endParaRPr>
          </a:p>
        </p:txBody>
      </p:sp>
      <p:pic>
        <p:nvPicPr>
          <p:cNvPr id="111" name="Google Shape;111;p22"/>
          <p:cNvPicPr preferRelativeResize="0"/>
          <p:nvPr/>
        </p:nvPicPr>
        <p:blipFill rotWithShape="1">
          <a:blip r:embed="rId3">
            <a:alphaModFix/>
          </a:blip>
          <a:srcRect/>
          <a:stretch/>
        </p:blipFill>
        <p:spPr>
          <a:xfrm>
            <a:off x="812403" y="987169"/>
            <a:ext cx="7539244" cy="14407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538400" y="0"/>
            <a:ext cx="3768900" cy="5181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 sz="3300" dirty="0">
                <a:latin typeface="Quattrocento Sans"/>
                <a:ea typeface="Quattrocento Sans"/>
                <a:cs typeface="Quattrocento Sans"/>
                <a:sym typeface="Quattrocento Sans"/>
              </a:rPr>
              <a:t>NEURAL NETWORK</a:t>
            </a:r>
            <a:endParaRPr sz="3300" dirty="0">
              <a:latin typeface="Quattrocento Sans"/>
              <a:ea typeface="Quattrocento Sans"/>
              <a:cs typeface="Quattrocento Sans"/>
              <a:sym typeface="Quattrocento Sans"/>
            </a:endParaRPr>
          </a:p>
        </p:txBody>
      </p:sp>
      <p:sp>
        <p:nvSpPr>
          <p:cNvPr id="117" name="Google Shape;117;p23"/>
          <p:cNvSpPr txBox="1"/>
          <p:nvPr/>
        </p:nvSpPr>
        <p:spPr>
          <a:xfrm>
            <a:off x="687700" y="518100"/>
            <a:ext cx="5619600" cy="2202900"/>
          </a:xfrm>
          <a:prstGeom prst="rect">
            <a:avLst/>
          </a:prstGeom>
          <a:noFill/>
          <a:ln>
            <a:noFill/>
          </a:ln>
        </p:spPr>
        <p:txBody>
          <a:bodyPr spcFirstLastPara="1" wrap="square" lIns="0" tIns="45725" rIns="0" bIns="0" anchor="t" anchorCtr="0">
            <a:spAutoFit/>
          </a:bodyPr>
          <a:lstStyle/>
          <a:p>
            <a:pPr marL="0" marR="558800" lvl="0" indent="0" algn="l" rtl="0">
              <a:lnSpc>
                <a:spcPct val="107857"/>
              </a:lnSpc>
              <a:spcBef>
                <a:spcPts val="0"/>
              </a:spcBef>
              <a:spcAft>
                <a:spcPts val="0"/>
              </a:spcAft>
              <a:buClr>
                <a:srgbClr val="000000"/>
              </a:buClr>
              <a:buSzPts val="1700"/>
              <a:buFont typeface="Arial"/>
              <a:buNone/>
            </a:pPr>
            <a:r>
              <a:rPr lang="en" sz="1700" b="0" i="0" u="none" strike="noStrike" cap="none">
                <a:solidFill>
                  <a:schemeClr val="dk1"/>
                </a:solidFill>
                <a:latin typeface="Calibri"/>
                <a:ea typeface="Calibri"/>
                <a:cs typeface="Calibri"/>
                <a:sym typeface="Calibri"/>
              </a:rPr>
              <a:t>Computational models inspired by the  human brain:</a:t>
            </a:r>
            <a:endParaRPr sz="1700" b="0" i="0" u="none" strike="noStrike" cap="none">
              <a:solidFill>
                <a:schemeClr val="dk1"/>
              </a:solidFill>
              <a:latin typeface="Calibri"/>
              <a:ea typeface="Calibri"/>
              <a:cs typeface="Calibri"/>
              <a:sym typeface="Calibri"/>
            </a:endParaRPr>
          </a:p>
          <a:p>
            <a:pPr marL="12700" marR="558800" lvl="0" indent="0" algn="l" rtl="0">
              <a:lnSpc>
                <a:spcPct val="107857"/>
              </a:lnSpc>
              <a:spcBef>
                <a:spcPts val="800"/>
              </a:spcBef>
              <a:spcAft>
                <a:spcPts val="0"/>
              </a:spcAft>
              <a:buClr>
                <a:srgbClr val="000000"/>
              </a:buClr>
              <a:buSzPts val="1700"/>
              <a:buFont typeface="Arial"/>
              <a:buNone/>
            </a:pPr>
            <a:r>
              <a:rPr lang="en" sz="1700" b="0" i="0" u="none" strike="noStrike" cap="none">
                <a:solidFill>
                  <a:schemeClr val="dk1"/>
                </a:solidFill>
                <a:latin typeface="Calibri"/>
                <a:ea typeface="Calibri"/>
                <a:cs typeface="Calibri"/>
                <a:sym typeface="Calibri"/>
              </a:rPr>
              <a:t>Massively parallel, distributed system,  made up of simple processing units  (neurons)</a:t>
            </a:r>
            <a:endParaRPr sz="1700" b="0" i="0" u="none" strike="noStrike" cap="none">
              <a:solidFill>
                <a:schemeClr val="dk1"/>
              </a:solidFill>
              <a:latin typeface="Calibri"/>
              <a:ea typeface="Calibri"/>
              <a:cs typeface="Calibri"/>
              <a:sym typeface="Calibri"/>
            </a:endParaRPr>
          </a:p>
          <a:p>
            <a:pPr marL="12700" marR="660400" lvl="0" indent="0" algn="just" rtl="0">
              <a:lnSpc>
                <a:spcPct val="90000"/>
              </a:lnSpc>
              <a:spcBef>
                <a:spcPts val="700"/>
              </a:spcBef>
              <a:spcAft>
                <a:spcPts val="0"/>
              </a:spcAft>
              <a:buClr>
                <a:srgbClr val="000000"/>
              </a:buClr>
              <a:buSzPts val="1700"/>
              <a:buFont typeface="Arial"/>
              <a:buNone/>
            </a:pPr>
            <a:r>
              <a:rPr lang="en" sz="1700" b="0" i="0" u="none" strike="noStrike" cap="none">
                <a:solidFill>
                  <a:schemeClr val="dk1"/>
                </a:solidFill>
                <a:latin typeface="Calibri"/>
                <a:ea typeface="Calibri"/>
                <a:cs typeface="Calibri"/>
                <a:sym typeface="Calibri"/>
              </a:rPr>
              <a:t>Synaptic connection strengths among  neurons are used to store the acquired  knowledge.</a:t>
            </a:r>
            <a:endParaRPr sz="1700" b="0" i="0" u="none" strike="noStrike" cap="none">
              <a:solidFill>
                <a:schemeClr val="dk1"/>
              </a:solidFill>
              <a:latin typeface="Calibri"/>
              <a:ea typeface="Calibri"/>
              <a:cs typeface="Calibri"/>
              <a:sym typeface="Calibri"/>
            </a:endParaRPr>
          </a:p>
          <a:p>
            <a:pPr marL="12700" marR="0" lvl="0" indent="0" algn="just" rtl="0">
              <a:lnSpc>
                <a:spcPct val="107857"/>
              </a:lnSpc>
              <a:spcBef>
                <a:spcPts val="800"/>
              </a:spcBef>
              <a:spcAft>
                <a:spcPts val="0"/>
              </a:spcAft>
              <a:buClr>
                <a:srgbClr val="000000"/>
              </a:buClr>
              <a:buSzPts val="1700"/>
              <a:buFont typeface="Arial"/>
              <a:buNone/>
            </a:pPr>
            <a:r>
              <a:rPr lang="en" sz="1700" b="0" i="0" u="none" strike="noStrike" cap="none">
                <a:solidFill>
                  <a:schemeClr val="dk1"/>
                </a:solidFill>
                <a:latin typeface="Calibri"/>
                <a:ea typeface="Calibri"/>
                <a:cs typeface="Calibri"/>
                <a:sym typeface="Calibri"/>
              </a:rPr>
              <a:t>Knowledge is acquired by the network from  its environment through a learning process</a:t>
            </a:r>
            <a:endParaRPr sz="1700" b="0" i="0" u="none" strike="noStrike" cap="none">
              <a:solidFill>
                <a:schemeClr val="dk1"/>
              </a:solidFill>
              <a:latin typeface="Calibri"/>
              <a:ea typeface="Calibri"/>
              <a:cs typeface="Calibri"/>
              <a:sym typeface="Calibri"/>
            </a:endParaRPr>
          </a:p>
        </p:txBody>
      </p:sp>
      <p:pic>
        <p:nvPicPr>
          <p:cNvPr id="118" name="Google Shape;118;p23"/>
          <p:cNvPicPr preferRelativeResize="0"/>
          <p:nvPr/>
        </p:nvPicPr>
        <p:blipFill rotWithShape="1">
          <a:blip r:embed="rId3">
            <a:alphaModFix/>
          </a:blip>
          <a:srcRect/>
          <a:stretch/>
        </p:blipFill>
        <p:spPr>
          <a:xfrm>
            <a:off x="6134825" y="162801"/>
            <a:ext cx="2608474" cy="2581926"/>
          </a:xfrm>
          <a:prstGeom prst="rect">
            <a:avLst/>
          </a:prstGeom>
          <a:noFill/>
          <a:ln>
            <a:noFill/>
          </a:ln>
        </p:spPr>
      </p:pic>
      <p:sp>
        <p:nvSpPr>
          <p:cNvPr id="119" name="Google Shape;119;p23"/>
          <p:cNvSpPr txBox="1"/>
          <p:nvPr/>
        </p:nvSpPr>
        <p:spPr>
          <a:xfrm>
            <a:off x="790200" y="2744725"/>
            <a:ext cx="5861700" cy="2272800"/>
          </a:xfrm>
          <a:prstGeom prst="rect">
            <a:avLst/>
          </a:prstGeom>
          <a:noFill/>
          <a:ln>
            <a:noFill/>
          </a:ln>
        </p:spPr>
        <p:txBody>
          <a:bodyPr spcFirstLastPara="1" wrap="square" lIns="91425" tIns="91425" rIns="91425" bIns="91425" anchor="t" anchorCtr="0">
            <a:spAutoFit/>
          </a:bodyPr>
          <a:lstStyle/>
          <a:p>
            <a:pPr marL="177800" marR="0" lvl="0" indent="-171450" algn="l" rtl="0">
              <a:lnSpc>
                <a:spcPct val="100000"/>
              </a:lnSpc>
              <a:spcBef>
                <a:spcPts val="200"/>
              </a:spcBef>
              <a:spcAft>
                <a:spcPts val="0"/>
              </a:spcAft>
              <a:buClr>
                <a:schemeClr val="dk1"/>
              </a:buClr>
              <a:buSzPts val="1700"/>
              <a:buFont typeface="Arial"/>
              <a:buChar char="•"/>
            </a:pPr>
            <a:r>
              <a:rPr lang="en" sz="1700" b="0" i="0" u="none" strike="noStrike" cap="none" dirty="0">
                <a:solidFill>
                  <a:schemeClr val="dk1"/>
                </a:solidFill>
                <a:latin typeface="Calibri"/>
                <a:ea typeface="Calibri"/>
                <a:cs typeface="Calibri"/>
                <a:sym typeface="Calibri"/>
              </a:rPr>
              <a:t>Fault tolerance</a:t>
            </a:r>
            <a:endParaRPr sz="1700" b="0" i="0" u="none" strike="noStrike" cap="none" dirty="0">
              <a:solidFill>
                <a:schemeClr val="dk1"/>
              </a:solidFill>
              <a:latin typeface="Calibri"/>
              <a:ea typeface="Calibri"/>
              <a:cs typeface="Calibri"/>
              <a:sym typeface="Calibri"/>
            </a:endParaRPr>
          </a:p>
          <a:p>
            <a:pPr marL="12700" marR="0" lvl="0" indent="0" algn="l" rtl="0">
              <a:lnSpc>
                <a:spcPct val="100000"/>
              </a:lnSpc>
              <a:spcBef>
                <a:spcPts val="200"/>
              </a:spcBef>
              <a:spcAft>
                <a:spcPts val="0"/>
              </a:spcAft>
              <a:buClr>
                <a:srgbClr val="000000"/>
              </a:buClr>
              <a:buSzPts val="1700"/>
              <a:buFont typeface="Arial"/>
              <a:buNone/>
            </a:pPr>
            <a:r>
              <a:rPr lang="en" sz="1700" b="0" i="0" u="none" strike="noStrike" cap="none" dirty="0">
                <a:solidFill>
                  <a:schemeClr val="dk1"/>
                </a:solidFill>
                <a:latin typeface="Calibri"/>
                <a:ea typeface="Calibri"/>
                <a:cs typeface="Calibri"/>
                <a:sym typeface="Calibri"/>
              </a:rPr>
              <a:t>if one of the neurons or connections is damaged, the whole        </a:t>
            </a:r>
            <a:r>
              <a:rPr lang="en" sz="1700" dirty="0">
                <a:solidFill>
                  <a:schemeClr val="dk1"/>
                </a:solidFill>
                <a:latin typeface="Calibri"/>
                <a:ea typeface="Calibri"/>
                <a:cs typeface="Calibri"/>
                <a:sym typeface="Calibri"/>
              </a:rPr>
              <a:t> </a:t>
            </a:r>
            <a:r>
              <a:rPr lang="en" sz="1700" b="0" i="0" u="none" strike="noStrike" cap="none" dirty="0">
                <a:solidFill>
                  <a:schemeClr val="dk1"/>
                </a:solidFill>
                <a:latin typeface="Calibri"/>
                <a:ea typeface="Calibri"/>
                <a:cs typeface="Calibri"/>
                <a:sym typeface="Calibri"/>
              </a:rPr>
              <a:t>     network still works quite well</a:t>
            </a:r>
            <a:endParaRPr sz="1700" b="0" i="0" u="none" strike="noStrike" cap="none" dirty="0">
              <a:solidFill>
                <a:schemeClr val="dk1"/>
              </a:solidFill>
              <a:latin typeface="Calibri"/>
              <a:ea typeface="Calibri"/>
              <a:cs typeface="Calibri"/>
              <a:sym typeface="Calibri"/>
            </a:endParaRPr>
          </a:p>
          <a:p>
            <a:pPr marL="177800" marR="1117600" lvl="0" indent="-171450" algn="l" rtl="0">
              <a:lnSpc>
                <a:spcPct val="70000"/>
              </a:lnSpc>
              <a:spcBef>
                <a:spcPts val="700"/>
              </a:spcBef>
              <a:spcAft>
                <a:spcPts val="0"/>
              </a:spcAft>
              <a:buClr>
                <a:schemeClr val="dk1"/>
              </a:buClr>
              <a:buSzPts val="1700"/>
              <a:buFont typeface="Arial"/>
              <a:buChar char="•"/>
            </a:pPr>
            <a:r>
              <a:rPr lang="en" sz="1700" b="0" i="0" u="none" strike="noStrike" cap="none" dirty="0">
                <a:solidFill>
                  <a:schemeClr val="dk1"/>
                </a:solidFill>
                <a:latin typeface="Calibri"/>
                <a:ea typeface="Calibri"/>
                <a:cs typeface="Calibri"/>
                <a:sym typeface="Calibri"/>
              </a:rPr>
              <a:t>Thus, they might be better alternatives than classical solutions for problems  characterized by:</a:t>
            </a:r>
            <a:endParaRPr sz="1700" b="0" i="0" u="none" strike="noStrike" cap="none" dirty="0">
              <a:solidFill>
                <a:schemeClr val="dk1"/>
              </a:solidFill>
              <a:latin typeface="Calibri"/>
              <a:ea typeface="Calibri"/>
              <a:cs typeface="Calibri"/>
              <a:sym typeface="Calibri"/>
            </a:endParaRPr>
          </a:p>
          <a:p>
            <a:pPr marL="63500" marR="0" lvl="0" indent="0" algn="l" rtl="0">
              <a:lnSpc>
                <a:spcPct val="102045"/>
              </a:lnSpc>
              <a:spcBef>
                <a:spcPts val="200"/>
              </a:spcBef>
              <a:spcAft>
                <a:spcPts val="0"/>
              </a:spcAft>
              <a:buClr>
                <a:srgbClr val="000000"/>
              </a:buClr>
              <a:buSzPts val="1700"/>
              <a:buFont typeface="Arial"/>
              <a:buNone/>
            </a:pPr>
            <a:r>
              <a:rPr lang="en" sz="1700" b="0" i="0" u="none" strike="noStrike" cap="none" dirty="0">
                <a:solidFill>
                  <a:schemeClr val="dk1"/>
                </a:solidFill>
                <a:latin typeface="Calibri"/>
                <a:ea typeface="Calibri"/>
                <a:cs typeface="Calibri"/>
                <a:sym typeface="Calibri"/>
              </a:rPr>
              <a:t>high dimensionality, noisy, imprecise or imperfect data; and–a lack of a clearly stated</a:t>
            </a:r>
            <a:endParaRPr sz="1700" b="0" i="0" u="none" strike="noStrike" cap="none" dirty="0">
              <a:solidFill>
                <a:schemeClr val="dk1"/>
              </a:solidFill>
              <a:latin typeface="Calibri"/>
              <a:ea typeface="Calibri"/>
              <a:cs typeface="Calibri"/>
              <a:sym typeface="Calibri"/>
            </a:endParaRPr>
          </a:p>
          <a:p>
            <a:pPr marL="12700" marR="0" lvl="0" indent="0" algn="l" rtl="0">
              <a:lnSpc>
                <a:spcPct val="102045"/>
              </a:lnSpc>
              <a:spcBef>
                <a:spcPts val="0"/>
              </a:spcBef>
              <a:spcAft>
                <a:spcPts val="0"/>
              </a:spcAft>
              <a:buClr>
                <a:srgbClr val="000000"/>
              </a:buClr>
              <a:buSzPts val="1700"/>
              <a:buFont typeface="Arial"/>
              <a:buNone/>
            </a:pPr>
            <a:r>
              <a:rPr lang="en" sz="1700" dirty="0">
                <a:solidFill>
                  <a:schemeClr val="dk1"/>
                </a:solidFill>
                <a:latin typeface="Calibri"/>
                <a:ea typeface="Calibri"/>
                <a:cs typeface="Calibri"/>
                <a:sym typeface="Calibri"/>
              </a:rPr>
              <a:t> </a:t>
            </a:r>
            <a:r>
              <a:rPr lang="en" sz="1700" b="0" i="0" u="none" strike="noStrike" cap="none" dirty="0">
                <a:solidFill>
                  <a:schemeClr val="dk1"/>
                </a:solidFill>
                <a:latin typeface="Calibri"/>
                <a:ea typeface="Calibri"/>
                <a:cs typeface="Calibri"/>
                <a:sym typeface="Calibri"/>
              </a:rPr>
              <a:t>mathematical solution or algorithm</a:t>
            </a:r>
            <a:endParaRPr sz="17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1112891" y="207818"/>
            <a:ext cx="6918217" cy="517929"/>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 sz="3300">
                <a:latin typeface="Quattrocento Sans"/>
                <a:ea typeface="Quattrocento Sans"/>
                <a:cs typeface="Quattrocento Sans"/>
                <a:sym typeface="Quattrocento Sans"/>
              </a:rPr>
              <a:t>CAT IMAGE CLASSIFICATION MODEL</a:t>
            </a:r>
            <a:endParaRPr sz="3300" dirty="0">
              <a:latin typeface="Quattrocento Sans"/>
              <a:ea typeface="Quattrocento Sans"/>
              <a:cs typeface="Quattrocento Sans"/>
              <a:sym typeface="Quattrocento Sans"/>
            </a:endParaRPr>
          </a:p>
        </p:txBody>
      </p:sp>
      <p:pic>
        <p:nvPicPr>
          <p:cNvPr id="125" name="Google Shape;125;p24"/>
          <p:cNvPicPr preferRelativeResize="0"/>
          <p:nvPr/>
        </p:nvPicPr>
        <p:blipFill rotWithShape="1">
          <a:blip r:embed="rId3">
            <a:alphaModFix/>
          </a:blip>
          <a:srcRect/>
          <a:stretch/>
        </p:blipFill>
        <p:spPr>
          <a:xfrm>
            <a:off x="457199" y="940377"/>
            <a:ext cx="8229600" cy="3474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2306782" y="223404"/>
            <a:ext cx="4416136" cy="517929"/>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 sz="3300" dirty="0">
                <a:latin typeface="Quattrocento Sans"/>
                <a:ea typeface="Quattrocento Sans"/>
                <a:cs typeface="Quattrocento Sans"/>
                <a:sym typeface="Quattrocento Sans"/>
              </a:rPr>
              <a:t>STRUCTURE OF MODEL</a:t>
            </a:r>
            <a:endParaRPr sz="3300" dirty="0">
              <a:latin typeface="Quattrocento Sans"/>
              <a:ea typeface="Quattrocento Sans"/>
              <a:cs typeface="Quattrocento Sans"/>
              <a:sym typeface="Quattrocento Sans"/>
            </a:endParaRPr>
          </a:p>
        </p:txBody>
      </p:sp>
      <p:pic>
        <p:nvPicPr>
          <p:cNvPr id="131" name="Google Shape;131;p25"/>
          <p:cNvPicPr preferRelativeResize="0"/>
          <p:nvPr/>
        </p:nvPicPr>
        <p:blipFill rotWithShape="1">
          <a:blip r:embed="rId3">
            <a:alphaModFix/>
          </a:blip>
          <a:srcRect/>
          <a:stretch/>
        </p:blipFill>
        <p:spPr>
          <a:xfrm>
            <a:off x="285750" y="943286"/>
            <a:ext cx="8458200" cy="35878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pic>
        <p:nvPicPr>
          <p:cNvPr id="136" name="Google Shape;136;p26"/>
          <p:cNvPicPr preferRelativeResize="0"/>
          <p:nvPr/>
        </p:nvPicPr>
        <p:blipFill rotWithShape="1">
          <a:blip r:embed="rId3">
            <a:alphaModFix/>
          </a:blip>
          <a:srcRect/>
          <a:stretch/>
        </p:blipFill>
        <p:spPr>
          <a:xfrm>
            <a:off x="5886450" y="1314450"/>
            <a:ext cx="2971800" cy="3257550"/>
          </a:xfrm>
          <a:prstGeom prst="rect">
            <a:avLst/>
          </a:prstGeom>
          <a:noFill/>
          <a:ln>
            <a:noFill/>
          </a:ln>
        </p:spPr>
      </p:pic>
      <p:sp>
        <p:nvSpPr>
          <p:cNvPr id="137" name="Google Shape;137;p26"/>
          <p:cNvSpPr txBox="1">
            <a:spLocks noGrp="1"/>
          </p:cNvSpPr>
          <p:nvPr>
            <p:ph type="title"/>
          </p:nvPr>
        </p:nvSpPr>
        <p:spPr>
          <a:xfrm>
            <a:off x="2139322" y="140277"/>
            <a:ext cx="5233028" cy="10260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 sz="3300">
                <a:latin typeface="Quattrocento Sans"/>
                <a:ea typeface="Quattrocento Sans"/>
                <a:cs typeface="Quattrocento Sans"/>
                <a:sym typeface="Quattrocento Sans"/>
              </a:rPr>
              <a:t>PLAN OF WORK (PHASE – 1)</a:t>
            </a:r>
            <a:br>
              <a:rPr lang="en" sz="3300">
                <a:latin typeface="Quattrocento Sans"/>
                <a:ea typeface="Quattrocento Sans"/>
                <a:cs typeface="Quattrocento Sans"/>
                <a:sym typeface="Quattrocento Sans"/>
              </a:rPr>
            </a:br>
            <a:r>
              <a:rPr lang="en" sz="3300">
                <a:latin typeface="Quattrocento Sans"/>
                <a:ea typeface="Quattrocento Sans"/>
                <a:cs typeface="Quattrocento Sans"/>
                <a:sym typeface="Quattrocento Sans"/>
              </a:rPr>
              <a:t>FORWARD PROPAGATION</a:t>
            </a:r>
            <a:endParaRPr sz="3300" dirty="0">
              <a:latin typeface="Quattrocento Sans"/>
              <a:ea typeface="Quattrocento Sans"/>
              <a:cs typeface="Quattrocento Sans"/>
              <a:sym typeface="Quattrocento Sans"/>
            </a:endParaRPr>
          </a:p>
        </p:txBody>
      </p:sp>
      <p:sp>
        <p:nvSpPr>
          <p:cNvPr id="138" name="Google Shape;138;p26"/>
          <p:cNvSpPr txBox="1"/>
          <p:nvPr/>
        </p:nvSpPr>
        <p:spPr>
          <a:xfrm>
            <a:off x="687703" y="1543050"/>
            <a:ext cx="5003006" cy="3267075"/>
          </a:xfrm>
          <a:prstGeom prst="rect">
            <a:avLst/>
          </a:prstGeom>
          <a:noFill/>
          <a:ln>
            <a:noFill/>
          </a:ln>
        </p:spPr>
        <p:txBody>
          <a:bodyPr spcFirstLastPara="1" wrap="square" lIns="0" tIns="91425" rIns="0" bIns="0" anchor="t" anchorCtr="0">
            <a:spAutoFit/>
          </a:bodyPr>
          <a:lstStyle/>
          <a:p>
            <a:pPr marL="12700" marR="0" lvl="0" indent="0" algn="l" rtl="0">
              <a:lnSpc>
                <a:spcPct val="7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The first phase </a:t>
            </a:r>
            <a:r>
              <a:rPr lang="en" sz="1800" b="1" i="0" u="none" strike="noStrike" cap="none">
                <a:solidFill>
                  <a:schemeClr val="dk1"/>
                </a:solidFill>
                <a:latin typeface="Calibri"/>
                <a:ea typeface="Calibri"/>
                <a:cs typeface="Calibri"/>
                <a:sym typeface="Calibri"/>
              </a:rPr>
              <a:t>forwardpropagation </a:t>
            </a:r>
            <a:r>
              <a:rPr lang="en" sz="1800" b="0" i="0" u="none" strike="noStrike" cap="none">
                <a:solidFill>
                  <a:schemeClr val="dk1"/>
                </a:solidFill>
                <a:latin typeface="Calibri"/>
                <a:ea typeface="Calibri"/>
                <a:cs typeface="Calibri"/>
                <a:sym typeface="Calibri"/>
              </a:rPr>
              <a:t>occurs when the  network is exposed to the training data and these  cross the entire neural network for their predictions  (labels) to be calculated. We use the activation  functions to propagate the output of a neuron  forward. This output is received by the neurons of the  next layer to which this neuron is connected (up to  the output layer included).</a:t>
            </a:r>
            <a:endParaRPr sz="1800" b="0" i="0" u="none" strike="noStrike" cap="none">
              <a:solidFill>
                <a:schemeClr val="dk1"/>
              </a:solidFill>
              <a:latin typeface="Calibri"/>
              <a:ea typeface="Calibri"/>
              <a:cs typeface="Calibri"/>
              <a:sym typeface="Calibri"/>
            </a:endParaRPr>
          </a:p>
          <a:p>
            <a:pPr marL="12700" marR="0" lvl="0" indent="0" algn="l" rtl="0">
              <a:lnSpc>
                <a:spcPct val="102083"/>
              </a:lnSpc>
              <a:spcBef>
                <a:spcPts val="10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The activation function serves to introduce non-</a:t>
            </a:r>
            <a:endParaRPr sz="1800" b="0" i="0" u="none" strike="noStrike" cap="none">
              <a:solidFill>
                <a:schemeClr val="dk1"/>
              </a:solidFill>
              <a:latin typeface="Calibri"/>
              <a:ea typeface="Calibri"/>
              <a:cs typeface="Calibri"/>
              <a:sym typeface="Calibri"/>
            </a:endParaRPr>
          </a:p>
          <a:p>
            <a:pPr marL="12700" marR="0" lvl="0" indent="0" algn="l" rtl="0">
              <a:lnSpc>
                <a:spcPct val="102083"/>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linearity in the modeling capabilities of the network.</a:t>
            </a:r>
            <a:endParaRPr sz="1800" b="0" i="0" u="none" strike="noStrike" cap="none">
              <a:solidFill>
                <a:schemeClr val="dk1"/>
              </a:solidFill>
              <a:latin typeface="Calibri"/>
              <a:ea typeface="Calibri"/>
              <a:cs typeface="Calibri"/>
              <a:sym typeface="Calibri"/>
            </a:endParaRPr>
          </a:p>
          <a:p>
            <a:pPr marL="12700" marR="0" lvl="0" indent="0" algn="l" rtl="0">
              <a:lnSpc>
                <a:spcPct val="100000"/>
              </a:lnSpc>
              <a:spcBef>
                <a:spcPts val="10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Popular activation functions are –</a:t>
            </a:r>
            <a:endParaRPr sz="1100" b="0" i="0" u="none" strike="noStrike" cap="none">
              <a:solidFill>
                <a:srgbClr val="000000"/>
              </a:solidFill>
              <a:latin typeface="Arial"/>
              <a:ea typeface="Arial"/>
              <a:cs typeface="Arial"/>
              <a:sym typeface="Arial"/>
            </a:endParaRPr>
          </a:p>
          <a:p>
            <a:pPr marL="177800" marR="0" lvl="0" indent="-165100" algn="l" rtl="0">
              <a:lnSpc>
                <a:spcPct val="100000"/>
              </a:lnSpc>
              <a:spcBef>
                <a:spcPts val="10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Sigmoid</a:t>
            </a:r>
            <a:endParaRPr sz="1800" b="0" i="0" u="none" strike="noStrike" cap="none">
              <a:solidFill>
                <a:schemeClr val="dk1"/>
              </a:solidFill>
              <a:latin typeface="Calibri"/>
              <a:ea typeface="Calibri"/>
              <a:cs typeface="Calibri"/>
              <a:sym typeface="Calibri"/>
            </a:endParaRPr>
          </a:p>
          <a:p>
            <a:pPr marL="177800" marR="0" lvl="0" indent="-165100" algn="l" rtl="0">
              <a:lnSpc>
                <a:spcPct val="100000"/>
              </a:lnSpc>
              <a:spcBef>
                <a:spcPts val="10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ReLU</a:t>
            </a:r>
            <a:endParaRPr sz="1800" b="0" i="0" u="none" strike="noStrike" cap="none">
              <a:solidFill>
                <a:schemeClr val="dk1"/>
              </a:solidFill>
              <a:latin typeface="Calibri"/>
              <a:ea typeface="Calibri"/>
              <a:cs typeface="Calibri"/>
              <a:sym typeface="Calibri"/>
            </a:endParaRPr>
          </a:p>
          <a:p>
            <a:pPr marL="177800" marR="0" lvl="0" indent="-165100" algn="l" rtl="0">
              <a:lnSpc>
                <a:spcPct val="100000"/>
              </a:lnSpc>
              <a:spcBef>
                <a:spcPts val="10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tanh</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pic>
        <p:nvPicPr>
          <p:cNvPr id="143" name="Google Shape;143;p27"/>
          <p:cNvPicPr preferRelativeResize="0"/>
          <p:nvPr/>
        </p:nvPicPr>
        <p:blipFill rotWithShape="1">
          <a:blip r:embed="rId3">
            <a:alphaModFix/>
          </a:blip>
          <a:srcRect/>
          <a:stretch/>
        </p:blipFill>
        <p:spPr>
          <a:xfrm>
            <a:off x="1092725" y="2925450"/>
            <a:ext cx="2451950" cy="2072675"/>
          </a:xfrm>
          <a:prstGeom prst="rect">
            <a:avLst/>
          </a:prstGeom>
          <a:noFill/>
          <a:ln>
            <a:noFill/>
          </a:ln>
        </p:spPr>
      </p:pic>
      <p:sp>
        <p:nvSpPr>
          <p:cNvPr id="144" name="Google Shape;144;p27"/>
          <p:cNvSpPr txBox="1">
            <a:spLocks noGrp="1"/>
          </p:cNvSpPr>
          <p:nvPr>
            <p:ph type="title"/>
          </p:nvPr>
        </p:nvSpPr>
        <p:spPr>
          <a:xfrm>
            <a:off x="2497200" y="146650"/>
            <a:ext cx="4666500" cy="9030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 sz="2900">
                <a:latin typeface="Quattrocento Sans"/>
                <a:ea typeface="Quattrocento Sans"/>
                <a:cs typeface="Quattrocento Sans"/>
                <a:sym typeface="Quattrocento Sans"/>
              </a:rPr>
              <a:t>PLAN OF WORK (PHASE – 1)</a:t>
            </a:r>
            <a:br>
              <a:rPr lang="en" sz="2900">
                <a:latin typeface="Quattrocento Sans"/>
                <a:ea typeface="Quattrocento Sans"/>
                <a:cs typeface="Quattrocento Sans"/>
                <a:sym typeface="Quattrocento Sans"/>
              </a:rPr>
            </a:br>
            <a:r>
              <a:rPr lang="en" sz="2900">
                <a:latin typeface="Quattrocento Sans"/>
                <a:ea typeface="Quattrocento Sans"/>
                <a:cs typeface="Quattrocento Sans"/>
                <a:sym typeface="Quattrocento Sans"/>
              </a:rPr>
              <a:t>ACTIVATION FUNCTIONS</a:t>
            </a:r>
            <a:endParaRPr sz="2900">
              <a:latin typeface="Quattrocento Sans"/>
              <a:ea typeface="Quattrocento Sans"/>
              <a:cs typeface="Quattrocento Sans"/>
              <a:sym typeface="Quattrocento Sans"/>
            </a:endParaRPr>
          </a:p>
        </p:txBody>
      </p:sp>
      <p:sp>
        <p:nvSpPr>
          <p:cNvPr id="145" name="Google Shape;145;p27"/>
          <p:cNvSpPr txBox="1"/>
          <p:nvPr/>
        </p:nvSpPr>
        <p:spPr>
          <a:xfrm>
            <a:off x="687704" y="966725"/>
            <a:ext cx="3697500" cy="1809900"/>
          </a:xfrm>
          <a:prstGeom prst="rect">
            <a:avLst/>
          </a:prstGeom>
          <a:noFill/>
          <a:ln>
            <a:noFill/>
          </a:ln>
        </p:spPr>
        <p:txBody>
          <a:bodyPr spcFirstLastPara="1" wrap="square" lIns="0" tIns="73325" rIns="0" bIns="0" anchor="t" anchorCtr="0">
            <a:spAutoFit/>
          </a:bodyPr>
          <a:lstStyle/>
          <a:p>
            <a:pPr marL="177800" marR="0" lvl="0" indent="-127000" algn="l" rtl="0">
              <a:lnSpc>
                <a:spcPct val="100000"/>
              </a:lnSpc>
              <a:spcBef>
                <a:spcPts val="0"/>
              </a:spcBef>
              <a:spcAft>
                <a:spcPts val="0"/>
              </a:spcAft>
              <a:buClr>
                <a:srgbClr val="6F2F9F"/>
              </a:buClr>
              <a:buSzPts val="1400"/>
              <a:buFont typeface="Arial"/>
              <a:buChar char="•"/>
            </a:pPr>
            <a:r>
              <a:rPr lang="en" sz="1400" b="0" i="0" u="sng" strike="noStrike" cap="none">
                <a:solidFill>
                  <a:srgbClr val="6F2F9F"/>
                </a:solidFill>
                <a:latin typeface="Quattrocento Sans"/>
                <a:ea typeface="Quattrocento Sans"/>
                <a:cs typeface="Quattrocento Sans"/>
                <a:sym typeface="Quattrocento Sans"/>
              </a:rPr>
              <a:t>Sigmoid</a:t>
            </a:r>
            <a:endParaRPr sz="1400" b="0" i="0" u="none" strike="noStrike" cap="none">
              <a:solidFill>
                <a:schemeClr val="dk1"/>
              </a:solidFill>
              <a:latin typeface="Quattrocento Sans"/>
              <a:ea typeface="Quattrocento Sans"/>
              <a:cs typeface="Quattrocento Sans"/>
              <a:sym typeface="Quattrocento Sans"/>
            </a:endParaRPr>
          </a:p>
          <a:p>
            <a:pPr marL="12700" marR="0" lvl="0" indent="0" algn="l" rtl="0">
              <a:lnSpc>
                <a:spcPct val="90000"/>
              </a:lnSpc>
              <a:spcBef>
                <a:spcPts val="80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Its interest lies in the fact that it  allows a reduction in extreme or  atypical values in valid data  without eliminating them: it  converts independent variables of  almost infinite range into simple  probabilities between 0 and 1.</a:t>
            </a:r>
            <a:endParaRPr sz="1400" b="0" i="0" u="none" strike="noStrike" cap="none">
              <a:solidFill>
                <a:schemeClr val="dk1"/>
              </a:solidFill>
              <a:latin typeface="Calibri"/>
              <a:ea typeface="Calibri"/>
              <a:cs typeface="Calibri"/>
              <a:sym typeface="Calibri"/>
            </a:endParaRPr>
          </a:p>
          <a:p>
            <a:pPr marL="12700" marR="317500" lvl="0" indent="0" algn="l" rtl="0">
              <a:lnSpc>
                <a:spcPct val="107857"/>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Most of its output will be very  close to the extremes of 0 or 1.</a:t>
            </a:r>
            <a:endParaRPr sz="1400" b="0" i="0" u="none" strike="noStrike" cap="none">
              <a:solidFill>
                <a:schemeClr val="dk1"/>
              </a:solidFill>
              <a:latin typeface="Calibri"/>
              <a:ea typeface="Calibri"/>
              <a:cs typeface="Calibri"/>
              <a:sym typeface="Calibri"/>
            </a:endParaRPr>
          </a:p>
        </p:txBody>
      </p:sp>
      <p:sp>
        <p:nvSpPr>
          <p:cNvPr id="146" name="Google Shape;146;p27"/>
          <p:cNvSpPr txBox="1"/>
          <p:nvPr/>
        </p:nvSpPr>
        <p:spPr>
          <a:xfrm>
            <a:off x="4808875" y="966725"/>
            <a:ext cx="4214100" cy="1915200"/>
          </a:xfrm>
          <a:prstGeom prst="rect">
            <a:avLst/>
          </a:prstGeom>
          <a:noFill/>
          <a:ln>
            <a:noFill/>
          </a:ln>
        </p:spPr>
        <p:txBody>
          <a:bodyPr spcFirstLastPara="1" wrap="square" lIns="91425" tIns="91425" rIns="91425" bIns="91425" anchor="t" anchorCtr="0">
            <a:spAutoFit/>
          </a:bodyPr>
          <a:lstStyle/>
          <a:p>
            <a:pPr marL="177800" marR="0" lvl="0" indent="-120650" algn="l" rtl="0">
              <a:lnSpc>
                <a:spcPct val="100000"/>
              </a:lnSpc>
              <a:spcBef>
                <a:spcPts val="0"/>
              </a:spcBef>
              <a:spcAft>
                <a:spcPts val="0"/>
              </a:spcAft>
              <a:buClr>
                <a:srgbClr val="6F2F9F"/>
              </a:buClr>
              <a:buSzPts val="1300"/>
              <a:buFont typeface="Arial"/>
              <a:buChar char="•"/>
            </a:pPr>
            <a:r>
              <a:rPr lang="en" sz="1300" b="0" i="0" u="sng" strike="noStrike" cap="none">
                <a:solidFill>
                  <a:srgbClr val="6F2F9F"/>
                </a:solidFill>
                <a:latin typeface="Quattrocento Sans"/>
                <a:ea typeface="Quattrocento Sans"/>
                <a:cs typeface="Quattrocento Sans"/>
                <a:sym typeface="Quattrocento Sans"/>
              </a:rPr>
              <a:t>ReLU</a:t>
            </a:r>
            <a:endParaRPr sz="1300" b="0" i="0" u="none" strike="noStrike" cap="none">
              <a:solidFill>
                <a:schemeClr val="dk1"/>
              </a:solidFill>
              <a:latin typeface="Quattrocento Sans"/>
              <a:ea typeface="Quattrocento Sans"/>
              <a:cs typeface="Quattrocento Sans"/>
              <a:sym typeface="Quattrocento Sans"/>
            </a:endParaRPr>
          </a:p>
          <a:p>
            <a:pPr marL="12700" marR="0" lvl="0" indent="0" algn="l" rtl="0">
              <a:lnSpc>
                <a:spcPct val="80000"/>
              </a:lnSpc>
              <a:spcBef>
                <a:spcPts val="700"/>
              </a:spcBef>
              <a:spcAft>
                <a:spcPts val="0"/>
              </a:spcAft>
              <a:buClr>
                <a:srgbClr val="000000"/>
              </a:buClr>
              <a:buSzPts val="1300"/>
              <a:buFont typeface="Arial"/>
              <a:buNone/>
            </a:pPr>
            <a:r>
              <a:rPr lang="en" sz="1300" b="0" i="0" u="none" strike="noStrike" cap="none">
                <a:solidFill>
                  <a:schemeClr val="dk1"/>
                </a:solidFill>
                <a:latin typeface="Calibri"/>
                <a:ea typeface="Calibri"/>
                <a:cs typeface="Calibri"/>
                <a:sym typeface="Calibri"/>
              </a:rPr>
              <a:t>The activation function rectified linear unit  (ReLU) is a very interesting transformation that  activates a single node if the input is above a  certain threshold. The default and more usual  behavior is that, as long as the input has a  value below zero, the output will be zero but,  when the input rises above, the output is a  linear relationship with the input variable of  the form </a:t>
            </a:r>
            <a:r>
              <a:rPr lang="en" sz="1300" b="0" i="1" u="none" strike="noStrike" cap="none">
                <a:solidFill>
                  <a:schemeClr val="dk1"/>
                </a:solidFill>
                <a:latin typeface="Calibri"/>
                <a:ea typeface="Calibri"/>
                <a:cs typeface="Calibri"/>
                <a:sym typeface="Calibri"/>
              </a:rPr>
              <a:t>f(x)=x</a:t>
            </a:r>
            <a:r>
              <a:rPr lang="en" sz="1300" b="0" i="0" u="none" strike="noStrike" cap="none">
                <a:solidFill>
                  <a:schemeClr val="dk1"/>
                </a:solidFill>
                <a:latin typeface="Calibri"/>
                <a:ea typeface="Calibri"/>
                <a:cs typeface="Calibri"/>
                <a:sym typeface="Calibri"/>
              </a:rPr>
              <a:t>. The ReLU activation function  has proven to work in many different situations  and is currently widely used.</a:t>
            </a:r>
            <a:endParaRPr sz="600" b="0" i="0" u="none" strike="noStrike" cap="none">
              <a:solidFill>
                <a:srgbClr val="000000"/>
              </a:solidFill>
              <a:latin typeface="Arial"/>
              <a:ea typeface="Arial"/>
              <a:cs typeface="Arial"/>
              <a:sym typeface="Arial"/>
            </a:endParaRPr>
          </a:p>
        </p:txBody>
      </p:sp>
      <p:pic>
        <p:nvPicPr>
          <p:cNvPr id="147" name="Google Shape;147;p27"/>
          <p:cNvPicPr preferRelativeResize="0"/>
          <p:nvPr/>
        </p:nvPicPr>
        <p:blipFill rotWithShape="1">
          <a:blip r:embed="rId4">
            <a:alphaModFix/>
          </a:blip>
          <a:srcRect/>
          <a:stretch/>
        </p:blipFill>
        <p:spPr>
          <a:xfrm>
            <a:off x="5873338" y="2925450"/>
            <a:ext cx="2085176" cy="22102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1185</Words>
  <Application>Microsoft Office PowerPoint</Application>
  <PresentationFormat>On-screen Show (16:9)</PresentationFormat>
  <Paragraphs>83</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Quattrocento Sans</vt:lpstr>
      <vt:lpstr>Calibri</vt:lpstr>
      <vt:lpstr>Office Theme</vt:lpstr>
      <vt:lpstr>CAT IMAGE CLASSIFICATION WITH ARTIFICIAL NEURAL NETWORKS</vt:lpstr>
      <vt:lpstr>PROBLEM STATEMENT</vt:lpstr>
      <vt:lpstr>MOTIVATION</vt:lpstr>
      <vt:lpstr>CONCEPT OF IMAGE CLASSIFICATION</vt:lpstr>
      <vt:lpstr>NEURAL NETWORK</vt:lpstr>
      <vt:lpstr>CAT IMAGE CLASSIFICATION MODEL</vt:lpstr>
      <vt:lpstr>STRUCTURE OF MODEL</vt:lpstr>
      <vt:lpstr>PLAN OF WORK (PHASE – 1) FORWARD PROPAGATION</vt:lpstr>
      <vt:lpstr>PLAN OF WORK (PHASE – 1) ACTIVATION FUNCTIONS</vt:lpstr>
      <vt:lpstr>PLAN OF WORK (PHASE – 2) BACK PROPAGATION</vt:lpstr>
      <vt:lpstr>PLAN OF WORK (PHASE – 3) OPTIMIZING OUTPUT</vt:lpstr>
      <vt:lpstr>GANTT CHART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IMAGE CLASSIFICATION WITH ARTIFICIAL NEURAL NETWORKS</dc:title>
  <cp:lastModifiedBy>Admin</cp:lastModifiedBy>
  <cp:revision>9</cp:revision>
  <dcterms:modified xsi:type="dcterms:W3CDTF">2022-02-02T03:34:30Z</dcterms:modified>
</cp:coreProperties>
</file>