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8" r:id="rId3"/>
    <p:sldId id="259" r:id="rId4"/>
    <p:sldId id="260" r:id="rId5"/>
    <p:sldId id="272" r:id="rId6"/>
    <p:sldId id="261" r:id="rId7"/>
    <p:sldId id="274" r:id="rId8"/>
    <p:sldId id="262" r:id="rId9"/>
    <p:sldId id="263" r:id="rId10"/>
    <p:sldId id="275" r:id="rId11"/>
    <p:sldId id="264" r:id="rId12"/>
    <p:sldId id="276" r:id="rId13"/>
    <p:sldId id="265" r:id="rId14"/>
    <p:sldId id="277" r:id="rId15"/>
    <p:sldId id="273" r:id="rId16"/>
    <p:sldId id="266" r:id="rId17"/>
    <p:sldId id="267" r:id="rId18"/>
    <p:sldId id="269" r:id="rId19"/>
    <p:sldId id="268" r:id="rId20"/>
    <p:sldId id="270" r:id="rId21"/>
    <p:sldId id="271" r:id="rId22"/>
  </p:sldIdLst>
  <p:sldSz cx="9144000" cy="5143500" type="screen16x9"/>
  <p:notesSz cx="6858000" cy="9144000"/>
  <p:embeddedFontLst>
    <p:embeddedFont>
      <p:font typeface="Calibri" pitchFamily="34" charset="0"/>
      <p:regular r:id="rId24"/>
      <p:bold r:id="rId25"/>
      <p:italic r:id="rId26"/>
      <p:boldItalic r:id="rId27"/>
    </p:embeddedFont>
    <p:embeddedFont>
      <p:font typeface="Cambria" pitchFamily="18" charset="0"/>
      <p:regular r:id="rId28"/>
      <p:bold r:id="rId29"/>
      <p:italic r:id="rId30"/>
      <p:boldItalic r:id="rId31"/>
    </p:embeddedFont>
    <p:embeddedFont>
      <p:font typeface="Bodoni MT"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72" y="-5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33333333333333333333\Documents\SQL\basic\user1.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33333333333333333333\Documents\SQL\basic\likes.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33333333333333333333\Documents\SQL\basic\tags.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33333333333333333333\Documents\SQL\basic\day.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layout/>
      <c:overlay val="0"/>
    </c:title>
    <c:autoTitleDeleted val="0"/>
    <c:plotArea>
      <c:layout/>
      <c:barChart>
        <c:barDir val="col"/>
        <c:grouping val="clustered"/>
        <c:varyColors val="0"/>
        <c:ser>
          <c:idx val="0"/>
          <c:order val="0"/>
          <c:tx>
            <c:strRef>
              <c:f>user1!$C$1</c:f>
              <c:strCache>
                <c:ptCount val="1"/>
                <c:pt idx="0">
                  <c:v>created_at</c:v>
                </c:pt>
              </c:strCache>
            </c:strRef>
          </c:tx>
          <c:invertIfNegative val="0"/>
          <c:dPt>
            <c:idx val="0"/>
            <c:invertIfNegative val="0"/>
            <c:bubble3D val="0"/>
            <c:spPr>
              <a:solidFill>
                <a:srgbClr val="92D050"/>
              </a:solidFill>
            </c:spPr>
          </c:dPt>
          <c:dPt>
            <c:idx val="1"/>
            <c:invertIfNegative val="0"/>
            <c:bubble3D val="0"/>
            <c:spPr>
              <a:solidFill>
                <a:srgbClr val="92D050"/>
              </a:solidFill>
            </c:spPr>
          </c:dPt>
          <c:dPt>
            <c:idx val="2"/>
            <c:invertIfNegative val="0"/>
            <c:bubble3D val="0"/>
            <c:spPr>
              <a:solidFill>
                <a:srgbClr val="92D050"/>
              </a:solidFill>
            </c:spPr>
          </c:dPt>
          <c:dPt>
            <c:idx val="3"/>
            <c:invertIfNegative val="0"/>
            <c:bubble3D val="0"/>
            <c:spPr>
              <a:solidFill>
                <a:srgbClr val="92D050"/>
              </a:solidFill>
            </c:spPr>
          </c:dPt>
          <c:dPt>
            <c:idx val="4"/>
            <c:invertIfNegative val="0"/>
            <c:bubble3D val="0"/>
            <c:spPr>
              <a:solidFill>
                <a:srgbClr val="92D050"/>
              </a:solidFill>
            </c:spPr>
          </c:dPt>
          <c:cat>
            <c:multiLvlStrRef>
              <c:f>user1!$A$2:$B$16</c:f>
              <c:multiLvlStrCache>
                <c:ptCount val="15"/>
                <c:lvl>
                  <c:pt idx="0">
                    <c:v>Darby_Herzog</c:v>
                  </c:pt>
                  <c:pt idx="1">
                    <c:v>Emilio_Bernier52</c:v>
                  </c:pt>
                  <c:pt idx="2">
                    <c:v>Elenor88</c:v>
                  </c:pt>
                  <c:pt idx="3">
                    <c:v>Nicole71</c:v>
                  </c:pt>
                  <c:pt idx="4">
                    <c:v>Jordyn.Jacobson2</c:v>
                  </c:pt>
                  <c:pt idx="5">
                    <c:v>Nia_Haag</c:v>
                  </c:pt>
                  <c:pt idx="6">
                    <c:v>Rafael.Hickle2</c:v>
                  </c:pt>
                  <c:pt idx="7">
                    <c:v>Aurelie71</c:v>
                  </c:pt>
                  <c:pt idx="8">
                    <c:v>Clint27</c:v>
                  </c:pt>
                  <c:pt idx="9">
                    <c:v>Bethany20</c:v>
                  </c:pt>
                  <c:pt idx="10">
                    <c:v>Josianne.Friesen</c:v>
                  </c:pt>
                  <c:pt idx="11">
                    <c:v>Kelsi26</c:v>
                  </c:pt>
                  <c:pt idx="12">
                    <c:v>Jaylan.Lakin</c:v>
                  </c:pt>
                  <c:pt idx="13">
                    <c:v>Gus93</c:v>
                  </c:pt>
                  <c:pt idx="14">
                    <c:v>Karley_Bosco</c:v>
                  </c:pt>
                </c:lvl>
                <c:lvl>
                  <c:pt idx="0">
                    <c:v>80</c:v>
                  </c:pt>
                  <c:pt idx="1">
                    <c:v>67</c:v>
                  </c:pt>
                  <c:pt idx="2">
                    <c:v>63</c:v>
                  </c:pt>
                  <c:pt idx="3">
                    <c:v>95</c:v>
                  </c:pt>
                  <c:pt idx="4">
                    <c:v>38</c:v>
                  </c:pt>
                  <c:pt idx="5">
                    <c:v>71</c:v>
                  </c:pt>
                  <c:pt idx="6">
                    <c:v>40</c:v>
                  </c:pt>
                  <c:pt idx="7">
                    <c:v>58</c:v>
                  </c:pt>
                  <c:pt idx="8">
                    <c:v>88</c:v>
                  </c:pt>
                  <c:pt idx="9">
                    <c:v>91</c:v>
                  </c:pt>
                  <c:pt idx="10">
                    <c:v>26</c:v>
                  </c:pt>
                  <c:pt idx="11">
                    <c:v>39</c:v>
                  </c:pt>
                  <c:pt idx="12">
                    <c:v>73</c:v>
                  </c:pt>
                  <c:pt idx="13">
                    <c:v>9</c:v>
                  </c:pt>
                  <c:pt idx="14">
                    <c:v>69</c:v>
                  </c:pt>
                </c:lvl>
              </c:multiLvlStrCache>
            </c:multiLvlStrRef>
          </c:cat>
          <c:val>
            <c:numRef>
              <c:f>user1!$C$2:$C$16</c:f>
              <c:numCache>
                <c:formatCode>dd-mm-yy\ h:mm</c:formatCode>
                <c:ptCount val="15"/>
                <c:pt idx="0">
                  <c:v>42496.009965277779</c:v>
                </c:pt>
                <c:pt idx="1">
                  <c:v>42496.544791666667</c:v>
                </c:pt>
                <c:pt idx="2">
                  <c:v>42498.062974537039</c:v>
                </c:pt>
                <c:pt idx="3">
                  <c:v>42499.729421296295</c:v>
                </c:pt>
                <c:pt idx="4">
                  <c:v>42504.33085648148</c:v>
                </c:pt>
                <c:pt idx="5">
                  <c:v>42504.651967592596</c:v>
                </c:pt>
                <c:pt idx="6">
                  <c:v>42509.410717592589</c:v>
                </c:pt>
                <c:pt idx="7">
                  <c:v>42521.264548611114</c:v>
                </c:pt>
                <c:pt idx="8">
                  <c:v>42523.90289351852</c:v>
                </c:pt>
                <c:pt idx="9">
                  <c:v>42524.980474537035</c:v>
                </c:pt>
                <c:pt idx="10">
                  <c:v>42528.532650462963</c:v>
                </c:pt>
                <c:pt idx="11">
                  <c:v>42529.741759259261</c:v>
                </c:pt>
                <c:pt idx="12">
                  <c:v>42531.999212962961</c:v>
                </c:pt>
                <c:pt idx="13">
                  <c:v>42545.817025462966</c:v>
                </c:pt>
                <c:pt idx="14">
                  <c:v>42545.985324074078</c:v>
                </c:pt>
              </c:numCache>
            </c:numRef>
          </c:val>
        </c:ser>
        <c:dLbls>
          <c:showLegendKey val="0"/>
          <c:showVal val="0"/>
          <c:showCatName val="0"/>
          <c:showSerName val="0"/>
          <c:showPercent val="0"/>
          <c:showBubbleSize val="0"/>
        </c:dLbls>
        <c:gapWidth val="150"/>
        <c:axId val="84589952"/>
        <c:axId val="84591744"/>
      </c:barChart>
      <c:catAx>
        <c:axId val="84589952"/>
        <c:scaling>
          <c:orientation val="minMax"/>
        </c:scaling>
        <c:delete val="0"/>
        <c:axPos val="b"/>
        <c:majorTickMark val="out"/>
        <c:minorTickMark val="none"/>
        <c:tickLblPos val="nextTo"/>
        <c:crossAx val="84591744"/>
        <c:crosses val="autoZero"/>
        <c:auto val="1"/>
        <c:lblAlgn val="ctr"/>
        <c:lblOffset val="100"/>
        <c:noMultiLvlLbl val="0"/>
      </c:catAx>
      <c:valAx>
        <c:axId val="84591744"/>
        <c:scaling>
          <c:orientation val="minMax"/>
        </c:scaling>
        <c:delete val="0"/>
        <c:axPos val="l"/>
        <c:majorGridlines/>
        <c:numFmt formatCode="dd-mm-yy\ h:mm" sourceLinked="1"/>
        <c:majorTickMark val="out"/>
        <c:minorTickMark val="none"/>
        <c:tickLblPos val="nextTo"/>
        <c:crossAx val="845899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likes!$C$1</c:f>
              <c:strCache>
                <c:ptCount val="1"/>
                <c:pt idx="0">
                  <c:v>like_count</c:v>
                </c:pt>
              </c:strCache>
            </c:strRef>
          </c:tx>
          <c:invertIfNegative val="0"/>
          <c:dPt>
            <c:idx val="0"/>
            <c:invertIfNegative val="0"/>
            <c:bubble3D val="0"/>
            <c:spPr>
              <a:solidFill>
                <a:srgbClr val="92D050"/>
              </a:solidFill>
            </c:spPr>
          </c:dPt>
          <c:dLbls>
            <c:showLegendKey val="0"/>
            <c:showVal val="1"/>
            <c:showCatName val="0"/>
            <c:showSerName val="0"/>
            <c:showPercent val="0"/>
            <c:showBubbleSize val="0"/>
            <c:showLeaderLines val="0"/>
          </c:dLbls>
          <c:cat>
            <c:multiLvlStrRef>
              <c:f>likes!$A$2:$B$11</c:f>
              <c:multiLvlStrCache>
                <c:ptCount val="10"/>
                <c:lvl>
                  <c:pt idx="0">
                    <c:v>Zack_Kemmer93</c:v>
                  </c:pt>
                  <c:pt idx="1">
                    <c:v>Adelle96</c:v>
                  </c:pt>
                  <c:pt idx="2">
                    <c:v>Malinda_Streich</c:v>
                  </c:pt>
                  <c:pt idx="3">
                    <c:v>Seth46</c:v>
                  </c:pt>
                  <c:pt idx="4">
                    <c:v>Presley_McClure</c:v>
                  </c:pt>
                  <c:pt idx="5">
                    <c:v>Elenor88</c:v>
                  </c:pt>
                  <c:pt idx="6">
                    <c:v>Kathryn80</c:v>
                  </c:pt>
                  <c:pt idx="7">
                    <c:v>Meggie_Doyle</c:v>
                  </c:pt>
                  <c:pt idx="8">
                    <c:v>Delpha.Kihn</c:v>
                  </c:pt>
                  <c:pt idx="9">
                    <c:v>Annalise.McKenzie16</c:v>
                  </c:pt>
                </c:lvl>
                <c:lvl>
                  <c:pt idx="0">
                    <c:v>52</c:v>
                  </c:pt>
                  <c:pt idx="1">
                    <c:v>65</c:v>
                  </c:pt>
                  <c:pt idx="2">
                    <c:v>46</c:v>
                  </c:pt>
                  <c:pt idx="3">
                    <c:v>44</c:v>
                  </c:pt>
                  <c:pt idx="4">
                    <c:v>10</c:v>
                  </c:pt>
                  <c:pt idx="5">
                    <c:v>63</c:v>
                  </c:pt>
                  <c:pt idx="6">
                    <c:v>72</c:v>
                  </c:pt>
                  <c:pt idx="7">
                    <c:v>55</c:v>
                  </c:pt>
                  <c:pt idx="8">
                    <c:v>20</c:v>
                  </c:pt>
                  <c:pt idx="9">
                    <c:v>16</c:v>
                  </c:pt>
                </c:lvl>
              </c:multiLvlStrCache>
            </c:multiLvlStrRef>
          </c:cat>
          <c:val>
            <c:numRef>
              <c:f>likes!$C$2:$C$11</c:f>
              <c:numCache>
                <c:formatCode>General</c:formatCode>
                <c:ptCount val="10"/>
                <c:pt idx="0">
                  <c:v>48</c:v>
                </c:pt>
                <c:pt idx="1">
                  <c:v>43</c:v>
                </c:pt>
                <c:pt idx="2">
                  <c:v>43</c:v>
                </c:pt>
                <c:pt idx="3">
                  <c:v>42</c:v>
                </c:pt>
                <c:pt idx="4">
                  <c:v>41</c:v>
                </c:pt>
                <c:pt idx="5">
                  <c:v>41</c:v>
                </c:pt>
                <c:pt idx="6">
                  <c:v>41</c:v>
                </c:pt>
                <c:pt idx="7">
                  <c:v>41</c:v>
                </c:pt>
                <c:pt idx="8">
                  <c:v>41</c:v>
                </c:pt>
                <c:pt idx="9">
                  <c:v>41</c:v>
                </c:pt>
              </c:numCache>
            </c:numRef>
          </c:val>
        </c:ser>
        <c:dLbls>
          <c:showLegendKey val="0"/>
          <c:showVal val="0"/>
          <c:showCatName val="0"/>
          <c:showSerName val="0"/>
          <c:showPercent val="0"/>
          <c:showBubbleSize val="0"/>
        </c:dLbls>
        <c:gapWidth val="150"/>
        <c:axId val="35266560"/>
        <c:axId val="32951680"/>
      </c:barChart>
      <c:valAx>
        <c:axId val="32951680"/>
        <c:scaling>
          <c:orientation val="minMax"/>
        </c:scaling>
        <c:delete val="0"/>
        <c:axPos val="b"/>
        <c:majorGridlines/>
        <c:numFmt formatCode="General" sourceLinked="1"/>
        <c:majorTickMark val="out"/>
        <c:minorTickMark val="none"/>
        <c:tickLblPos val="nextTo"/>
        <c:crossAx val="35266560"/>
        <c:crosses val="autoZero"/>
        <c:crossBetween val="between"/>
      </c:valAx>
      <c:catAx>
        <c:axId val="35266560"/>
        <c:scaling>
          <c:orientation val="minMax"/>
        </c:scaling>
        <c:delete val="0"/>
        <c:axPos val="l"/>
        <c:majorTickMark val="out"/>
        <c:minorTickMark val="none"/>
        <c:tickLblPos val="nextTo"/>
        <c:crossAx val="32951680"/>
        <c:crosses val="autoZero"/>
        <c:auto val="1"/>
        <c:lblAlgn val="ctr"/>
        <c:lblOffset val="100"/>
        <c:noMultiLvlLbl val="0"/>
      </c:catAx>
    </c:plotArea>
    <c:legend>
      <c:legendPos val="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itle>
    <c:autoTitleDeleted val="0"/>
    <c:plotArea>
      <c:layout>
        <c:manualLayout>
          <c:layoutTarget val="inner"/>
          <c:xMode val="edge"/>
          <c:yMode val="edge"/>
          <c:x val="0.24105013046220206"/>
          <c:y val="0.10224891680278897"/>
          <c:w val="0.55151617177683732"/>
          <c:h val="0.86078338529995502"/>
        </c:manualLayout>
      </c:layout>
      <c:doughnutChart>
        <c:varyColors val="1"/>
        <c:ser>
          <c:idx val="0"/>
          <c:order val="0"/>
          <c:tx>
            <c:strRef>
              <c:f>tags!$C$1</c:f>
              <c:strCache>
                <c:ptCount val="1"/>
                <c:pt idx="0">
                  <c:v>tags_use_count</c:v>
                </c:pt>
              </c:strCache>
            </c:strRef>
          </c:tx>
          <c:explosion val="25"/>
          <c:dLbls>
            <c:showLegendKey val="0"/>
            <c:showVal val="1"/>
            <c:showCatName val="1"/>
            <c:showSerName val="0"/>
            <c:showPercent val="0"/>
            <c:showBubbleSize val="0"/>
            <c:separator>
</c:separator>
            <c:showLeaderLines val="1"/>
          </c:dLbls>
          <c:cat>
            <c:strRef>
              <c:f>tags!$B$2:$B$11</c:f>
              <c:strCache>
                <c:ptCount val="10"/>
                <c:pt idx="0">
                  <c:v>smile</c:v>
                </c:pt>
                <c:pt idx="1">
                  <c:v>beach</c:v>
                </c:pt>
                <c:pt idx="2">
                  <c:v>party</c:v>
                </c:pt>
                <c:pt idx="3">
                  <c:v>fun</c:v>
                </c:pt>
                <c:pt idx="4">
                  <c:v>concert</c:v>
                </c:pt>
                <c:pt idx="5">
                  <c:v>lol</c:v>
                </c:pt>
                <c:pt idx="6">
                  <c:v>food</c:v>
                </c:pt>
                <c:pt idx="7">
                  <c:v>hair</c:v>
                </c:pt>
                <c:pt idx="8">
                  <c:v>happy</c:v>
                </c:pt>
                <c:pt idx="9">
                  <c:v>beauty</c:v>
                </c:pt>
              </c:strCache>
            </c:strRef>
          </c:cat>
          <c:val>
            <c:numRef>
              <c:f>tags!$C$2:$C$11</c:f>
              <c:numCache>
                <c:formatCode>General</c:formatCode>
                <c:ptCount val="10"/>
                <c:pt idx="0">
                  <c:v>59</c:v>
                </c:pt>
                <c:pt idx="1">
                  <c:v>42</c:v>
                </c:pt>
                <c:pt idx="2">
                  <c:v>39</c:v>
                </c:pt>
                <c:pt idx="3">
                  <c:v>38</c:v>
                </c:pt>
                <c:pt idx="4">
                  <c:v>24</c:v>
                </c:pt>
                <c:pt idx="5">
                  <c:v>24</c:v>
                </c:pt>
                <c:pt idx="6">
                  <c:v>24</c:v>
                </c:pt>
                <c:pt idx="7">
                  <c:v>23</c:v>
                </c:pt>
                <c:pt idx="8">
                  <c:v>22</c:v>
                </c:pt>
                <c:pt idx="9">
                  <c:v>20</c:v>
                </c:pt>
              </c:numCache>
            </c:numRef>
          </c:val>
        </c:ser>
        <c:dLbls>
          <c:showLegendKey val="0"/>
          <c:showVal val="0"/>
          <c:showCatName val="1"/>
          <c:showSerName val="0"/>
          <c:showPercent val="1"/>
          <c:showBubbleSize val="0"/>
          <c:showLeaderLines val="1"/>
        </c:dLbls>
        <c:firstSliceAng val="0"/>
        <c:holeSize val="50"/>
      </c:doughnut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barChart>
        <c:barDir val="bar"/>
        <c:grouping val="clustered"/>
        <c:varyColors val="0"/>
        <c:ser>
          <c:idx val="0"/>
          <c:order val="0"/>
          <c:tx>
            <c:strRef>
              <c:f>day!$B$1</c:f>
              <c:strCache>
                <c:ptCount val="1"/>
                <c:pt idx="0">
                  <c:v>Users Registered</c:v>
                </c:pt>
              </c:strCache>
            </c:strRef>
          </c:tx>
          <c:invertIfNegative val="0"/>
          <c:dPt>
            <c:idx val="3"/>
            <c:invertIfNegative val="0"/>
            <c:bubble3D val="0"/>
            <c:spPr>
              <a:solidFill>
                <a:srgbClr val="92D050"/>
              </a:solidFill>
            </c:spPr>
          </c:dPt>
          <c:dPt>
            <c:idx val="6"/>
            <c:invertIfNegative val="0"/>
            <c:bubble3D val="0"/>
            <c:spPr>
              <a:solidFill>
                <a:srgbClr val="92D050"/>
              </a:solidFill>
            </c:spPr>
          </c:dPt>
          <c:cat>
            <c:strRef>
              <c:f>day!$A$2:$A$8</c:f>
              <c:strCache>
                <c:ptCount val="7"/>
                <c:pt idx="0">
                  <c:v>Monday</c:v>
                </c:pt>
                <c:pt idx="1">
                  <c:v>Tuesday</c:v>
                </c:pt>
                <c:pt idx="2">
                  <c:v>Wednesday</c:v>
                </c:pt>
                <c:pt idx="3">
                  <c:v>Thursday</c:v>
                </c:pt>
                <c:pt idx="4">
                  <c:v>Friday</c:v>
                </c:pt>
                <c:pt idx="5">
                  <c:v>Saturday</c:v>
                </c:pt>
                <c:pt idx="6">
                  <c:v>Sunday</c:v>
                </c:pt>
              </c:strCache>
            </c:strRef>
          </c:cat>
          <c:val>
            <c:numRef>
              <c:f>day!$B$2:$B$8</c:f>
              <c:numCache>
                <c:formatCode>General</c:formatCode>
                <c:ptCount val="7"/>
                <c:pt idx="0">
                  <c:v>14</c:v>
                </c:pt>
                <c:pt idx="1">
                  <c:v>14</c:v>
                </c:pt>
                <c:pt idx="2">
                  <c:v>13</c:v>
                </c:pt>
                <c:pt idx="3">
                  <c:v>16</c:v>
                </c:pt>
                <c:pt idx="4">
                  <c:v>15</c:v>
                </c:pt>
                <c:pt idx="5">
                  <c:v>12</c:v>
                </c:pt>
                <c:pt idx="6">
                  <c:v>16</c:v>
                </c:pt>
              </c:numCache>
            </c:numRef>
          </c:val>
        </c:ser>
        <c:dLbls>
          <c:showLegendKey val="0"/>
          <c:showVal val="0"/>
          <c:showCatName val="0"/>
          <c:showSerName val="0"/>
          <c:showPercent val="0"/>
          <c:showBubbleSize val="0"/>
        </c:dLbls>
        <c:gapWidth val="150"/>
        <c:axId val="34468608"/>
        <c:axId val="34470144"/>
      </c:barChart>
      <c:catAx>
        <c:axId val="34468608"/>
        <c:scaling>
          <c:orientation val="minMax"/>
        </c:scaling>
        <c:delete val="0"/>
        <c:axPos val="l"/>
        <c:majorTickMark val="out"/>
        <c:minorTickMark val="none"/>
        <c:tickLblPos val="nextTo"/>
        <c:crossAx val="34470144"/>
        <c:crosses val="autoZero"/>
        <c:auto val="1"/>
        <c:lblAlgn val="ctr"/>
        <c:lblOffset val="100"/>
        <c:noMultiLvlLbl val="0"/>
      </c:catAx>
      <c:valAx>
        <c:axId val="34470144"/>
        <c:scaling>
          <c:orientation val="minMax"/>
        </c:scaling>
        <c:delete val="0"/>
        <c:axPos val="b"/>
        <c:majorGridlines/>
        <c:numFmt formatCode="General" sourceLinked="1"/>
        <c:majorTickMark val="out"/>
        <c:minorTickMark val="none"/>
        <c:tickLblPos val="nextTo"/>
        <c:crossAx val="34468608"/>
        <c:crosses val="autoZero"/>
        <c:crossBetween val="between"/>
      </c:valAx>
    </c:plotArea>
    <c:legend>
      <c:legendPos val="b"/>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563465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87BAC8-AEA1-478F-BF37-7D7C6DC647EA}" type="datetimeFigureOut">
              <a:rPr lang="en-US" smtClean="0"/>
              <a:t>08-Jan-25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7BAC8-AEA1-478F-BF37-7D7C6DC647EA}" type="datetimeFigureOut">
              <a:rPr lang="en-US" smtClean="0"/>
              <a:t>08-Jan-25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7BAC8-AEA1-478F-BF37-7D7C6DC647EA}" type="datetimeFigureOut">
              <a:rPr lang="en-US" smtClean="0"/>
              <a:t>08-Jan-25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87BAC8-AEA1-478F-BF37-7D7C6DC647EA}" type="datetimeFigureOut">
              <a:rPr lang="en-US" smtClean="0"/>
              <a:t>08-Jan-25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87BAC8-AEA1-478F-BF37-7D7C6DC647EA}" type="datetimeFigureOut">
              <a:rPr lang="en-US" smtClean="0"/>
              <a:t>08-Jan-25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87BAC8-AEA1-478F-BF37-7D7C6DC647EA}" type="datetimeFigureOut">
              <a:rPr lang="en-US" smtClean="0"/>
              <a:t>08-Jan-25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87BAC8-AEA1-478F-BF37-7D7C6DC647EA}" type="datetimeFigureOut">
              <a:rPr lang="en-US" smtClean="0"/>
              <a:t>08-Jan-25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87BAC8-AEA1-478F-BF37-7D7C6DC647EA}" type="datetimeFigureOut">
              <a:rPr lang="en-US" smtClean="0"/>
              <a:t>08-Jan-25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7BAC8-AEA1-478F-BF37-7D7C6DC647EA}" type="datetimeFigureOut">
              <a:rPr lang="en-US" smtClean="0"/>
              <a:t>08-Jan-25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87BAC8-AEA1-478F-BF37-7D7C6DC647EA}" type="datetimeFigureOut">
              <a:rPr lang="en-US" smtClean="0"/>
              <a:t>08-Jan-25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087BAC8-AEA1-478F-BF37-7D7C6DC647EA}" type="datetimeFigureOut">
              <a:rPr lang="en-US" smtClean="0"/>
              <a:t>08-Jan-25</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Footer Placeholder 9"/>
          <p:cNvSpPr>
            <a:spLocks noGrp="1"/>
          </p:cNvSpPr>
          <p:nvPr>
            <p:ph type="ftr" sz="quarter" idx="12"/>
          </p:nvPr>
        </p:nvSpPr>
        <p:spPr/>
        <p:txBody>
          <a:bodyPr/>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F087BAC8-AEA1-478F-BF37-7D7C6DC647EA}" type="datetimeFigureOut">
              <a:rPr lang="en-US" smtClean="0"/>
              <a:t>08-Jan-25</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2" r:id="rId12"/>
    <p:sldLayoutId id="2147483693" r:id="rId13"/>
    <p:sldLayoutId id="2147483694" r:id="rId14"/>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225632" y="1270661"/>
            <a:ext cx="9025246" cy="1365663"/>
          </a:xfrm>
          <a:prstGeom prst="rect">
            <a:avLst/>
          </a:prstGeom>
        </p:spPr>
        <p:txBody>
          <a:bodyPr spcFirstLastPara="1" wrap="square" lIns="91425" tIns="91425" rIns="91425" bIns="91425" anchor="b" anchorCtr="0">
            <a:noAutofit/>
          </a:bodyPr>
          <a:lstStyle/>
          <a:p>
            <a:pPr lvl="0"/>
            <a:r>
              <a:rPr lang="en-US" sz="6000" dirty="0" err="1">
                <a:latin typeface="Bodoni MT" pitchFamily="18" charset="0"/>
              </a:rPr>
              <a:t>Instagram</a:t>
            </a:r>
            <a:r>
              <a:rPr lang="en-US" sz="6000" dirty="0">
                <a:latin typeface="Bodoni MT" pitchFamily="18" charset="0"/>
              </a:rPr>
              <a:t> User Data Analysis Using SQL</a:t>
            </a:r>
            <a:endParaRPr sz="6000" dirty="0">
              <a:latin typeface="Bodoni MT" pitchFamily="18" charset="0"/>
            </a:endParaRPr>
          </a:p>
        </p:txBody>
      </p:sp>
      <p:sp>
        <p:nvSpPr>
          <p:cNvPr id="68" name="Google Shape;68;p13"/>
          <p:cNvSpPr txBox="1">
            <a:spLocks noGrp="1"/>
          </p:cNvSpPr>
          <p:nvPr>
            <p:ph type="subTitle" idx="1"/>
          </p:nvPr>
        </p:nvSpPr>
        <p:spPr>
          <a:xfrm>
            <a:off x="259896" y="4240974"/>
            <a:ext cx="7839075" cy="9025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Bodoni MT" pitchFamily="18" charset="0"/>
              </a:rPr>
              <a:t>Name : Aditya .C. Mohite</a:t>
            </a:r>
            <a:r>
              <a:rPr lang="en" dirty="0">
                <a:latin typeface="Bodoni MT" pitchFamily="18" charset="0"/>
              </a:rPr>
              <a:t> </a:t>
            </a:r>
          </a:p>
          <a:p>
            <a:pPr marL="0" lvl="0" indent="0" algn="l" rtl="0">
              <a:spcBef>
                <a:spcPts val="0"/>
              </a:spcBef>
              <a:spcAft>
                <a:spcPts val="0"/>
              </a:spcAft>
              <a:buNone/>
            </a:pPr>
            <a:r>
              <a:rPr lang="en" dirty="0" smtClean="0">
                <a:latin typeface="Bodoni MT" pitchFamily="18" charset="0"/>
              </a:rPr>
              <a:t>Date : 07/1/25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605349367"/>
              </p:ext>
            </p:extLst>
          </p:nvPr>
        </p:nvGraphicFramePr>
        <p:xfrm>
          <a:off x="536029" y="331076"/>
          <a:ext cx="7346730" cy="4430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4540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83" y="421252"/>
            <a:ext cx="7873341" cy="2246769"/>
          </a:xfrm>
          <a:prstGeom prst="rect">
            <a:avLst/>
          </a:prstGeom>
          <a:noFill/>
        </p:spPr>
        <p:txBody>
          <a:bodyPr wrap="square" rtlCol="0">
            <a:spAutoFit/>
          </a:bodyPr>
          <a:lstStyle/>
          <a:p>
            <a:r>
              <a:rPr lang="en-US" dirty="0" smtClean="0">
                <a:latin typeface="Bodoni MT" pitchFamily="18" charset="0"/>
              </a:rPr>
              <a:t>Task : </a:t>
            </a:r>
            <a:r>
              <a:rPr lang="en-US" dirty="0">
                <a:latin typeface="Bodoni MT" pitchFamily="18" charset="0"/>
              </a:rPr>
              <a:t>Identify the Top Five Most Commonly Used </a:t>
            </a:r>
            <a:r>
              <a:rPr lang="en-US" dirty="0" err="1">
                <a:latin typeface="Bodoni MT" pitchFamily="18" charset="0"/>
              </a:rPr>
              <a:t>Hashtags</a:t>
            </a:r>
            <a:r>
              <a:rPr lang="en-US" dirty="0" smtClean="0">
                <a:latin typeface="Bodoni MT" pitchFamily="18" charset="0"/>
              </a:rPr>
              <a:t>.</a:t>
            </a:r>
          </a:p>
          <a:p>
            <a:endParaRPr lang="en-US" dirty="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5" name="TextBox 4"/>
          <p:cNvSpPr txBox="1"/>
          <p:nvPr/>
        </p:nvSpPr>
        <p:spPr>
          <a:xfrm>
            <a:off x="4667001" y="2324884"/>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The most popular </a:t>
            </a:r>
            <a:r>
              <a:rPr lang="en-US" dirty="0" err="1">
                <a:latin typeface="Bodoni MT" pitchFamily="18" charset="0"/>
              </a:rPr>
              <a:t>hashtags</a:t>
            </a:r>
            <a:r>
              <a:rPr lang="en-US" dirty="0">
                <a:latin typeface="Bodoni MT" pitchFamily="18" charset="0"/>
              </a:rPr>
              <a:t> can help partner brands increase visibility</a:t>
            </a:r>
            <a:r>
              <a:rPr lang="en-US" dirty="0" smtClean="0">
                <a:latin typeface="Bodoni MT" pitchFamily="18" charset="0"/>
              </a:rPr>
              <a:t>.</a:t>
            </a:r>
          </a:p>
          <a:p>
            <a:pPr marL="285750" indent="-285750" algn="just">
              <a:buFont typeface="Arial" pitchFamily="34" charset="0"/>
              <a:buChar char="•"/>
            </a:pPr>
            <a:endParaRPr lang="en-US" dirty="0" smtClean="0">
              <a:latin typeface="Bodoni MT" pitchFamily="18" charset="0"/>
            </a:endParaRPr>
          </a:p>
          <a:p>
            <a:pPr marL="285750" indent="-285750" algn="just">
              <a:buFont typeface="Arial" pitchFamily="34" charset="0"/>
              <a:buChar char="•"/>
            </a:pPr>
            <a:r>
              <a:rPr lang="en-US" dirty="0">
                <a:latin typeface="Bodoni MT" pitchFamily="18" charset="0"/>
              </a:rPr>
              <a:t>These </a:t>
            </a:r>
            <a:r>
              <a:rPr lang="en-US" dirty="0" err="1">
                <a:latin typeface="Bodoni MT" pitchFamily="18" charset="0"/>
              </a:rPr>
              <a:t>hashtags</a:t>
            </a:r>
            <a:r>
              <a:rPr lang="en-US" dirty="0">
                <a:latin typeface="Bodoni MT" pitchFamily="18" charset="0"/>
              </a:rPr>
              <a:t> indicate trending topics among users.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4483" t="19909" r="38793" b="65985"/>
          <a:stretch/>
        </p:blipFill>
        <p:spPr>
          <a:xfrm>
            <a:off x="551792" y="1229711"/>
            <a:ext cx="5015493" cy="851337"/>
          </a:xfrm>
          <a:prstGeom prst="rect">
            <a:avLst/>
          </a:prstGeom>
          <a:noFill/>
          <a:ln>
            <a:noFill/>
          </a:ln>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2414" t="51873" r="71379" b="32252"/>
          <a:stretch/>
        </p:blipFill>
        <p:spPr>
          <a:xfrm>
            <a:off x="551792" y="2668021"/>
            <a:ext cx="2798786" cy="1541372"/>
          </a:xfrm>
          <a:prstGeom prst="rect">
            <a:avLst/>
          </a:prstGeom>
        </p:spPr>
      </p:pic>
    </p:spTree>
    <p:extLst>
      <p:ext uri="{BB962C8B-B14F-4D97-AF65-F5344CB8AC3E}">
        <p14:creationId xmlns:p14="http://schemas.microsoft.com/office/powerpoint/2010/main" val="2115857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50621190"/>
              </p:ext>
            </p:extLst>
          </p:nvPr>
        </p:nvGraphicFramePr>
        <p:xfrm>
          <a:off x="725214" y="425670"/>
          <a:ext cx="7315200" cy="4122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26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82" y="464132"/>
            <a:ext cx="7873341" cy="2246769"/>
          </a:xfrm>
          <a:prstGeom prst="rect">
            <a:avLst/>
          </a:prstGeom>
          <a:noFill/>
        </p:spPr>
        <p:txBody>
          <a:bodyPr wrap="square" rtlCol="0">
            <a:spAutoFit/>
          </a:bodyPr>
          <a:lstStyle/>
          <a:p>
            <a:r>
              <a:rPr lang="en-US" dirty="0" smtClean="0">
                <a:latin typeface="Bodoni MT" pitchFamily="18" charset="0"/>
              </a:rPr>
              <a:t>Task : </a:t>
            </a:r>
            <a:r>
              <a:rPr lang="en-US" dirty="0">
                <a:latin typeface="Bodoni MT" pitchFamily="18" charset="0"/>
              </a:rPr>
              <a:t>Identify the Top Five Most </a:t>
            </a:r>
            <a:r>
              <a:rPr lang="en-US" dirty="0" smtClean="0">
                <a:latin typeface="Bodoni MT" pitchFamily="18" charset="0"/>
              </a:rPr>
              <a:t>Commonly Used </a:t>
            </a:r>
            <a:r>
              <a:rPr lang="en-US" dirty="0" err="1">
                <a:latin typeface="Bodoni MT" pitchFamily="18" charset="0"/>
              </a:rPr>
              <a:t>Hashtags</a:t>
            </a:r>
            <a:r>
              <a:rPr lang="en-US" dirty="0" smtClean="0">
                <a:latin typeface="Bodoni MT" pitchFamily="18" charset="0"/>
              </a:rPr>
              <a:t>.</a:t>
            </a:r>
          </a:p>
          <a:p>
            <a:endParaRPr lang="en-US" dirty="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3" name="TextBox 2"/>
          <p:cNvSpPr txBox="1"/>
          <p:nvPr/>
        </p:nvSpPr>
        <p:spPr>
          <a:xfrm>
            <a:off x="4099442" y="2198760"/>
            <a:ext cx="3455719" cy="181588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The highest user registrations occur on </a:t>
            </a:r>
            <a:r>
              <a:rPr lang="en-US" dirty="0" smtClean="0">
                <a:latin typeface="Bodoni MT" pitchFamily="18" charset="0"/>
              </a:rPr>
              <a:t>Thursdays &amp; Sundays.</a:t>
            </a:r>
          </a:p>
          <a:p>
            <a:pPr marL="285750" indent="-285750" algn="just">
              <a:buFont typeface="Arial" pitchFamily="34" charset="0"/>
              <a:buChar char="•"/>
            </a:pPr>
            <a:endParaRPr lang="en-US" dirty="0" smtClean="0">
              <a:latin typeface="Bodoni MT" pitchFamily="18" charset="0"/>
            </a:endParaRPr>
          </a:p>
          <a:p>
            <a:pPr marL="285750" indent="-285750" algn="just">
              <a:buFont typeface="Arial" pitchFamily="34" charset="0"/>
              <a:buChar char="•"/>
            </a:pPr>
            <a:r>
              <a:rPr lang="en-US" dirty="0">
                <a:latin typeface="Bodoni MT" pitchFamily="18" charset="0"/>
              </a:rPr>
              <a:t>Scheduling ads on this day can maximize reach and engagement.</a:t>
            </a:r>
          </a:p>
          <a:p>
            <a:pPr marL="285750" indent="-285750" algn="just">
              <a:buFont typeface="Arial" pitchFamily="34" charset="0"/>
              <a:buChar char="•"/>
            </a:pPr>
            <a:endParaRPr lang="en-US" dirty="0" smtClean="0">
              <a:latin typeface="Bodoni MT"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310" t="19909" r="42845" b="69979"/>
          <a:stretch/>
        </p:blipFill>
        <p:spPr>
          <a:xfrm>
            <a:off x="551793" y="1174146"/>
            <a:ext cx="5583929" cy="740979"/>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241" t="55175" r="72069" b="25199"/>
          <a:stretch/>
        </p:blipFill>
        <p:spPr>
          <a:xfrm>
            <a:off x="551793" y="2776963"/>
            <a:ext cx="1939158" cy="1363803"/>
          </a:xfrm>
          <a:prstGeom prst="rect">
            <a:avLst/>
          </a:prstGeom>
        </p:spPr>
      </p:pic>
    </p:spTree>
    <p:extLst>
      <p:ext uri="{BB962C8B-B14F-4D97-AF65-F5344CB8AC3E}">
        <p14:creationId xmlns:p14="http://schemas.microsoft.com/office/powerpoint/2010/main" val="653156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4046434470"/>
              </p:ext>
            </p:extLst>
          </p:nvPr>
        </p:nvGraphicFramePr>
        <p:xfrm>
          <a:off x="551793" y="504497"/>
          <a:ext cx="7315200" cy="4004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6775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909" y="2031255"/>
            <a:ext cx="5493812"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Investor Metrics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74474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82" y="464132"/>
            <a:ext cx="7873341" cy="2677656"/>
          </a:xfrm>
          <a:prstGeom prst="rect">
            <a:avLst/>
          </a:prstGeom>
          <a:noFill/>
        </p:spPr>
        <p:txBody>
          <a:bodyPr wrap="square" rtlCol="0">
            <a:spAutoFit/>
          </a:bodyPr>
          <a:lstStyle/>
          <a:p>
            <a:r>
              <a:rPr lang="en-US" dirty="0" smtClean="0">
                <a:latin typeface="Bodoni MT" pitchFamily="18" charset="0"/>
              </a:rPr>
              <a:t>Task : </a:t>
            </a:r>
            <a:r>
              <a:rPr lang="en-US" dirty="0">
                <a:latin typeface="Bodoni MT" pitchFamily="18" charset="0"/>
              </a:rPr>
              <a:t>Calculate the Average Posts per User and Total Photos Divided by Total Users</a:t>
            </a:r>
            <a:r>
              <a:rPr lang="en-US" dirty="0" smtClean="0">
                <a:latin typeface="Bodoni MT" pitchFamily="18" charset="0"/>
              </a:rPr>
              <a:t>.</a:t>
            </a:r>
          </a:p>
          <a:p>
            <a:endParaRPr lang="en-US" dirty="0" smtClean="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3" name="TextBox 2"/>
          <p:cNvSpPr txBox="1"/>
          <p:nvPr/>
        </p:nvSpPr>
        <p:spPr>
          <a:xfrm>
            <a:off x="4762004" y="2355876"/>
            <a:ext cx="3455719"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The average number of posts per user provides insights into overall engagement</a:t>
            </a:r>
            <a:r>
              <a:rPr lang="en-US" dirty="0" smtClean="0">
                <a:latin typeface="Bodoni MT" pitchFamily="18" charset="0"/>
              </a:rPr>
              <a:t>.</a:t>
            </a:r>
          </a:p>
          <a:p>
            <a:pPr marL="285750" indent="-285750" algn="just">
              <a:buFont typeface="Arial" pitchFamily="34" charset="0"/>
              <a:buChar char="•"/>
            </a:pPr>
            <a:endParaRPr lang="en-US" dirty="0">
              <a:latin typeface="Bodoni MT" pitchFamily="18" charset="0"/>
            </a:endParaRPr>
          </a:p>
          <a:p>
            <a:pPr marL="285750" indent="-285750" algn="just">
              <a:buFont typeface="Arial" pitchFamily="34" charset="0"/>
              <a:buChar char="•"/>
            </a:pPr>
            <a:r>
              <a:rPr lang="en-US" dirty="0" smtClean="0">
                <a:latin typeface="Bodoni MT" pitchFamily="18" charset="0"/>
              </a:rPr>
              <a:t>Low </a:t>
            </a:r>
            <a:r>
              <a:rPr lang="en-US" dirty="0">
                <a:latin typeface="Bodoni MT" pitchFamily="18" charset="0"/>
              </a:rPr>
              <a:t>averages may suggest a need to encourage users to post more frequently..</a:t>
            </a:r>
          </a:p>
          <a:p>
            <a:pPr marL="285750" indent="-285750" algn="just">
              <a:buFont typeface="Arial" pitchFamily="34" charset="0"/>
              <a:buChar char="•"/>
            </a:pPr>
            <a:endParaRPr lang="en-US" dirty="0" smtClean="0">
              <a:latin typeface="Bodoni MT"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310" t="19603" r="36272" b="72424"/>
          <a:stretch/>
        </p:blipFill>
        <p:spPr>
          <a:xfrm>
            <a:off x="614855" y="1245476"/>
            <a:ext cx="7125730" cy="64638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6" t="61615" r="73447" b="32914"/>
          <a:stretch/>
        </p:blipFill>
        <p:spPr>
          <a:xfrm>
            <a:off x="614853" y="3141789"/>
            <a:ext cx="3184637" cy="695368"/>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4655" t="19602" r="50000" b="69511"/>
          <a:stretch/>
        </p:blipFill>
        <p:spPr>
          <a:xfrm>
            <a:off x="614855" y="2076038"/>
            <a:ext cx="4216780" cy="730223"/>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2241" t="62294" r="76208" b="32348"/>
          <a:stretch/>
        </p:blipFill>
        <p:spPr>
          <a:xfrm>
            <a:off x="614854" y="4051737"/>
            <a:ext cx="2599631" cy="677918"/>
          </a:xfrm>
          <a:prstGeom prst="rect">
            <a:avLst/>
          </a:prstGeom>
        </p:spPr>
      </p:pic>
    </p:spTree>
    <p:extLst>
      <p:ext uri="{BB962C8B-B14F-4D97-AF65-F5344CB8AC3E}">
        <p14:creationId xmlns:p14="http://schemas.microsoft.com/office/powerpoint/2010/main" val="949084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382" y="464132"/>
            <a:ext cx="7873341" cy="2246769"/>
          </a:xfrm>
          <a:prstGeom prst="rect">
            <a:avLst/>
          </a:prstGeom>
          <a:noFill/>
        </p:spPr>
        <p:txBody>
          <a:bodyPr wrap="square" rtlCol="0">
            <a:spAutoFit/>
          </a:bodyPr>
          <a:lstStyle/>
          <a:p>
            <a:r>
              <a:rPr lang="en-US" dirty="0" smtClean="0">
                <a:latin typeface="Bodoni MT" pitchFamily="18" charset="0"/>
              </a:rPr>
              <a:t>Task : </a:t>
            </a:r>
            <a:r>
              <a:rPr lang="en-US" dirty="0">
                <a:latin typeface="Bodoni MT" pitchFamily="18" charset="0"/>
              </a:rPr>
              <a:t>Identify Users Who Have Liked Every Single Photo on the </a:t>
            </a:r>
            <a:r>
              <a:rPr lang="en-US" dirty="0" smtClean="0">
                <a:latin typeface="Bodoni MT" pitchFamily="18" charset="0"/>
              </a:rPr>
              <a:t>Platform.</a:t>
            </a:r>
          </a:p>
          <a:p>
            <a:endParaRPr lang="en-US" dirty="0" smtClean="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4" name="TextBox 3"/>
          <p:cNvSpPr txBox="1"/>
          <p:nvPr/>
        </p:nvSpPr>
        <p:spPr>
          <a:xfrm>
            <a:off x="3058511" y="2465523"/>
            <a:ext cx="5379111" cy="246221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Users who have liked every single photo are highly likely to be bots or fake accounts</a:t>
            </a:r>
            <a:r>
              <a:rPr lang="en-US" dirty="0" smtClean="0">
                <a:latin typeface="Bodoni MT" pitchFamily="18" charset="0"/>
              </a:rPr>
              <a:t>.</a:t>
            </a:r>
          </a:p>
          <a:p>
            <a:pPr marL="285750" indent="-285750" algn="just">
              <a:buFont typeface="Arial" pitchFamily="34" charset="0"/>
              <a:buChar char="•"/>
            </a:pPr>
            <a:endParaRPr lang="en-US" dirty="0">
              <a:latin typeface="Bodoni MT" pitchFamily="18" charset="0"/>
            </a:endParaRPr>
          </a:p>
          <a:p>
            <a:pPr marL="285750" indent="-285750" algn="just">
              <a:buFont typeface="Arial" pitchFamily="34" charset="0"/>
              <a:buChar char="•"/>
            </a:pPr>
            <a:r>
              <a:rPr lang="en-US" dirty="0">
                <a:latin typeface="Bodoni MT" pitchFamily="18" charset="0"/>
              </a:rPr>
              <a:t>This insight can help in identifying and managing non-genuine accounts, improving platform authenticity</a:t>
            </a:r>
            <a:r>
              <a:rPr lang="en-US" dirty="0" smtClean="0">
                <a:latin typeface="Bodoni MT" pitchFamily="18" charset="0"/>
              </a:rPr>
              <a:t>.</a:t>
            </a:r>
          </a:p>
          <a:p>
            <a:pPr marL="285750" indent="-285750" algn="just">
              <a:buFont typeface="Arial" pitchFamily="34" charset="0"/>
              <a:buChar char="•"/>
            </a:pPr>
            <a:endParaRPr lang="en-US" dirty="0">
              <a:latin typeface="Bodoni MT" pitchFamily="18" charset="0"/>
            </a:endParaRPr>
          </a:p>
          <a:p>
            <a:pPr marL="285750" indent="-285750" algn="just">
              <a:buFont typeface="Arial" pitchFamily="34" charset="0"/>
              <a:buChar char="•"/>
            </a:pPr>
            <a:r>
              <a:rPr lang="en-US" dirty="0" smtClean="0">
                <a:latin typeface="Bodoni MT" pitchFamily="18" charset="0"/>
              </a:rPr>
              <a:t>Further </a:t>
            </a:r>
            <a:r>
              <a:rPr lang="en-US" dirty="0">
                <a:latin typeface="Bodoni MT" pitchFamily="18" charset="0"/>
              </a:rPr>
              <a:t>investigation into these accounts could reveal patterns to strengthen anti-bot measures..</a:t>
            </a:r>
          </a:p>
          <a:p>
            <a:pPr marL="285750" indent="-285750" algn="just">
              <a:buFont typeface="Arial" pitchFamily="34" charset="0"/>
              <a:buChar char="•"/>
            </a:pPr>
            <a:endParaRPr lang="en-US" dirty="0" smtClean="0">
              <a:latin typeface="Bodoni MT"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932" t="50000" r="67759" b="16919"/>
          <a:stretch/>
        </p:blipFill>
        <p:spPr>
          <a:xfrm>
            <a:off x="662151" y="2710901"/>
            <a:ext cx="2046843" cy="1971458"/>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3851" t="19398" r="37184" b="56989"/>
          <a:stretch/>
        </p:blipFill>
        <p:spPr>
          <a:xfrm>
            <a:off x="662151" y="1193378"/>
            <a:ext cx="4729656" cy="1282336"/>
          </a:xfrm>
          <a:prstGeom prst="rect">
            <a:avLst/>
          </a:prstGeom>
        </p:spPr>
      </p:pic>
    </p:spTree>
    <p:extLst>
      <p:ext uri="{BB962C8B-B14F-4D97-AF65-F5344CB8AC3E}">
        <p14:creationId xmlns:p14="http://schemas.microsoft.com/office/powerpoint/2010/main" val="2880928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5"/>
          <p:cNvSpPr txBox="1">
            <a:spLocks/>
          </p:cNvSpPr>
          <p:nvPr/>
        </p:nvSpPr>
        <p:spPr>
          <a:xfrm>
            <a:off x="222518" y="192460"/>
            <a:ext cx="8222100" cy="767700"/>
          </a:xfrm>
          <a:prstGeom prst="rect">
            <a:avLst/>
          </a:prstGeom>
        </p:spPr>
        <p:txBody>
          <a:bodyPr spcFirstLastPara="1" wrap="square" lIns="91425" tIns="91425" rIns="91425" bIns="91425" anchor="b" anchorCtr="0">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spcBef>
                <a:spcPts val="0"/>
              </a:spcBef>
            </a:pPr>
            <a:r>
              <a:rPr lang="en-US" sz="4000" dirty="0" smtClean="0">
                <a:latin typeface="Bodoni MT" pitchFamily="18" charset="0"/>
              </a:rPr>
              <a:t>Results</a:t>
            </a:r>
            <a:endParaRPr lang="en-US" sz="4000" dirty="0">
              <a:latin typeface="Bodoni MT" pitchFamily="18" charset="0"/>
            </a:endParaRPr>
          </a:p>
        </p:txBody>
      </p:sp>
      <p:sp>
        <p:nvSpPr>
          <p:cNvPr id="3" name="TextBox 2"/>
          <p:cNvSpPr txBox="1"/>
          <p:nvPr/>
        </p:nvSpPr>
        <p:spPr>
          <a:xfrm>
            <a:off x="380173" y="1037451"/>
            <a:ext cx="7549882" cy="2893100"/>
          </a:xfrm>
          <a:prstGeom prst="rect">
            <a:avLst/>
          </a:prstGeom>
          <a:noFill/>
        </p:spPr>
        <p:txBody>
          <a:bodyPr wrap="square" rtlCol="0">
            <a:spAutoFit/>
          </a:bodyPr>
          <a:lstStyle/>
          <a:p>
            <a:pPr marL="285750" indent="-285750">
              <a:buFont typeface="Arial" pitchFamily="34" charset="0"/>
              <a:buChar char="•"/>
            </a:pPr>
            <a:r>
              <a:rPr lang="en-US" dirty="0">
                <a:latin typeface="Bodoni MT" pitchFamily="18" charset="0"/>
              </a:rPr>
              <a:t>Conducted a comprehensive analysis of user engagement, identifying opportunities for growth and </a:t>
            </a:r>
            <a:r>
              <a:rPr lang="en-US" dirty="0" smtClean="0">
                <a:latin typeface="Bodoni MT" pitchFamily="18" charset="0"/>
              </a:rPr>
              <a:t>improvement.</a:t>
            </a:r>
          </a:p>
          <a:p>
            <a:pPr marL="285750" indent="-285750">
              <a:buFont typeface="Arial" pitchFamily="34" charset="0"/>
              <a:buChar char="•"/>
            </a:pPr>
            <a:endParaRPr lang="en-US" dirty="0" smtClean="0">
              <a:latin typeface="Bodoni MT" pitchFamily="18" charset="0"/>
            </a:endParaRPr>
          </a:p>
          <a:p>
            <a:pPr marL="285750" indent="-285750">
              <a:buFont typeface="Arial" pitchFamily="34" charset="0"/>
              <a:buChar char="•"/>
            </a:pPr>
            <a:r>
              <a:rPr lang="en-US" dirty="0" smtClean="0">
                <a:latin typeface="Bodoni MT" pitchFamily="18" charset="0"/>
              </a:rPr>
              <a:t>Delivered </a:t>
            </a:r>
            <a:r>
              <a:rPr lang="en-US" dirty="0">
                <a:latin typeface="Bodoni MT" pitchFamily="18" charset="0"/>
              </a:rPr>
              <a:t>actionable insights for the marketing team, including strategies to engage inactive users and optimize ad campaign timing</a:t>
            </a:r>
            <a:r>
              <a:rPr lang="en-US" dirty="0" smtClean="0">
                <a:latin typeface="Bodoni MT" pitchFamily="18" charset="0"/>
              </a:rPr>
              <a:t>.</a:t>
            </a:r>
          </a:p>
          <a:p>
            <a:endParaRPr lang="en-US" dirty="0" smtClean="0">
              <a:latin typeface="Bodoni MT" pitchFamily="18" charset="0"/>
            </a:endParaRPr>
          </a:p>
          <a:p>
            <a:pPr marL="285750" indent="-285750">
              <a:buFont typeface="Arial" pitchFamily="34" charset="0"/>
              <a:buChar char="•"/>
            </a:pPr>
            <a:r>
              <a:rPr lang="en-US" dirty="0" smtClean="0">
                <a:latin typeface="Bodoni MT" pitchFamily="18" charset="0"/>
              </a:rPr>
              <a:t>Recommended </a:t>
            </a:r>
            <a:r>
              <a:rPr lang="en-US" dirty="0">
                <a:latin typeface="Bodoni MT" pitchFamily="18" charset="0"/>
              </a:rPr>
              <a:t>measures for the product team, such as rewarding loyal users and leveraging popular </a:t>
            </a:r>
            <a:r>
              <a:rPr lang="en-US" dirty="0" err="1">
                <a:latin typeface="Bodoni MT" pitchFamily="18" charset="0"/>
              </a:rPr>
              <a:t>hashtags</a:t>
            </a:r>
            <a:r>
              <a:rPr lang="en-US" dirty="0" smtClean="0">
                <a:latin typeface="Bodoni MT" pitchFamily="18" charset="0"/>
              </a:rPr>
              <a:t>.</a:t>
            </a:r>
          </a:p>
          <a:p>
            <a:pPr marL="285750" indent="-285750">
              <a:buFont typeface="Arial" pitchFamily="34" charset="0"/>
              <a:buChar char="•"/>
            </a:pPr>
            <a:endParaRPr lang="en-US" dirty="0" smtClean="0">
              <a:latin typeface="Bodoni MT" pitchFamily="18" charset="0"/>
            </a:endParaRPr>
          </a:p>
          <a:p>
            <a:pPr marL="285750" indent="-285750">
              <a:buFont typeface="Arial" pitchFamily="34" charset="0"/>
              <a:buChar char="•"/>
            </a:pPr>
            <a:r>
              <a:rPr lang="en-US" dirty="0" smtClean="0">
                <a:latin typeface="Bodoni MT" pitchFamily="18" charset="0"/>
              </a:rPr>
              <a:t>Identified </a:t>
            </a:r>
            <a:r>
              <a:rPr lang="en-US" dirty="0">
                <a:latin typeface="Bodoni MT" pitchFamily="18" charset="0"/>
              </a:rPr>
              <a:t>potential bot accounts, supporting efforts to enhance platform authenticity</a:t>
            </a:r>
            <a:r>
              <a:rPr lang="en-US" dirty="0" smtClean="0">
                <a:latin typeface="Bodoni MT" pitchFamily="18" charset="0"/>
              </a:rPr>
              <a:t>.</a:t>
            </a:r>
          </a:p>
          <a:p>
            <a:pPr marL="285750" indent="-285750">
              <a:buFont typeface="Arial" pitchFamily="34" charset="0"/>
              <a:buChar char="•"/>
            </a:pPr>
            <a:endParaRPr lang="en-US" dirty="0" smtClean="0">
              <a:latin typeface="Bodoni MT" pitchFamily="18" charset="0"/>
            </a:endParaRPr>
          </a:p>
          <a:p>
            <a:pPr marL="285750" indent="-285750">
              <a:buFont typeface="Arial" pitchFamily="34" charset="0"/>
              <a:buChar char="•"/>
            </a:pPr>
            <a:r>
              <a:rPr lang="en-US" dirty="0" smtClean="0">
                <a:latin typeface="Bodoni MT" pitchFamily="18" charset="0"/>
              </a:rPr>
              <a:t>Provided </a:t>
            </a:r>
            <a:r>
              <a:rPr lang="en-US" dirty="0">
                <a:latin typeface="Bodoni MT" pitchFamily="18" charset="0"/>
              </a:rPr>
              <a:t>data-driven insights to inform strategic decisions for improving user satisfaction and platform growth.</a:t>
            </a:r>
          </a:p>
        </p:txBody>
      </p:sp>
    </p:spTree>
    <p:extLst>
      <p:ext uri="{BB962C8B-B14F-4D97-AF65-F5344CB8AC3E}">
        <p14:creationId xmlns:p14="http://schemas.microsoft.com/office/powerpoint/2010/main" val="3088846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5"/>
          <p:cNvSpPr txBox="1">
            <a:spLocks/>
          </p:cNvSpPr>
          <p:nvPr/>
        </p:nvSpPr>
        <p:spPr>
          <a:xfrm>
            <a:off x="222518" y="192460"/>
            <a:ext cx="8222100" cy="767700"/>
          </a:xfrm>
          <a:prstGeom prst="rect">
            <a:avLst/>
          </a:prstGeom>
        </p:spPr>
        <p:txBody>
          <a:bodyPr spcFirstLastPara="1" wrap="square" lIns="91425" tIns="91425" rIns="91425" bIns="91425" anchor="b" anchorCtr="0">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spcBef>
                <a:spcPts val="0"/>
              </a:spcBef>
            </a:pPr>
            <a:r>
              <a:rPr lang="en-US" sz="4000" dirty="0" smtClean="0">
                <a:latin typeface="Bodoni MT" pitchFamily="18" charset="0"/>
              </a:rPr>
              <a:t>Insights</a:t>
            </a:r>
            <a:endParaRPr lang="en-US" sz="4000" dirty="0">
              <a:latin typeface="Bodoni MT" pitchFamily="18" charset="0"/>
            </a:endParaRPr>
          </a:p>
        </p:txBody>
      </p:sp>
      <p:sp>
        <p:nvSpPr>
          <p:cNvPr id="3" name="TextBox 2"/>
          <p:cNvSpPr txBox="1"/>
          <p:nvPr/>
        </p:nvSpPr>
        <p:spPr>
          <a:xfrm>
            <a:off x="464034" y="957087"/>
            <a:ext cx="7739068" cy="3539430"/>
          </a:xfrm>
          <a:prstGeom prst="rect">
            <a:avLst/>
          </a:prstGeom>
          <a:noFill/>
        </p:spPr>
        <p:txBody>
          <a:bodyPr wrap="square" rtlCol="0">
            <a:spAutoFit/>
          </a:bodyPr>
          <a:lstStyle/>
          <a:p>
            <a:r>
              <a:rPr lang="en-US" b="1" dirty="0" smtClean="0">
                <a:latin typeface="Bodoni MT" pitchFamily="18" charset="0"/>
              </a:rPr>
              <a:t>Loyal Users</a:t>
            </a:r>
            <a:r>
              <a:rPr lang="en-US" dirty="0" smtClean="0">
                <a:latin typeface="Bodoni MT" pitchFamily="18" charset="0"/>
              </a:rPr>
              <a:t>: </a:t>
            </a:r>
            <a:r>
              <a:rPr lang="en-US" dirty="0">
                <a:latin typeface="Bodoni MT" pitchFamily="18" charset="0"/>
              </a:rPr>
              <a:t>The oldest users have been active for over a decade, ideal candidates for rewards</a:t>
            </a:r>
            <a:r>
              <a:rPr lang="en-US" dirty="0" smtClean="0">
                <a:latin typeface="Bodoni MT" pitchFamily="18" charset="0"/>
              </a:rPr>
              <a:t>.</a:t>
            </a:r>
          </a:p>
          <a:p>
            <a:r>
              <a:rPr lang="en-US" dirty="0" smtClean="0">
                <a:latin typeface="Bodoni MT" pitchFamily="18" charset="0"/>
              </a:rPr>
              <a:t>  </a:t>
            </a:r>
            <a:endParaRPr lang="en-US" dirty="0">
              <a:latin typeface="Bodoni MT" pitchFamily="18" charset="0"/>
            </a:endParaRPr>
          </a:p>
          <a:p>
            <a:r>
              <a:rPr lang="en-US" b="1" dirty="0" smtClean="0">
                <a:latin typeface="Bodoni MT" pitchFamily="18" charset="0"/>
              </a:rPr>
              <a:t>Inactive Users</a:t>
            </a:r>
            <a:r>
              <a:rPr lang="en-US" dirty="0" smtClean="0">
                <a:latin typeface="Bodoni MT" pitchFamily="18" charset="0"/>
              </a:rPr>
              <a:t>: </a:t>
            </a:r>
            <a:r>
              <a:rPr lang="en-US" dirty="0">
                <a:latin typeface="Bodoni MT" pitchFamily="18" charset="0"/>
              </a:rPr>
              <a:t>Many users have never posted, highlighting an opportunity for engagement campaigns</a:t>
            </a:r>
            <a:r>
              <a:rPr lang="en-US" dirty="0" smtClean="0">
                <a:latin typeface="Bodoni MT" pitchFamily="18" charset="0"/>
              </a:rPr>
              <a:t>.</a:t>
            </a:r>
          </a:p>
          <a:p>
            <a:r>
              <a:rPr lang="en-US" dirty="0" smtClean="0">
                <a:latin typeface="Bodoni MT" pitchFamily="18" charset="0"/>
              </a:rPr>
              <a:t>  </a:t>
            </a:r>
            <a:endParaRPr lang="en-US" dirty="0">
              <a:latin typeface="Bodoni MT" pitchFamily="18" charset="0"/>
            </a:endParaRPr>
          </a:p>
          <a:p>
            <a:r>
              <a:rPr lang="en-US" b="1" dirty="0" smtClean="0">
                <a:latin typeface="Bodoni MT" pitchFamily="18" charset="0"/>
              </a:rPr>
              <a:t>Contest Winner</a:t>
            </a:r>
            <a:r>
              <a:rPr lang="en-US" dirty="0" smtClean="0">
                <a:latin typeface="Bodoni MT" pitchFamily="18" charset="0"/>
              </a:rPr>
              <a:t>: </a:t>
            </a:r>
            <a:r>
              <a:rPr lang="en-US" dirty="0">
                <a:latin typeface="Bodoni MT" pitchFamily="18" charset="0"/>
              </a:rPr>
              <a:t>Identified the user with the most-liked photo, boosting contest participation potential.  </a:t>
            </a:r>
            <a:endParaRPr lang="en-US" dirty="0" smtClean="0">
              <a:latin typeface="Bodoni MT" pitchFamily="18" charset="0"/>
            </a:endParaRPr>
          </a:p>
          <a:p>
            <a:endParaRPr lang="en-US" dirty="0">
              <a:latin typeface="Bodoni MT" pitchFamily="18" charset="0"/>
            </a:endParaRPr>
          </a:p>
          <a:p>
            <a:r>
              <a:rPr lang="en-US" b="1" dirty="0" err="1" smtClean="0">
                <a:latin typeface="Bodoni MT" pitchFamily="18" charset="0"/>
              </a:rPr>
              <a:t>Hashtag</a:t>
            </a:r>
            <a:r>
              <a:rPr lang="en-US" b="1" dirty="0" smtClean="0">
                <a:latin typeface="Bodoni MT" pitchFamily="18" charset="0"/>
              </a:rPr>
              <a:t> Trends</a:t>
            </a:r>
            <a:r>
              <a:rPr lang="en-US" dirty="0" smtClean="0">
                <a:latin typeface="Bodoni MT" pitchFamily="18" charset="0"/>
              </a:rPr>
              <a:t>: </a:t>
            </a:r>
            <a:r>
              <a:rPr lang="en-US" dirty="0">
                <a:latin typeface="Bodoni MT" pitchFamily="18" charset="0"/>
              </a:rPr>
              <a:t>Top </a:t>
            </a:r>
            <a:r>
              <a:rPr lang="en-US" dirty="0" err="1">
                <a:latin typeface="Bodoni MT" pitchFamily="18" charset="0"/>
              </a:rPr>
              <a:t>hashtags</a:t>
            </a:r>
            <a:r>
              <a:rPr lang="en-US" dirty="0">
                <a:latin typeface="Bodoni MT" pitchFamily="18" charset="0"/>
              </a:rPr>
              <a:t> reveal trending topics and aid brand visibility.  </a:t>
            </a:r>
            <a:endParaRPr lang="en-US" dirty="0" smtClean="0">
              <a:latin typeface="Bodoni MT" pitchFamily="18" charset="0"/>
            </a:endParaRPr>
          </a:p>
          <a:p>
            <a:endParaRPr lang="en-US" dirty="0">
              <a:latin typeface="Bodoni MT" pitchFamily="18" charset="0"/>
            </a:endParaRPr>
          </a:p>
          <a:p>
            <a:r>
              <a:rPr lang="en-US" b="1" dirty="0" smtClean="0">
                <a:latin typeface="Bodoni MT" pitchFamily="18" charset="0"/>
              </a:rPr>
              <a:t>Ad Strategy</a:t>
            </a:r>
            <a:r>
              <a:rPr lang="en-US" dirty="0" smtClean="0">
                <a:latin typeface="Bodoni MT" pitchFamily="18" charset="0"/>
              </a:rPr>
              <a:t>: Thursdays &amp;  </a:t>
            </a:r>
            <a:r>
              <a:rPr lang="en-US" dirty="0">
                <a:latin typeface="Bodoni MT" pitchFamily="18" charset="0"/>
              </a:rPr>
              <a:t>Sundays see the most user registrations, ideal for ad campaigns.  </a:t>
            </a:r>
            <a:endParaRPr lang="en-US" dirty="0" smtClean="0">
              <a:latin typeface="Bodoni MT" pitchFamily="18" charset="0"/>
            </a:endParaRPr>
          </a:p>
          <a:p>
            <a:endParaRPr lang="en-US" dirty="0">
              <a:latin typeface="Bodoni MT" pitchFamily="18" charset="0"/>
            </a:endParaRPr>
          </a:p>
          <a:p>
            <a:r>
              <a:rPr lang="en-US" b="1" dirty="0" smtClean="0">
                <a:latin typeface="Bodoni MT" pitchFamily="18" charset="0"/>
              </a:rPr>
              <a:t>Engagement Metrics</a:t>
            </a:r>
            <a:r>
              <a:rPr lang="en-US" dirty="0" smtClean="0">
                <a:latin typeface="Bodoni MT" pitchFamily="18" charset="0"/>
              </a:rPr>
              <a:t>: </a:t>
            </a:r>
            <a:r>
              <a:rPr lang="en-US" dirty="0">
                <a:latin typeface="Bodoni MT" pitchFamily="18" charset="0"/>
              </a:rPr>
              <a:t>Moderate average posts per user suggest a need to encourage more activity.  </a:t>
            </a:r>
            <a:endParaRPr lang="en-US" dirty="0" smtClean="0">
              <a:latin typeface="Bodoni MT" pitchFamily="18" charset="0"/>
            </a:endParaRPr>
          </a:p>
          <a:p>
            <a:endParaRPr lang="en-US" dirty="0">
              <a:latin typeface="Bodoni MT" pitchFamily="18" charset="0"/>
            </a:endParaRPr>
          </a:p>
          <a:p>
            <a:r>
              <a:rPr lang="en-US" b="1" dirty="0" smtClean="0">
                <a:latin typeface="Bodoni MT" pitchFamily="18" charset="0"/>
              </a:rPr>
              <a:t>Fake Accounts</a:t>
            </a:r>
            <a:r>
              <a:rPr lang="en-US" dirty="0" smtClean="0">
                <a:latin typeface="Bodoni MT" pitchFamily="18" charset="0"/>
              </a:rPr>
              <a:t>: </a:t>
            </a:r>
            <a:r>
              <a:rPr lang="en-US" dirty="0">
                <a:latin typeface="Bodoni MT" pitchFamily="18" charset="0"/>
              </a:rPr>
              <a:t>Potential bots flagged for liking every photo, indicating a need for stricter verification. </a:t>
            </a:r>
          </a:p>
        </p:txBody>
      </p:sp>
    </p:spTree>
    <p:extLst>
      <p:ext uri="{BB962C8B-B14F-4D97-AF65-F5344CB8AC3E}">
        <p14:creationId xmlns:p14="http://schemas.microsoft.com/office/powerpoint/2010/main" val="1084750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latin typeface="Bodoni MT" pitchFamily="18" charset="0"/>
              </a:rPr>
              <a:t>Objective</a:t>
            </a:r>
            <a:endParaRPr sz="4000" dirty="0">
              <a:latin typeface="Bodoni MT" pitchFamily="18" charset="0"/>
            </a:endParaRPr>
          </a:p>
        </p:txBody>
      </p:sp>
      <p:sp>
        <p:nvSpPr>
          <p:cNvPr id="79" name="Google Shape;79;p15"/>
          <p:cNvSpPr txBox="1">
            <a:spLocks noGrp="1"/>
          </p:cNvSpPr>
          <p:nvPr>
            <p:ph type="body" idx="1"/>
          </p:nvPr>
        </p:nvSpPr>
        <p:spPr>
          <a:xfrm>
            <a:off x="344384" y="1258785"/>
            <a:ext cx="7647710" cy="2980706"/>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400" dirty="0">
                <a:latin typeface="Bodoni MT" pitchFamily="18" charset="0"/>
              </a:rPr>
              <a:t>The objective of this project is to analyze </a:t>
            </a:r>
            <a:r>
              <a:rPr lang="en-US" sz="1400" dirty="0" err="1">
                <a:latin typeface="Bodoni MT" pitchFamily="18" charset="0"/>
              </a:rPr>
              <a:t>Instagram</a:t>
            </a:r>
            <a:r>
              <a:rPr lang="en-US" sz="1400" dirty="0">
                <a:latin typeface="Bodoni MT" pitchFamily="18" charset="0"/>
              </a:rPr>
              <a:t> user data to derive meaningful insights that can support the product, marketing, and development teams in making informed decisions. By understanding user interactions and engagement, the project aims to identify opportunities to improve user experience, </a:t>
            </a:r>
            <a:r>
              <a:rPr lang="en-US" sz="1400" dirty="0" smtClean="0">
                <a:latin typeface="Bodoni MT" pitchFamily="18" charset="0"/>
              </a:rPr>
              <a:t>increase </a:t>
            </a:r>
            <a:r>
              <a:rPr lang="en-US" sz="1400" dirty="0">
                <a:latin typeface="Bodoni MT" pitchFamily="18" charset="0"/>
              </a:rPr>
              <a:t>engagement, and grow the platform effectively</a:t>
            </a:r>
            <a:r>
              <a:rPr lang="en-US" sz="1400" dirty="0" smtClean="0">
                <a:latin typeface="Bodoni MT" pitchFamily="18" charset="0"/>
              </a:rPr>
              <a:t>.</a:t>
            </a:r>
          </a:p>
          <a:p>
            <a:pPr marL="0" indent="0" algn="just">
              <a:spcAft>
                <a:spcPts val="1600"/>
              </a:spcAft>
              <a:buNone/>
            </a:pPr>
            <a:r>
              <a:rPr lang="en-US" sz="1400" dirty="0">
                <a:latin typeface="Bodoni MT" pitchFamily="18" charset="0"/>
              </a:rPr>
              <a:t>The project involved using SQL in MySQL Workbench to query and analyze a database containing </a:t>
            </a:r>
            <a:r>
              <a:rPr lang="en-US" sz="1400" dirty="0" err="1">
                <a:latin typeface="Bodoni MT" pitchFamily="18" charset="0"/>
              </a:rPr>
              <a:t>Instagram</a:t>
            </a:r>
            <a:r>
              <a:rPr lang="en-US" sz="1400" dirty="0">
                <a:latin typeface="Bodoni MT" pitchFamily="18" charset="0"/>
              </a:rPr>
              <a:t> user data. Tasks were categorized into marketing analysis and investor metrics. SQL queries were crafted to answer specific business questions, and the results were analyzed to generate actionable insights.</a:t>
            </a:r>
          </a:p>
          <a:p>
            <a:pPr marL="0" lvl="0" indent="0" algn="just">
              <a:spcAft>
                <a:spcPts val="1600"/>
              </a:spcAft>
              <a:buNone/>
            </a:pPr>
            <a:endParaRPr sz="1400" dirty="0">
              <a:latin typeface="Bodoni MT"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5"/>
          <p:cNvSpPr txBox="1">
            <a:spLocks/>
          </p:cNvSpPr>
          <p:nvPr/>
        </p:nvSpPr>
        <p:spPr>
          <a:xfrm>
            <a:off x="222518" y="192460"/>
            <a:ext cx="8222100" cy="767700"/>
          </a:xfrm>
          <a:prstGeom prst="rect">
            <a:avLst/>
          </a:prstGeom>
        </p:spPr>
        <p:txBody>
          <a:bodyPr spcFirstLastPara="1" wrap="square" lIns="91425" tIns="91425" rIns="91425" bIns="91425" anchor="b" anchorCtr="0">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spcBef>
                <a:spcPts val="0"/>
              </a:spcBef>
            </a:pPr>
            <a:r>
              <a:rPr lang="en-US" sz="4000" dirty="0" smtClean="0">
                <a:latin typeface="Bodoni MT" pitchFamily="18" charset="0"/>
              </a:rPr>
              <a:t>Reflections</a:t>
            </a:r>
            <a:endParaRPr lang="en-US" sz="4000" dirty="0">
              <a:latin typeface="Bodoni MT" pitchFamily="18" charset="0"/>
            </a:endParaRPr>
          </a:p>
        </p:txBody>
      </p:sp>
      <p:sp>
        <p:nvSpPr>
          <p:cNvPr id="3" name="TextBox 2"/>
          <p:cNvSpPr txBox="1"/>
          <p:nvPr/>
        </p:nvSpPr>
        <p:spPr>
          <a:xfrm>
            <a:off x="380173" y="1273934"/>
            <a:ext cx="7549882" cy="2246769"/>
          </a:xfrm>
          <a:prstGeom prst="rect">
            <a:avLst/>
          </a:prstGeom>
          <a:noFill/>
        </p:spPr>
        <p:txBody>
          <a:bodyPr wrap="square" rtlCol="0">
            <a:spAutoFit/>
          </a:bodyPr>
          <a:lstStyle/>
          <a:p>
            <a:pPr marL="285750" indent="-285750">
              <a:buFont typeface="Arial" pitchFamily="34" charset="0"/>
              <a:buChar char="•"/>
            </a:pPr>
            <a:r>
              <a:rPr lang="en-US" b="1" dirty="0">
                <a:latin typeface="Bodoni MT" pitchFamily="18" charset="0"/>
              </a:rPr>
              <a:t>SQL Skills</a:t>
            </a:r>
            <a:r>
              <a:rPr lang="en-US" dirty="0">
                <a:latin typeface="Bodoni MT" pitchFamily="18" charset="0"/>
              </a:rPr>
              <a:t>: Gained experience in writing efficient queries and analyzing complex data</a:t>
            </a:r>
            <a:r>
              <a:rPr lang="en-US" dirty="0" smtClean="0">
                <a:latin typeface="Bodoni MT" pitchFamily="18" charset="0"/>
              </a:rPr>
              <a:t>.</a:t>
            </a:r>
          </a:p>
          <a:p>
            <a:pPr marL="285750" indent="-285750">
              <a:buFont typeface="Arial" pitchFamily="34" charset="0"/>
              <a:buChar char="•"/>
            </a:pPr>
            <a:endParaRPr lang="en-US" dirty="0">
              <a:latin typeface="Bodoni MT" pitchFamily="18" charset="0"/>
            </a:endParaRPr>
          </a:p>
          <a:p>
            <a:pPr marL="285750" indent="-285750">
              <a:buFont typeface="Arial" pitchFamily="34" charset="0"/>
              <a:buChar char="•"/>
            </a:pPr>
            <a:r>
              <a:rPr lang="en-US" b="1" dirty="0">
                <a:latin typeface="Bodoni MT" pitchFamily="18" charset="0"/>
              </a:rPr>
              <a:t>Analytical Growth</a:t>
            </a:r>
            <a:r>
              <a:rPr lang="en-US" dirty="0">
                <a:latin typeface="Bodoni MT" pitchFamily="18" charset="0"/>
              </a:rPr>
              <a:t>: Improved ability to interpret data and provide actionable insights</a:t>
            </a:r>
            <a:r>
              <a:rPr lang="en-US" dirty="0" smtClean="0">
                <a:latin typeface="Bodoni MT" pitchFamily="18" charset="0"/>
              </a:rPr>
              <a:t>.</a:t>
            </a:r>
          </a:p>
          <a:p>
            <a:pPr marL="285750" indent="-285750">
              <a:buFont typeface="Arial" pitchFamily="34" charset="0"/>
              <a:buChar char="•"/>
            </a:pPr>
            <a:endParaRPr lang="en-US" dirty="0">
              <a:latin typeface="Bodoni MT" pitchFamily="18" charset="0"/>
            </a:endParaRPr>
          </a:p>
          <a:p>
            <a:pPr marL="285750" indent="-285750">
              <a:buFont typeface="Arial" pitchFamily="34" charset="0"/>
              <a:buChar char="•"/>
            </a:pPr>
            <a:r>
              <a:rPr lang="en-US" b="1" dirty="0">
                <a:latin typeface="Bodoni MT" pitchFamily="18" charset="0"/>
              </a:rPr>
              <a:t>Challenges Overcome</a:t>
            </a:r>
            <a:r>
              <a:rPr lang="en-US" dirty="0">
                <a:latin typeface="Bodoni MT" pitchFamily="18" charset="0"/>
              </a:rPr>
              <a:t>:</a:t>
            </a:r>
          </a:p>
          <a:p>
            <a:pPr lvl="3"/>
            <a:r>
              <a:rPr lang="en-US" dirty="0">
                <a:latin typeface="Bodoni MT" pitchFamily="18" charset="0"/>
              </a:rPr>
              <a:t> </a:t>
            </a:r>
            <a:r>
              <a:rPr lang="en-US" dirty="0" smtClean="0">
                <a:latin typeface="Bodoni MT" pitchFamily="18" charset="0"/>
              </a:rPr>
              <a:t>        Navigated </a:t>
            </a:r>
            <a:r>
              <a:rPr lang="en-US" dirty="0">
                <a:latin typeface="Bodoni MT" pitchFamily="18" charset="0"/>
              </a:rPr>
              <a:t>complex table relationships.</a:t>
            </a:r>
          </a:p>
          <a:p>
            <a:pPr lvl="1"/>
            <a:r>
              <a:rPr lang="en-US" dirty="0" smtClean="0">
                <a:latin typeface="Bodoni MT" pitchFamily="18" charset="0"/>
              </a:rPr>
              <a:t>         Optimized </a:t>
            </a:r>
            <a:r>
              <a:rPr lang="en-US" dirty="0">
                <a:latin typeface="Bodoni MT" pitchFamily="18" charset="0"/>
              </a:rPr>
              <a:t>query performance through iteration</a:t>
            </a:r>
            <a:r>
              <a:rPr lang="en-US" dirty="0" smtClean="0">
                <a:latin typeface="Bodoni MT" pitchFamily="18" charset="0"/>
              </a:rPr>
              <a:t>.</a:t>
            </a:r>
          </a:p>
          <a:p>
            <a:pPr marL="285750" lvl="1" indent="-285750">
              <a:buFont typeface="Arial" pitchFamily="34" charset="0"/>
              <a:buChar char="•"/>
            </a:pPr>
            <a:endParaRPr lang="en-US" dirty="0">
              <a:latin typeface="Bodoni MT" pitchFamily="18" charset="0"/>
            </a:endParaRPr>
          </a:p>
          <a:p>
            <a:pPr marL="285750" indent="-285750">
              <a:buFont typeface="Arial" pitchFamily="34" charset="0"/>
              <a:buChar char="•"/>
            </a:pPr>
            <a:r>
              <a:rPr lang="en-US" b="1" dirty="0">
                <a:latin typeface="Bodoni MT" pitchFamily="18" charset="0"/>
              </a:rPr>
              <a:t>Key Takeaways</a:t>
            </a:r>
            <a:r>
              <a:rPr lang="en-US" dirty="0">
                <a:latin typeface="Bodoni MT" pitchFamily="18" charset="0"/>
              </a:rPr>
              <a:t>: Strengthened problem-solving and reinforced the importance of data-driven decisions.</a:t>
            </a:r>
          </a:p>
        </p:txBody>
      </p:sp>
    </p:spTree>
    <p:extLst>
      <p:ext uri="{BB962C8B-B14F-4D97-AF65-F5344CB8AC3E}">
        <p14:creationId xmlns:p14="http://schemas.microsoft.com/office/powerpoint/2010/main" val="1648177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6106" y="1884910"/>
            <a:ext cx="430117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053714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body" idx="1"/>
          </p:nvPr>
        </p:nvSpPr>
        <p:spPr>
          <a:xfrm>
            <a:off x="329397" y="1016550"/>
            <a:ext cx="8078333" cy="3935459"/>
          </a:xfrm>
          <a:prstGeom prst="rect">
            <a:avLst/>
          </a:prstGeom>
        </p:spPr>
        <p:txBody>
          <a:bodyPr spcFirstLastPara="1" wrap="square" lIns="91425" tIns="91425" rIns="91425" bIns="91425" anchor="t" anchorCtr="0">
            <a:noAutofit/>
          </a:bodyPr>
          <a:lstStyle/>
          <a:p>
            <a:r>
              <a:rPr lang="en-US" b="1" dirty="0">
                <a:latin typeface="Bodoni MT" pitchFamily="18" charset="0"/>
              </a:rPr>
              <a:t>Step 1: Creating and Setting Up the Database</a:t>
            </a:r>
          </a:p>
          <a:p>
            <a:pPr marL="139700" indent="0">
              <a:buNone/>
            </a:pPr>
            <a:r>
              <a:rPr lang="en-US" dirty="0" smtClean="0">
                <a:latin typeface="Bodoni MT" pitchFamily="18" charset="0"/>
              </a:rPr>
              <a:t>	Imported </a:t>
            </a:r>
            <a:r>
              <a:rPr lang="en-US" dirty="0">
                <a:latin typeface="Bodoni MT" pitchFamily="18" charset="0"/>
              </a:rPr>
              <a:t>the provided database file into MySQL Workbench.</a:t>
            </a:r>
          </a:p>
          <a:p>
            <a:pPr marL="139700" indent="0">
              <a:buNone/>
            </a:pPr>
            <a:r>
              <a:rPr lang="en-US" dirty="0" smtClean="0">
                <a:latin typeface="Bodoni MT" pitchFamily="18" charset="0"/>
              </a:rPr>
              <a:t>	Verified </a:t>
            </a:r>
            <a:r>
              <a:rPr lang="en-US" dirty="0">
                <a:latin typeface="Bodoni MT" pitchFamily="18" charset="0"/>
              </a:rPr>
              <a:t>the database structure, including tables, columns, and data types, to ensure accuracy</a:t>
            </a:r>
            <a:r>
              <a:rPr lang="en-US" dirty="0" smtClean="0">
                <a:latin typeface="Bodoni MT" pitchFamily="18" charset="0"/>
              </a:rPr>
              <a:t>.</a:t>
            </a:r>
          </a:p>
          <a:p>
            <a:pPr marL="139700" indent="0">
              <a:buNone/>
            </a:pPr>
            <a:endParaRPr lang="en-US" dirty="0">
              <a:latin typeface="Bodoni MT" pitchFamily="18" charset="0"/>
            </a:endParaRPr>
          </a:p>
          <a:p>
            <a:r>
              <a:rPr lang="en-US" b="1" dirty="0">
                <a:latin typeface="Bodoni MT" pitchFamily="18" charset="0"/>
              </a:rPr>
              <a:t>Step 2: Writing SQL Queries for Each </a:t>
            </a:r>
            <a:r>
              <a:rPr lang="en-US" b="1" dirty="0" smtClean="0">
                <a:latin typeface="Bodoni MT" pitchFamily="18" charset="0"/>
              </a:rPr>
              <a:t>Task</a:t>
            </a:r>
          </a:p>
          <a:p>
            <a:pPr marL="139700" indent="0">
              <a:buNone/>
            </a:pPr>
            <a:r>
              <a:rPr lang="en-US" dirty="0" smtClean="0">
                <a:latin typeface="Bodoni MT" pitchFamily="18" charset="0"/>
              </a:rPr>
              <a:t>	Crafted </a:t>
            </a:r>
            <a:r>
              <a:rPr lang="en-US" dirty="0">
                <a:latin typeface="Bodoni MT" pitchFamily="18" charset="0"/>
              </a:rPr>
              <a:t>efficient and accurate SQL queries to address specific business questions.</a:t>
            </a:r>
          </a:p>
          <a:p>
            <a:pPr marL="139700" indent="0">
              <a:buNone/>
            </a:pPr>
            <a:r>
              <a:rPr lang="en-US" dirty="0" smtClean="0">
                <a:latin typeface="Bodoni MT" pitchFamily="18" charset="0"/>
              </a:rPr>
              <a:t>	Queries </a:t>
            </a:r>
            <a:r>
              <a:rPr lang="en-US" dirty="0">
                <a:latin typeface="Bodoni MT" pitchFamily="18" charset="0"/>
              </a:rPr>
              <a:t>were designed to retrieve data for marketing analysis and investor metrics</a:t>
            </a:r>
            <a:r>
              <a:rPr lang="en-US" dirty="0" smtClean="0">
                <a:latin typeface="Bodoni MT" pitchFamily="18" charset="0"/>
              </a:rPr>
              <a:t>.</a:t>
            </a:r>
          </a:p>
          <a:p>
            <a:pPr marL="139700" indent="0">
              <a:buNone/>
            </a:pPr>
            <a:endParaRPr lang="en-US" dirty="0">
              <a:latin typeface="Bodoni MT" pitchFamily="18" charset="0"/>
            </a:endParaRPr>
          </a:p>
          <a:p>
            <a:r>
              <a:rPr lang="en-US" b="1" dirty="0">
                <a:latin typeface="Bodoni MT" pitchFamily="18" charset="0"/>
              </a:rPr>
              <a:t>Step 3: Analyzing Query Outputs</a:t>
            </a:r>
          </a:p>
          <a:p>
            <a:pPr marL="139700" indent="0">
              <a:buNone/>
            </a:pPr>
            <a:r>
              <a:rPr lang="en-US" dirty="0" smtClean="0">
                <a:latin typeface="Bodoni MT" pitchFamily="18" charset="0"/>
              </a:rPr>
              <a:t>	Reviewed </a:t>
            </a:r>
            <a:r>
              <a:rPr lang="en-US" dirty="0">
                <a:latin typeface="Bodoni MT" pitchFamily="18" charset="0"/>
              </a:rPr>
              <a:t>and validated the outputs of the SQL queries to ensure </a:t>
            </a:r>
            <a:r>
              <a:rPr lang="en-US" dirty="0" smtClean="0">
                <a:latin typeface="Bodoni MT" pitchFamily="18" charset="0"/>
              </a:rPr>
              <a:t>correctness.</a:t>
            </a:r>
          </a:p>
          <a:p>
            <a:pPr marL="139700" indent="0">
              <a:buNone/>
            </a:pPr>
            <a:r>
              <a:rPr lang="en-US" dirty="0">
                <a:latin typeface="Bodoni MT" pitchFamily="18" charset="0"/>
              </a:rPr>
              <a:t>	</a:t>
            </a:r>
            <a:r>
              <a:rPr lang="en-US" dirty="0" smtClean="0">
                <a:latin typeface="Bodoni MT" pitchFamily="18" charset="0"/>
              </a:rPr>
              <a:t>Interpreted </a:t>
            </a:r>
            <a:r>
              <a:rPr lang="en-US" dirty="0">
                <a:latin typeface="Bodoni MT" pitchFamily="18" charset="0"/>
              </a:rPr>
              <a:t>the data to extract meaningful insights relevant to the posed questions</a:t>
            </a:r>
            <a:r>
              <a:rPr lang="en-US" dirty="0" smtClean="0">
                <a:latin typeface="Bodoni MT" pitchFamily="18" charset="0"/>
              </a:rPr>
              <a:t>.</a:t>
            </a:r>
          </a:p>
          <a:p>
            <a:pPr marL="139700" indent="0">
              <a:buNone/>
            </a:pPr>
            <a:endParaRPr lang="en-US" dirty="0">
              <a:latin typeface="Bodoni MT" pitchFamily="18" charset="0"/>
            </a:endParaRPr>
          </a:p>
          <a:p>
            <a:r>
              <a:rPr lang="en-US" b="1" dirty="0">
                <a:latin typeface="Bodoni MT" pitchFamily="18" charset="0"/>
              </a:rPr>
              <a:t>Step 4: Summarizing Findings and Insights</a:t>
            </a:r>
          </a:p>
          <a:p>
            <a:pPr marL="139700" indent="0">
              <a:buNone/>
            </a:pPr>
            <a:r>
              <a:rPr lang="en-US" dirty="0" smtClean="0">
                <a:latin typeface="Bodoni MT" pitchFamily="18" charset="0"/>
              </a:rPr>
              <a:t>	Consolidated </a:t>
            </a:r>
            <a:r>
              <a:rPr lang="en-US" dirty="0">
                <a:latin typeface="Bodoni MT" pitchFamily="18" charset="0"/>
              </a:rPr>
              <a:t>the results into clear and actionable insights.</a:t>
            </a:r>
          </a:p>
          <a:p>
            <a:pPr marL="139700" indent="0">
              <a:buNone/>
            </a:pPr>
            <a:r>
              <a:rPr lang="en-US" dirty="0" smtClean="0">
                <a:latin typeface="Bodoni MT" pitchFamily="18" charset="0"/>
              </a:rPr>
              <a:t>	Focused </a:t>
            </a:r>
            <a:r>
              <a:rPr lang="en-US" dirty="0">
                <a:latin typeface="Bodoni MT" pitchFamily="18" charset="0"/>
              </a:rPr>
              <a:t>on presenting findings that support decision-making for product, marketing, </a:t>
            </a:r>
            <a:r>
              <a:rPr lang="en-US" dirty="0" smtClean="0">
                <a:latin typeface="Bodoni MT" pitchFamily="18" charset="0"/>
              </a:rPr>
              <a:t>and</a:t>
            </a:r>
          </a:p>
          <a:p>
            <a:pPr marL="139700" indent="0">
              <a:buNone/>
            </a:pPr>
            <a:r>
              <a:rPr lang="en-US" dirty="0">
                <a:latin typeface="Bodoni MT" pitchFamily="18" charset="0"/>
              </a:rPr>
              <a:t>	</a:t>
            </a:r>
            <a:r>
              <a:rPr lang="en-US" dirty="0" smtClean="0">
                <a:latin typeface="Bodoni MT" pitchFamily="18" charset="0"/>
              </a:rPr>
              <a:t>development </a:t>
            </a:r>
            <a:r>
              <a:rPr lang="en-US" dirty="0">
                <a:latin typeface="Bodoni MT" pitchFamily="18" charset="0"/>
              </a:rPr>
              <a:t>strategies.</a:t>
            </a:r>
          </a:p>
          <a:p>
            <a:pPr marL="0" lvl="0" indent="0" algn="l" rtl="0">
              <a:spcBef>
                <a:spcPts val="0"/>
              </a:spcBef>
              <a:spcAft>
                <a:spcPts val="0"/>
              </a:spcAft>
              <a:buNone/>
            </a:pPr>
            <a:endParaRPr dirty="0">
              <a:latin typeface="Bodoni MT" pitchFamily="18" charset="0"/>
            </a:endParaRPr>
          </a:p>
        </p:txBody>
      </p:sp>
      <p:sp>
        <p:nvSpPr>
          <p:cNvPr id="7"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latin typeface="Bodoni MT" pitchFamily="18" charset="0"/>
              </a:rPr>
              <a:t>Approach</a:t>
            </a:r>
            <a:endParaRPr sz="4000" dirty="0">
              <a:latin typeface="Bodoni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249825" y="1121415"/>
            <a:ext cx="7789769"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odoni MT" pitchFamily="18" charset="0"/>
              </a:rPr>
              <a:t>Lorem ipsum dolor sit amet, consectetur adipiscing elit, sed do eiusmod tempor incididunt ut labore et dolore magna aliqua</a:t>
            </a:r>
            <a:endParaRPr>
              <a:latin typeface="Bodoni MT" pitchFamily="18" charset="0"/>
            </a:endParaRPr>
          </a:p>
          <a:p>
            <a:pPr marL="0" lvl="0" indent="0" algn="l" rtl="0">
              <a:spcBef>
                <a:spcPts val="1600"/>
              </a:spcBef>
              <a:spcAft>
                <a:spcPts val="0"/>
              </a:spcAft>
              <a:buNone/>
            </a:pPr>
            <a:r>
              <a:rPr lang="en">
                <a:latin typeface="Bodoni MT" pitchFamily="18" charset="0"/>
              </a:rPr>
              <a:t>Incididunt ut labore et dolore</a:t>
            </a:r>
            <a:endParaRPr>
              <a:latin typeface="Bodoni MT" pitchFamily="18" charset="0"/>
            </a:endParaRPr>
          </a:p>
          <a:p>
            <a:pPr marL="0" lvl="0" indent="0" algn="l" rtl="0">
              <a:spcBef>
                <a:spcPts val="1600"/>
              </a:spcBef>
              <a:spcAft>
                <a:spcPts val="1600"/>
              </a:spcAft>
              <a:buNone/>
            </a:pPr>
            <a:r>
              <a:rPr lang="en">
                <a:latin typeface="Bodoni MT" pitchFamily="18" charset="0"/>
              </a:rPr>
              <a:t>Consectetur adipiscing elit, sed do eiusmod tempor incididunt ut labore et dolore magna aliqua</a:t>
            </a:r>
            <a:endParaRPr>
              <a:latin typeface="Bodoni MT" pitchFamily="18" charset="0"/>
            </a:endParaRPr>
          </a:p>
        </p:txBody>
      </p:sp>
      <p:sp>
        <p:nvSpPr>
          <p:cNvPr id="5"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latin typeface="Bodoni MT" pitchFamily="18" charset="0"/>
              </a:rPr>
              <a:t>Tech-stack used</a:t>
            </a:r>
            <a:endParaRPr sz="4000" dirty="0">
              <a:latin typeface="Bodoni MT" pitchFamily="18" charset="0"/>
            </a:endParaRPr>
          </a:p>
        </p:txBody>
      </p:sp>
      <p:sp>
        <p:nvSpPr>
          <p:cNvPr id="3" name="Rectangle 2"/>
          <p:cNvSpPr/>
          <p:nvPr/>
        </p:nvSpPr>
        <p:spPr>
          <a:xfrm>
            <a:off x="427513" y="1116281"/>
            <a:ext cx="7172694" cy="2893100"/>
          </a:xfrm>
          <a:prstGeom prst="rect">
            <a:avLst/>
          </a:prstGeom>
        </p:spPr>
        <p:txBody>
          <a:bodyPr wrap="square">
            <a:spAutoFit/>
          </a:bodyPr>
          <a:lstStyle/>
          <a:p>
            <a:r>
              <a:rPr lang="en-US" b="1" dirty="0">
                <a:latin typeface="Bodoni MT" pitchFamily="18" charset="0"/>
              </a:rPr>
              <a:t>Database</a:t>
            </a:r>
            <a:r>
              <a:rPr lang="en-US" dirty="0">
                <a:latin typeface="Bodoni MT" pitchFamily="18" charset="0"/>
              </a:rPr>
              <a:t>:</a:t>
            </a:r>
          </a:p>
          <a:p>
            <a:pPr lvl="1"/>
            <a:r>
              <a:rPr lang="en-US" b="1" dirty="0">
                <a:latin typeface="Bodoni MT" pitchFamily="18" charset="0"/>
              </a:rPr>
              <a:t>MySQL Workbench</a:t>
            </a:r>
            <a:r>
              <a:rPr lang="en-US" dirty="0">
                <a:latin typeface="Bodoni MT" pitchFamily="18" charset="0"/>
              </a:rPr>
              <a:t>: User-friendly and efficient for managing databases and running SQL queries</a:t>
            </a:r>
            <a:r>
              <a:rPr lang="en-US" dirty="0" smtClean="0">
                <a:latin typeface="Bodoni MT" pitchFamily="18" charset="0"/>
              </a:rPr>
              <a:t>.</a:t>
            </a:r>
          </a:p>
          <a:p>
            <a:pPr lvl="1"/>
            <a:endParaRPr lang="en-US" dirty="0">
              <a:latin typeface="Bodoni MT" pitchFamily="18" charset="0"/>
            </a:endParaRPr>
          </a:p>
          <a:p>
            <a:r>
              <a:rPr lang="en-US" b="1" dirty="0">
                <a:latin typeface="Bodoni MT" pitchFamily="18" charset="0"/>
              </a:rPr>
              <a:t>Programming</a:t>
            </a:r>
            <a:r>
              <a:rPr lang="en-US" dirty="0">
                <a:latin typeface="Bodoni MT" pitchFamily="18" charset="0"/>
              </a:rPr>
              <a:t>:</a:t>
            </a:r>
          </a:p>
          <a:p>
            <a:pPr lvl="1"/>
            <a:r>
              <a:rPr lang="en-US" b="1" dirty="0">
                <a:latin typeface="Bodoni MT" pitchFamily="18" charset="0"/>
              </a:rPr>
              <a:t>SQL</a:t>
            </a:r>
            <a:r>
              <a:rPr lang="en-US" dirty="0">
                <a:latin typeface="Bodoni MT" pitchFamily="18" charset="0"/>
              </a:rPr>
              <a:t>: Essential for extracting, analyzing, and interpreting data</a:t>
            </a:r>
            <a:r>
              <a:rPr lang="en-US" dirty="0" smtClean="0">
                <a:latin typeface="Bodoni MT" pitchFamily="18" charset="0"/>
              </a:rPr>
              <a:t>.</a:t>
            </a:r>
          </a:p>
          <a:p>
            <a:pPr lvl="1"/>
            <a:endParaRPr lang="en-US" dirty="0">
              <a:latin typeface="Bodoni MT" pitchFamily="18" charset="0"/>
            </a:endParaRPr>
          </a:p>
          <a:p>
            <a:r>
              <a:rPr lang="en-US" b="1" dirty="0">
                <a:latin typeface="Bodoni MT" pitchFamily="18" charset="0"/>
              </a:rPr>
              <a:t>Other Tools</a:t>
            </a:r>
            <a:r>
              <a:rPr lang="en-US" dirty="0">
                <a:latin typeface="Bodoni MT" pitchFamily="18" charset="0"/>
              </a:rPr>
              <a:t>:</a:t>
            </a:r>
          </a:p>
          <a:p>
            <a:pPr lvl="1"/>
            <a:r>
              <a:rPr lang="en-US" b="1" dirty="0">
                <a:latin typeface="Bodoni MT" pitchFamily="18" charset="0"/>
              </a:rPr>
              <a:t>PowerPoint/Word</a:t>
            </a:r>
            <a:r>
              <a:rPr lang="en-US" dirty="0">
                <a:latin typeface="Bodoni MT" pitchFamily="18" charset="0"/>
              </a:rPr>
              <a:t>: Used to create a clear and professional report/presentation</a:t>
            </a:r>
            <a:r>
              <a:rPr lang="en-US" dirty="0" smtClean="0">
                <a:latin typeface="Bodoni MT" pitchFamily="18" charset="0"/>
              </a:rPr>
              <a:t>.</a:t>
            </a:r>
          </a:p>
          <a:p>
            <a:pPr lvl="1"/>
            <a:endParaRPr lang="en-US" dirty="0">
              <a:latin typeface="Bodoni MT" pitchFamily="18" charset="0"/>
            </a:endParaRPr>
          </a:p>
          <a:p>
            <a:r>
              <a:rPr lang="en-US" b="1" dirty="0">
                <a:latin typeface="Bodoni MT" pitchFamily="18" charset="0"/>
              </a:rPr>
              <a:t>Why These Tools?</a:t>
            </a:r>
          </a:p>
          <a:p>
            <a:r>
              <a:rPr lang="en-US" dirty="0">
                <a:latin typeface="Bodoni MT" pitchFamily="18" charset="0"/>
              </a:rPr>
              <a:t>Selected for their ease of use, compatibility, and ability to efficiently perform data analysis and reporting.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5768" y="2031255"/>
            <a:ext cx="6494086"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Marketing Analysis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34742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4384" y="434655"/>
            <a:ext cx="7873341" cy="2031325"/>
          </a:xfrm>
          <a:prstGeom prst="rect">
            <a:avLst/>
          </a:prstGeom>
          <a:noFill/>
        </p:spPr>
        <p:txBody>
          <a:bodyPr wrap="square" rtlCol="0">
            <a:spAutoFit/>
          </a:bodyPr>
          <a:lstStyle/>
          <a:p>
            <a:r>
              <a:rPr lang="en-US" dirty="0" smtClean="0">
                <a:latin typeface="Bodoni MT" pitchFamily="18" charset="0"/>
              </a:rPr>
              <a:t>Task : Identify the five oldest users on </a:t>
            </a:r>
            <a:r>
              <a:rPr lang="en-US" dirty="0" err="1" smtClean="0">
                <a:latin typeface="Bodoni MT" pitchFamily="18" charset="0"/>
              </a:rPr>
              <a:t>Instagram</a:t>
            </a:r>
            <a:endParaRPr lang="en-US" dirty="0" smtClean="0">
              <a:latin typeface="Bodoni MT" pitchFamily="18" charset="0"/>
            </a:endParaRPr>
          </a:p>
          <a:p>
            <a:endParaRPr lang="en-US" dirty="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r>
              <a:rPr lang="en-US" dirty="0" smtClean="0">
                <a:latin typeface="Bodoni MT" pitchFamily="18" charset="0"/>
              </a:rPr>
              <a:t>Output:</a:t>
            </a:r>
            <a:endParaRPr lang="en-US" dirty="0">
              <a:latin typeface="Bodoni MT"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675" t="19841" r="66623" b="69972"/>
          <a:stretch/>
        </p:blipFill>
        <p:spPr>
          <a:xfrm>
            <a:off x="558139" y="1173319"/>
            <a:ext cx="2541319" cy="778294"/>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208" t="62356" r="66104" b="23797"/>
          <a:stretch/>
        </p:blipFill>
        <p:spPr>
          <a:xfrm>
            <a:off x="558139" y="2465979"/>
            <a:ext cx="3174157" cy="1139387"/>
          </a:xfrm>
          <a:prstGeom prst="rect">
            <a:avLst/>
          </a:prstGeom>
        </p:spPr>
      </p:pic>
      <p:sp>
        <p:nvSpPr>
          <p:cNvPr id="8" name="TextBox 7"/>
          <p:cNvSpPr txBox="1"/>
          <p:nvPr/>
        </p:nvSpPr>
        <p:spPr>
          <a:xfrm>
            <a:off x="4667001" y="695913"/>
            <a:ext cx="3455719" cy="22467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The five oldest users have been active since </a:t>
            </a:r>
            <a:r>
              <a:rPr lang="en-US" dirty="0" err="1">
                <a:latin typeface="Bodoni MT" pitchFamily="18" charset="0"/>
              </a:rPr>
              <a:t>Instagram’s</a:t>
            </a:r>
            <a:r>
              <a:rPr lang="en-US" dirty="0">
                <a:latin typeface="Bodoni MT" pitchFamily="18" charset="0"/>
              </a:rPr>
              <a:t> early days, showing long-term </a:t>
            </a:r>
            <a:r>
              <a:rPr lang="en-US" dirty="0" smtClean="0">
                <a:latin typeface="Bodoni MT" pitchFamily="18" charset="0"/>
              </a:rPr>
              <a:t>loyalty.</a:t>
            </a:r>
          </a:p>
          <a:p>
            <a:pPr algn="just"/>
            <a:endParaRPr lang="en-US" dirty="0" smtClean="0">
              <a:latin typeface="Bodoni MT" pitchFamily="18" charset="0"/>
            </a:endParaRPr>
          </a:p>
          <a:p>
            <a:pPr marL="285750" indent="-285750" algn="just">
              <a:buFont typeface="Arial" pitchFamily="34" charset="0"/>
              <a:buChar char="•"/>
            </a:pPr>
            <a:r>
              <a:rPr lang="en-US" dirty="0">
                <a:latin typeface="Bodoni MT" pitchFamily="18" charset="0"/>
              </a:rPr>
              <a:t>T</a:t>
            </a:r>
            <a:r>
              <a:rPr lang="en-US" dirty="0" smtClean="0">
                <a:latin typeface="Bodoni MT" pitchFamily="18" charset="0"/>
              </a:rPr>
              <a:t>hese </a:t>
            </a:r>
            <a:r>
              <a:rPr lang="en-US" dirty="0">
                <a:latin typeface="Bodoni MT" pitchFamily="18" charset="0"/>
              </a:rPr>
              <a:t>users could be prioritized for special rewards or recognition programs.</a:t>
            </a:r>
            <a:endParaRPr lang="en-US" dirty="0" smtClean="0">
              <a:latin typeface="Bodoni MT" pitchFamily="18" charset="0"/>
            </a:endParaRPr>
          </a:p>
          <a:p>
            <a:endParaRPr lang="en-US" dirty="0">
              <a:latin typeface="Bodoni MT" pitchFamily="18" charset="0"/>
            </a:endParaRPr>
          </a:p>
        </p:txBody>
      </p:sp>
    </p:spTree>
    <p:extLst>
      <p:ext uri="{BB962C8B-B14F-4D97-AF65-F5344CB8AC3E}">
        <p14:creationId xmlns:p14="http://schemas.microsoft.com/office/powerpoint/2010/main" val="777573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3811081592"/>
              </p:ext>
            </p:extLst>
          </p:nvPr>
        </p:nvGraphicFramePr>
        <p:xfrm>
          <a:off x="977463" y="346841"/>
          <a:ext cx="6613962" cy="4220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9003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83" y="421252"/>
            <a:ext cx="7873341" cy="2031325"/>
          </a:xfrm>
          <a:prstGeom prst="rect">
            <a:avLst/>
          </a:prstGeom>
          <a:noFill/>
        </p:spPr>
        <p:txBody>
          <a:bodyPr wrap="square" rtlCol="0">
            <a:spAutoFit/>
          </a:bodyPr>
          <a:lstStyle/>
          <a:p>
            <a:r>
              <a:rPr lang="en-US" dirty="0" smtClean="0">
                <a:latin typeface="Bodoni MT" pitchFamily="18" charset="0"/>
              </a:rPr>
              <a:t>Task : Identify users who have never posted a single photo</a:t>
            </a:r>
          </a:p>
          <a:p>
            <a:endParaRPr lang="en-US" dirty="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7" name="TextBox 6"/>
          <p:cNvSpPr txBox="1"/>
          <p:nvPr/>
        </p:nvSpPr>
        <p:spPr>
          <a:xfrm>
            <a:off x="4667002" y="1436915"/>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A significant number of users have never posted..</a:t>
            </a:r>
            <a:endParaRPr lang="en-US" dirty="0" smtClean="0">
              <a:latin typeface="Bodoni MT" pitchFamily="18" charset="0"/>
            </a:endParaRPr>
          </a:p>
          <a:p>
            <a:pPr algn="just"/>
            <a:endParaRPr lang="en-US" dirty="0" smtClean="0">
              <a:latin typeface="Bodoni MT" pitchFamily="18" charset="0"/>
            </a:endParaRPr>
          </a:p>
          <a:p>
            <a:pPr marL="285750" indent="-285750" algn="just">
              <a:buFont typeface="Arial" pitchFamily="34" charset="0"/>
              <a:buChar char="•"/>
            </a:pPr>
            <a:r>
              <a:rPr lang="en-US" dirty="0">
                <a:latin typeface="Bodoni MT" pitchFamily="18" charset="0"/>
              </a:rPr>
              <a:t>Marketing campaigns targeting these users could boost engagement.</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4416" t="19841" r="58182" b="69533"/>
          <a:stretch/>
        </p:blipFill>
        <p:spPr>
          <a:xfrm>
            <a:off x="486888" y="1199408"/>
            <a:ext cx="3540649" cy="771896"/>
          </a:xfrm>
          <a:prstGeom prst="rect">
            <a:avLst/>
          </a:prstGeo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23" t="19643" r="74554" b="49876"/>
          <a:stretch/>
        </p:blipFill>
        <p:spPr bwMode="auto">
          <a:xfrm>
            <a:off x="486888" y="2452577"/>
            <a:ext cx="1655380" cy="222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23" t="50124" r="74554" b="19395"/>
          <a:stretch/>
        </p:blipFill>
        <p:spPr bwMode="auto">
          <a:xfrm>
            <a:off x="2257212" y="2452577"/>
            <a:ext cx="1655380" cy="222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418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83" y="421252"/>
            <a:ext cx="7873341" cy="2246769"/>
          </a:xfrm>
          <a:prstGeom prst="rect">
            <a:avLst/>
          </a:prstGeom>
          <a:noFill/>
        </p:spPr>
        <p:txBody>
          <a:bodyPr wrap="square" rtlCol="0">
            <a:spAutoFit/>
          </a:bodyPr>
          <a:lstStyle/>
          <a:p>
            <a:r>
              <a:rPr lang="en-US" dirty="0" smtClean="0">
                <a:latin typeface="Bodoni MT" pitchFamily="18" charset="0"/>
              </a:rPr>
              <a:t>Task : </a:t>
            </a:r>
            <a:r>
              <a:rPr lang="en-US" dirty="0">
                <a:latin typeface="Bodoni MT" pitchFamily="18" charset="0"/>
              </a:rPr>
              <a:t>Determine the User with the Most Likes on a Single Photo</a:t>
            </a:r>
            <a:r>
              <a:rPr lang="en-US" dirty="0" smtClean="0">
                <a:latin typeface="Bodoni MT" pitchFamily="18" charset="0"/>
              </a:rPr>
              <a:t>.</a:t>
            </a:r>
          </a:p>
          <a:p>
            <a:endParaRPr lang="en-US" dirty="0">
              <a:latin typeface="Bodoni MT" pitchFamily="18" charset="0"/>
            </a:endParaRPr>
          </a:p>
          <a:p>
            <a:r>
              <a:rPr lang="en-US" dirty="0" smtClean="0">
                <a:latin typeface="Bodoni MT" pitchFamily="18" charset="0"/>
              </a:rPr>
              <a:t>SQL Query: </a:t>
            </a: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endParaRPr lang="en-US" dirty="0">
              <a:latin typeface="Bodoni MT" pitchFamily="18" charset="0"/>
            </a:endParaRPr>
          </a:p>
          <a:p>
            <a:endParaRPr lang="en-US" dirty="0" smtClean="0">
              <a:latin typeface="Bodoni MT" pitchFamily="18" charset="0"/>
            </a:endParaRPr>
          </a:p>
          <a:p>
            <a:r>
              <a:rPr lang="en-US" dirty="0" smtClean="0">
                <a:latin typeface="Bodoni MT" pitchFamily="18" charset="0"/>
              </a:rPr>
              <a:t>Output:</a:t>
            </a:r>
            <a:endParaRPr lang="en-US" dirty="0">
              <a:latin typeface="Bodoni MT" pitchFamily="18" charset="0"/>
            </a:endParaRPr>
          </a:p>
        </p:txBody>
      </p:sp>
      <p:sp>
        <p:nvSpPr>
          <p:cNvPr id="3" name="TextBox 2"/>
          <p:cNvSpPr txBox="1"/>
          <p:nvPr/>
        </p:nvSpPr>
        <p:spPr>
          <a:xfrm>
            <a:off x="4667001" y="2324884"/>
            <a:ext cx="3455719" cy="181588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latin typeface="Bodoni MT" pitchFamily="18" charset="0"/>
              </a:rPr>
              <a:t>Insights:</a:t>
            </a:r>
          </a:p>
          <a:p>
            <a:endParaRPr lang="en-US" dirty="0">
              <a:latin typeface="Bodoni MT" pitchFamily="18" charset="0"/>
            </a:endParaRPr>
          </a:p>
          <a:p>
            <a:pPr marL="285750" indent="-285750" algn="just">
              <a:buFont typeface="Arial" pitchFamily="34" charset="0"/>
              <a:buChar char="•"/>
            </a:pPr>
            <a:r>
              <a:rPr lang="en-US" dirty="0">
                <a:latin typeface="Bodoni MT" pitchFamily="18" charset="0"/>
              </a:rPr>
              <a:t>The contest winner is identified by the photo with the highest likes</a:t>
            </a:r>
            <a:r>
              <a:rPr lang="en-US" dirty="0" smtClean="0">
                <a:latin typeface="Bodoni MT" pitchFamily="18" charset="0"/>
              </a:rPr>
              <a:t>.</a:t>
            </a:r>
          </a:p>
          <a:p>
            <a:pPr marL="285750" indent="-285750" algn="just">
              <a:buFont typeface="Arial" pitchFamily="34" charset="0"/>
              <a:buChar char="•"/>
            </a:pPr>
            <a:endParaRPr lang="en-US" dirty="0" smtClean="0">
              <a:latin typeface="Bodoni MT" pitchFamily="18" charset="0"/>
            </a:endParaRPr>
          </a:p>
          <a:p>
            <a:pPr marL="285750" indent="-285750" algn="just">
              <a:buFont typeface="Arial" pitchFamily="34" charset="0"/>
              <a:buChar char="•"/>
            </a:pPr>
            <a:r>
              <a:rPr lang="en-US" dirty="0">
                <a:latin typeface="Bodoni MT" pitchFamily="18" charset="0"/>
              </a:rPr>
              <a:t>Highlighting this user can boost community participation in future contests.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55" t="19909" r="22413" b="64758"/>
          <a:stretch/>
        </p:blipFill>
        <p:spPr>
          <a:xfrm>
            <a:off x="518213" y="1182415"/>
            <a:ext cx="7135475" cy="977461"/>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2414" t="59468" r="57413" b="33479"/>
          <a:stretch/>
        </p:blipFill>
        <p:spPr>
          <a:xfrm>
            <a:off x="518213" y="2712561"/>
            <a:ext cx="3958521" cy="520264"/>
          </a:xfrm>
          <a:prstGeom prst="rect">
            <a:avLst/>
          </a:prstGeom>
        </p:spPr>
      </p:pic>
    </p:spTree>
    <p:extLst>
      <p:ext uri="{BB962C8B-B14F-4D97-AF65-F5344CB8AC3E}">
        <p14:creationId xmlns:p14="http://schemas.microsoft.com/office/powerpoint/2010/main" val="1553510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152</TotalTime>
  <Words>825</Words>
  <Application>Microsoft Office PowerPoint</Application>
  <PresentationFormat>On-screen Show (16:9)</PresentationFormat>
  <Paragraphs>185</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Bodoni MT</vt:lpstr>
      <vt:lpstr>Adjacency</vt:lpstr>
      <vt:lpstr>Instagram User Data Analysis Using SQL</vt:lpstr>
      <vt:lpstr>Objective</vt:lpstr>
      <vt:lpstr>Approach</vt:lpstr>
      <vt:lpstr>Tech-stack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Data Analysis Using SQL</dc:title>
  <dc:creator>Kiran Mohite</dc:creator>
  <cp:lastModifiedBy>Kiran Mohite</cp:lastModifiedBy>
  <cp:revision>17</cp:revision>
  <dcterms:modified xsi:type="dcterms:W3CDTF">2025-01-08T07:28:44Z</dcterms:modified>
</cp:coreProperties>
</file>