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8"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8" r:id="rId18"/>
    <p:sldId id="279" r:id="rId19"/>
    <p:sldId id="280" r:id="rId20"/>
    <p:sldId id="281" r:id="rId21"/>
    <p:sldId id="283" r:id="rId22"/>
    <p:sldId id="284" r:id="rId23"/>
    <p:sldId id="285" r:id="rId24"/>
    <p:sldId id="286"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p:cViewPr varScale="1">
        <p:scale>
          <a:sx n="122" d="100"/>
          <a:sy n="122" d="100"/>
        </p:scale>
        <p:origin x="1360"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4477B6-3943-4777-ACCE-2C4CA45E2C4A}"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F30CF5F-D3CD-46BE-8172-B05F1790CB73}">
      <dgm:prSet phldrT="[Text]"/>
      <dgm:spPr/>
      <dgm:t>
        <a:bodyPr/>
        <a:lstStyle/>
        <a:p>
          <a:r>
            <a:rPr lang="en-US" dirty="0">
              <a:latin typeface="Cambria" pitchFamily="18" charset="0"/>
            </a:rPr>
            <a:t>By Target</a:t>
          </a:r>
        </a:p>
      </dgm:t>
    </dgm:pt>
    <dgm:pt modelId="{455A957F-CD3C-43EF-955A-8A48A1C0BF53}" type="parTrans" cxnId="{7951AA2B-8F2A-429E-9F88-D2BB82621324}">
      <dgm:prSet/>
      <dgm:spPr/>
      <dgm:t>
        <a:bodyPr/>
        <a:lstStyle/>
        <a:p>
          <a:endParaRPr lang="en-US"/>
        </a:p>
      </dgm:t>
    </dgm:pt>
    <dgm:pt modelId="{048D630C-053B-43AF-A396-1DDDBA83739C}" type="sibTrans" cxnId="{7951AA2B-8F2A-429E-9F88-D2BB82621324}">
      <dgm:prSet/>
      <dgm:spPr/>
      <dgm:t>
        <a:bodyPr/>
        <a:lstStyle/>
        <a:p>
          <a:endParaRPr lang="en-US"/>
        </a:p>
      </dgm:t>
    </dgm:pt>
    <dgm:pt modelId="{61122062-B592-4A19-B859-B268E7863811}">
      <dgm:prSet phldrT="[Text]"/>
      <dgm:spPr/>
      <dgm:t>
        <a:bodyPr/>
        <a:lstStyle/>
        <a:p>
          <a:r>
            <a:rPr lang="en-US" dirty="0">
              <a:latin typeface="Cambria" pitchFamily="18" charset="0"/>
            </a:rPr>
            <a:t>Mergers and Acquisitions</a:t>
          </a:r>
          <a:endParaRPr lang="en-US" dirty="0"/>
        </a:p>
      </dgm:t>
    </dgm:pt>
    <dgm:pt modelId="{06C5B2B8-97BD-49BB-AA70-52E08CF145D6}" type="parTrans" cxnId="{D4FEB208-3B7D-4D2D-ABCA-06DB65CB638F}">
      <dgm:prSet/>
      <dgm:spPr/>
      <dgm:t>
        <a:bodyPr/>
        <a:lstStyle/>
        <a:p>
          <a:endParaRPr lang="en-US"/>
        </a:p>
      </dgm:t>
    </dgm:pt>
    <dgm:pt modelId="{378237FA-F65A-4A9A-BCAD-A7D469782183}" type="sibTrans" cxnId="{D4FEB208-3B7D-4D2D-ABCA-06DB65CB638F}">
      <dgm:prSet/>
      <dgm:spPr/>
      <dgm:t>
        <a:bodyPr/>
        <a:lstStyle/>
        <a:p>
          <a:endParaRPr lang="en-US"/>
        </a:p>
      </dgm:t>
    </dgm:pt>
    <dgm:pt modelId="{D6927544-1295-4151-A1CF-85C1502031EA}">
      <dgm:prSet phldrT="[Text]"/>
      <dgm:spPr/>
      <dgm:t>
        <a:bodyPr/>
        <a:lstStyle/>
        <a:p>
          <a:r>
            <a:rPr lang="en-US" dirty="0">
              <a:latin typeface="Cambria" pitchFamily="18" charset="0"/>
            </a:rPr>
            <a:t>By Motive</a:t>
          </a:r>
        </a:p>
      </dgm:t>
    </dgm:pt>
    <dgm:pt modelId="{ECD5BBC3-D9EF-473D-83DE-5AA04D60ACE0}" type="parTrans" cxnId="{12F86844-8AEE-4C8F-B421-635D6F5478F9}">
      <dgm:prSet/>
      <dgm:spPr/>
      <dgm:t>
        <a:bodyPr/>
        <a:lstStyle/>
        <a:p>
          <a:endParaRPr lang="en-US"/>
        </a:p>
      </dgm:t>
    </dgm:pt>
    <dgm:pt modelId="{6F413BCA-B3C4-45AD-B80C-1804AE207703}" type="sibTrans" cxnId="{12F86844-8AEE-4C8F-B421-635D6F5478F9}">
      <dgm:prSet/>
      <dgm:spPr/>
      <dgm:t>
        <a:bodyPr/>
        <a:lstStyle/>
        <a:p>
          <a:endParaRPr lang="en-US"/>
        </a:p>
      </dgm:t>
    </dgm:pt>
    <dgm:pt modelId="{BD34184A-23AF-4880-8BAC-E28BCAF7E125}">
      <dgm:prSet phldrT="[Text]"/>
      <dgm:spPr/>
      <dgm:t>
        <a:bodyPr/>
        <a:lstStyle/>
        <a:p>
          <a:r>
            <a:rPr lang="en-US" dirty="0">
              <a:latin typeface="Cambria" pitchFamily="18" charset="0"/>
            </a:rPr>
            <a:t>Resource-Seeking</a:t>
          </a:r>
          <a:endParaRPr lang="en-US" dirty="0"/>
        </a:p>
      </dgm:t>
    </dgm:pt>
    <dgm:pt modelId="{EC4C816E-A098-49A9-9A0B-ECB7A6A0F110}" type="parTrans" cxnId="{32DC0722-F675-446C-AAB4-68500C3B290B}">
      <dgm:prSet/>
      <dgm:spPr/>
      <dgm:t>
        <a:bodyPr/>
        <a:lstStyle/>
        <a:p>
          <a:endParaRPr lang="en-US"/>
        </a:p>
      </dgm:t>
    </dgm:pt>
    <dgm:pt modelId="{24993300-EFE5-4AB7-A167-4A8BABFE54A5}" type="sibTrans" cxnId="{32DC0722-F675-446C-AAB4-68500C3B290B}">
      <dgm:prSet/>
      <dgm:spPr/>
      <dgm:t>
        <a:bodyPr/>
        <a:lstStyle/>
        <a:p>
          <a:endParaRPr lang="en-US"/>
        </a:p>
      </dgm:t>
    </dgm:pt>
    <dgm:pt modelId="{A22CAAB5-62A2-4C53-8FC0-1FD5C5358A4A}">
      <dgm:prSet/>
      <dgm:spPr/>
      <dgm:t>
        <a:bodyPr/>
        <a:lstStyle/>
        <a:p>
          <a:r>
            <a:rPr lang="en-US" dirty="0">
              <a:latin typeface="Cambria" pitchFamily="18" charset="0"/>
            </a:rPr>
            <a:t>Horizontal FDI</a:t>
          </a:r>
        </a:p>
      </dgm:t>
    </dgm:pt>
    <dgm:pt modelId="{0C1EFE30-55B5-4224-9F0E-FD47C22E0F1C}" type="parTrans" cxnId="{621F6CF2-CC3F-4F04-B05B-842CF8489D82}">
      <dgm:prSet/>
      <dgm:spPr/>
      <dgm:t>
        <a:bodyPr/>
        <a:lstStyle/>
        <a:p>
          <a:endParaRPr lang="en-US"/>
        </a:p>
      </dgm:t>
    </dgm:pt>
    <dgm:pt modelId="{DBC7AA06-9B8F-46C8-BA1E-C4634E12D802}" type="sibTrans" cxnId="{621F6CF2-CC3F-4F04-B05B-842CF8489D82}">
      <dgm:prSet/>
      <dgm:spPr/>
      <dgm:t>
        <a:bodyPr/>
        <a:lstStyle/>
        <a:p>
          <a:endParaRPr lang="en-US"/>
        </a:p>
      </dgm:t>
    </dgm:pt>
    <dgm:pt modelId="{3124E967-EF39-45D5-8941-3E0E22BF62A7}">
      <dgm:prSet/>
      <dgm:spPr/>
      <dgm:t>
        <a:bodyPr/>
        <a:lstStyle/>
        <a:p>
          <a:r>
            <a:rPr lang="en-US" dirty="0">
              <a:latin typeface="Cambria" pitchFamily="18" charset="0"/>
            </a:rPr>
            <a:t>Vertical FDI.                      	*BackwardVertical FDI*Forward Vertical FDI</a:t>
          </a:r>
        </a:p>
      </dgm:t>
    </dgm:pt>
    <dgm:pt modelId="{060278A6-EE84-47CD-94F9-142DF054A4F4}" type="parTrans" cxnId="{1347FFCA-5A8C-460E-8294-02017F9E7330}">
      <dgm:prSet/>
      <dgm:spPr/>
      <dgm:t>
        <a:bodyPr/>
        <a:lstStyle/>
        <a:p>
          <a:endParaRPr lang="en-US"/>
        </a:p>
      </dgm:t>
    </dgm:pt>
    <dgm:pt modelId="{1E47304C-1ACC-4C95-AD9D-B690687A3767}" type="sibTrans" cxnId="{1347FFCA-5A8C-460E-8294-02017F9E7330}">
      <dgm:prSet/>
      <dgm:spPr/>
      <dgm:t>
        <a:bodyPr/>
        <a:lstStyle/>
        <a:p>
          <a:endParaRPr lang="en-US"/>
        </a:p>
      </dgm:t>
    </dgm:pt>
    <dgm:pt modelId="{865AD416-0D64-4DCD-BAD2-C421B7C1D064}">
      <dgm:prSet/>
      <dgm:spPr/>
      <dgm:t>
        <a:bodyPr/>
        <a:lstStyle/>
        <a:p>
          <a:r>
            <a:rPr lang="en-US" dirty="0">
              <a:latin typeface="Cambria" pitchFamily="18" charset="0"/>
            </a:rPr>
            <a:t>Market-Seeking</a:t>
          </a:r>
        </a:p>
      </dgm:t>
    </dgm:pt>
    <dgm:pt modelId="{31B4AAA3-3005-4087-ACAE-169816566DF6}" type="parTrans" cxnId="{DE914769-B485-455E-B38C-DC4B65D8B8B4}">
      <dgm:prSet/>
      <dgm:spPr/>
      <dgm:t>
        <a:bodyPr/>
        <a:lstStyle/>
        <a:p>
          <a:endParaRPr lang="en-US"/>
        </a:p>
      </dgm:t>
    </dgm:pt>
    <dgm:pt modelId="{1AA6680B-932B-437C-948F-3AA4CA50E8BF}" type="sibTrans" cxnId="{DE914769-B485-455E-B38C-DC4B65D8B8B4}">
      <dgm:prSet/>
      <dgm:spPr/>
      <dgm:t>
        <a:bodyPr/>
        <a:lstStyle/>
        <a:p>
          <a:endParaRPr lang="en-US"/>
        </a:p>
      </dgm:t>
    </dgm:pt>
    <dgm:pt modelId="{E24D3536-E7B7-4E46-B7D0-BC1D5F2F40AB}">
      <dgm:prSet/>
      <dgm:spPr/>
      <dgm:t>
        <a:bodyPr/>
        <a:lstStyle/>
        <a:p>
          <a:r>
            <a:rPr lang="en-US" dirty="0">
              <a:latin typeface="Cambria" pitchFamily="18" charset="0"/>
            </a:rPr>
            <a:t>Efficiency-Seeking</a:t>
          </a:r>
        </a:p>
      </dgm:t>
    </dgm:pt>
    <dgm:pt modelId="{0B81AF23-EB6F-495D-8C33-C5D5CF8B7163}" type="parTrans" cxnId="{846DAB99-96DB-4AA2-A9AE-51B063FE29FB}">
      <dgm:prSet/>
      <dgm:spPr/>
      <dgm:t>
        <a:bodyPr/>
        <a:lstStyle/>
        <a:p>
          <a:endParaRPr lang="en-US"/>
        </a:p>
      </dgm:t>
    </dgm:pt>
    <dgm:pt modelId="{9C3CA30E-AA0C-419A-85BD-B88D31FDA295}" type="sibTrans" cxnId="{846DAB99-96DB-4AA2-A9AE-51B063FE29FB}">
      <dgm:prSet/>
      <dgm:spPr/>
      <dgm:t>
        <a:bodyPr/>
        <a:lstStyle/>
        <a:p>
          <a:endParaRPr lang="en-US"/>
        </a:p>
      </dgm:t>
    </dgm:pt>
    <dgm:pt modelId="{E2F9E882-7D5C-4F54-9CFE-DC7B754BD12C}">
      <dgm:prSet/>
      <dgm:spPr/>
      <dgm:t>
        <a:bodyPr/>
        <a:lstStyle/>
        <a:p>
          <a:r>
            <a:rPr lang="en-US" dirty="0">
              <a:latin typeface="Cambria" pitchFamily="18" charset="0"/>
            </a:rPr>
            <a:t>Strategic-Asset-Seeking</a:t>
          </a:r>
          <a:endParaRPr lang="en-US" dirty="0"/>
        </a:p>
      </dgm:t>
    </dgm:pt>
    <dgm:pt modelId="{55448E50-7044-4946-8E2D-99AD03872E43}" type="parTrans" cxnId="{75537BED-CFB6-4600-895B-FA4B31B91FB6}">
      <dgm:prSet/>
      <dgm:spPr/>
      <dgm:t>
        <a:bodyPr/>
        <a:lstStyle/>
        <a:p>
          <a:endParaRPr lang="en-US"/>
        </a:p>
      </dgm:t>
    </dgm:pt>
    <dgm:pt modelId="{C482AA69-F5AA-433B-82DD-0887F14CA702}" type="sibTrans" cxnId="{75537BED-CFB6-4600-895B-FA4B31B91FB6}">
      <dgm:prSet/>
      <dgm:spPr/>
      <dgm:t>
        <a:bodyPr/>
        <a:lstStyle/>
        <a:p>
          <a:endParaRPr lang="en-US"/>
        </a:p>
      </dgm:t>
    </dgm:pt>
    <dgm:pt modelId="{F617EAF0-D222-41F3-81D5-1D8177E350AE}" type="pres">
      <dgm:prSet presAssocID="{534477B6-3943-4777-ACCE-2C4CA45E2C4A}" presName="Name0" presStyleCnt="0">
        <dgm:presLayoutVars>
          <dgm:dir/>
          <dgm:animLvl val="lvl"/>
          <dgm:resizeHandles/>
        </dgm:presLayoutVars>
      </dgm:prSet>
      <dgm:spPr/>
    </dgm:pt>
    <dgm:pt modelId="{3235AEED-82CC-41EF-805A-CCB0061B3CA9}" type="pres">
      <dgm:prSet presAssocID="{FF30CF5F-D3CD-46BE-8172-B05F1790CB73}" presName="linNode" presStyleCnt="0"/>
      <dgm:spPr/>
    </dgm:pt>
    <dgm:pt modelId="{D87C3319-84C1-4EEE-8BE1-8E0D9DB16EC3}" type="pres">
      <dgm:prSet presAssocID="{FF30CF5F-D3CD-46BE-8172-B05F1790CB73}" presName="parentShp" presStyleLbl="node1" presStyleIdx="0" presStyleCnt="2" custScaleX="72566" custScaleY="67990">
        <dgm:presLayoutVars>
          <dgm:bulletEnabled val="1"/>
        </dgm:presLayoutVars>
      </dgm:prSet>
      <dgm:spPr/>
    </dgm:pt>
    <dgm:pt modelId="{9C945AE8-075D-48D1-A892-BB77ACBE4211}" type="pres">
      <dgm:prSet presAssocID="{FF30CF5F-D3CD-46BE-8172-B05F1790CB73}" presName="childShp" presStyleLbl="bgAccFollowNode1" presStyleIdx="0" presStyleCnt="2" custScaleX="108314">
        <dgm:presLayoutVars>
          <dgm:bulletEnabled val="1"/>
        </dgm:presLayoutVars>
      </dgm:prSet>
      <dgm:spPr/>
    </dgm:pt>
    <dgm:pt modelId="{D38B2CDD-4D67-4349-9663-090A8A819690}" type="pres">
      <dgm:prSet presAssocID="{048D630C-053B-43AF-A396-1DDDBA83739C}" presName="spacing" presStyleCnt="0"/>
      <dgm:spPr/>
    </dgm:pt>
    <dgm:pt modelId="{DB215D77-A89B-499B-AB1B-F9EE9AA2BD33}" type="pres">
      <dgm:prSet presAssocID="{D6927544-1295-4151-A1CF-85C1502031EA}" presName="linNode" presStyleCnt="0"/>
      <dgm:spPr/>
    </dgm:pt>
    <dgm:pt modelId="{277F74EC-F0A7-4E7A-8452-B6A8B78F510E}" type="pres">
      <dgm:prSet presAssocID="{D6927544-1295-4151-A1CF-85C1502031EA}" presName="parentShp" presStyleLbl="node1" presStyleIdx="1" presStyleCnt="2" custScaleX="68142" custScaleY="67990">
        <dgm:presLayoutVars>
          <dgm:bulletEnabled val="1"/>
        </dgm:presLayoutVars>
      </dgm:prSet>
      <dgm:spPr/>
    </dgm:pt>
    <dgm:pt modelId="{4D627F31-7C0F-4F37-A1FB-F0BC7F590164}" type="pres">
      <dgm:prSet presAssocID="{D6927544-1295-4151-A1CF-85C1502031EA}" presName="childShp" presStyleLbl="bgAccFollowNode1" presStyleIdx="1" presStyleCnt="2" custScaleX="108476">
        <dgm:presLayoutVars>
          <dgm:bulletEnabled val="1"/>
        </dgm:presLayoutVars>
      </dgm:prSet>
      <dgm:spPr/>
    </dgm:pt>
  </dgm:ptLst>
  <dgm:cxnLst>
    <dgm:cxn modelId="{D4FEB208-3B7D-4D2D-ABCA-06DB65CB638F}" srcId="{FF30CF5F-D3CD-46BE-8172-B05F1790CB73}" destId="{61122062-B592-4A19-B859-B268E7863811}" srcOrd="0" destOrd="0" parTransId="{06C5B2B8-97BD-49BB-AA70-52E08CF145D6}" sibTransId="{378237FA-F65A-4A9A-BCAD-A7D469782183}"/>
    <dgm:cxn modelId="{F519CB16-B4E3-4A6F-A278-9CA6B9893971}" type="presOf" srcId="{D6927544-1295-4151-A1CF-85C1502031EA}" destId="{277F74EC-F0A7-4E7A-8452-B6A8B78F510E}" srcOrd="0" destOrd="0" presId="urn:microsoft.com/office/officeart/2005/8/layout/vList6"/>
    <dgm:cxn modelId="{32DC0722-F675-446C-AAB4-68500C3B290B}" srcId="{D6927544-1295-4151-A1CF-85C1502031EA}" destId="{BD34184A-23AF-4880-8BAC-E28BCAF7E125}" srcOrd="0" destOrd="0" parTransId="{EC4C816E-A098-49A9-9A0B-ECB7A6A0F110}" sibTransId="{24993300-EFE5-4AB7-A167-4A8BABFE54A5}"/>
    <dgm:cxn modelId="{7951AA2B-8F2A-429E-9F88-D2BB82621324}" srcId="{534477B6-3943-4777-ACCE-2C4CA45E2C4A}" destId="{FF30CF5F-D3CD-46BE-8172-B05F1790CB73}" srcOrd="0" destOrd="0" parTransId="{455A957F-CD3C-43EF-955A-8A48A1C0BF53}" sibTransId="{048D630C-053B-43AF-A396-1DDDBA83739C}"/>
    <dgm:cxn modelId="{B76CC432-CFBB-4443-ACB5-B2B95EAA4030}" type="presOf" srcId="{FF30CF5F-D3CD-46BE-8172-B05F1790CB73}" destId="{D87C3319-84C1-4EEE-8BE1-8E0D9DB16EC3}" srcOrd="0" destOrd="0" presId="urn:microsoft.com/office/officeart/2005/8/layout/vList6"/>
    <dgm:cxn modelId="{47453F3C-C9AA-4DFA-8345-9A00FCEAE884}" type="presOf" srcId="{A22CAAB5-62A2-4C53-8FC0-1FD5C5358A4A}" destId="{9C945AE8-075D-48D1-A892-BB77ACBE4211}" srcOrd="0" destOrd="1" presId="urn:microsoft.com/office/officeart/2005/8/layout/vList6"/>
    <dgm:cxn modelId="{12F86844-8AEE-4C8F-B421-635D6F5478F9}" srcId="{534477B6-3943-4777-ACCE-2C4CA45E2C4A}" destId="{D6927544-1295-4151-A1CF-85C1502031EA}" srcOrd="1" destOrd="0" parTransId="{ECD5BBC3-D9EF-473D-83DE-5AA04D60ACE0}" sibTransId="{6F413BCA-B3C4-45AD-B80C-1804AE207703}"/>
    <dgm:cxn modelId="{2F2F1D4D-7483-4B31-94B1-BBF8FAF06C8C}" type="presOf" srcId="{E2F9E882-7D5C-4F54-9CFE-DC7B754BD12C}" destId="{4D627F31-7C0F-4F37-A1FB-F0BC7F590164}" srcOrd="0" destOrd="3" presId="urn:microsoft.com/office/officeart/2005/8/layout/vList6"/>
    <dgm:cxn modelId="{F18FB75E-A446-46C4-A4F1-86D6AC79B6F7}" type="presOf" srcId="{BD34184A-23AF-4880-8BAC-E28BCAF7E125}" destId="{4D627F31-7C0F-4F37-A1FB-F0BC7F590164}" srcOrd="0" destOrd="0" presId="urn:microsoft.com/office/officeart/2005/8/layout/vList6"/>
    <dgm:cxn modelId="{DE914769-B485-455E-B38C-DC4B65D8B8B4}" srcId="{D6927544-1295-4151-A1CF-85C1502031EA}" destId="{865AD416-0D64-4DCD-BAD2-C421B7C1D064}" srcOrd="1" destOrd="0" parTransId="{31B4AAA3-3005-4087-ACAE-169816566DF6}" sibTransId="{1AA6680B-932B-437C-948F-3AA4CA50E8BF}"/>
    <dgm:cxn modelId="{4329F184-D818-4A5F-99F3-FA745A204CBF}" type="presOf" srcId="{534477B6-3943-4777-ACCE-2C4CA45E2C4A}" destId="{F617EAF0-D222-41F3-81D5-1D8177E350AE}" srcOrd="0" destOrd="0" presId="urn:microsoft.com/office/officeart/2005/8/layout/vList6"/>
    <dgm:cxn modelId="{8CDD2888-537F-480E-B9DF-CA3BE8D94B15}" type="presOf" srcId="{865AD416-0D64-4DCD-BAD2-C421B7C1D064}" destId="{4D627F31-7C0F-4F37-A1FB-F0BC7F590164}" srcOrd="0" destOrd="1" presId="urn:microsoft.com/office/officeart/2005/8/layout/vList6"/>
    <dgm:cxn modelId="{C8FA1089-52E8-4061-BE48-D824F49E0457}" type="presOf" srcId="{61122062-B592-4A19-B859-B268E7863811}" destId="{9C945AE8-075D-48D1-A892-BB77ACBE4211}" srcOrd="0" destOrd="0" presId="urn:microsoft.com/office/officeart/2005/8/layout/vList6"/>
    <dgm:cxn modelId="{846DAB99-96DB-4AA2-A9AE-51B063FE29FB}" srcId="{D6927544-1295-4151-A1CF-85C1502031EA}" destId="{E24D3536-E7B7-4E46-B7D0-BC1D5F2F40AB}" srcOrd="2" destOrd="0" parTransId="{0B81AF23-EB6F-495D-8C33-C5D5CF8B7163}" sibTransId="{9C3CA30E-AA0C-419A-85BD-B88D31FDA295}"/>
    <dgm:cxn modelId="{71992BAD-3320-4B58-B143-9E23EEB6337B}" type="presOf" srcId="{E24D3536-E7B7-4E46-B7D0-BC1D5F2F40AB}" destId="{4D627F31-7C0F-4F37-A1FB-F0BC7F590164}" srcOrd="0" destOrd="2" presId="urn:microsoft.com/office/officeart/2005/8/layout/vList6"/>
    <dgm:cxn modelId="{1347FFCA-5A8C-460E-8294-02017F9E7330}" srcId="{FF30CF5F-D3CD-46BE-8172-B05F1790CB73}" destId="{3124E967-EF39-45D5-8941-3E0E22BF62A7}" srcOrd="2" destOrd="0" parTransId="{060278A6-EE84-47CD-94F9-142DF054A4F4}" sibTransId="{1E47304C-1ACC-4C95-AD9D-B690687A3767}"/>
    <dgm:cxn modelId="{75537BED-CFB6-4600-895B-FA4B31B91FB6}" srcId="{D6927544-1295-4151-A1CF-85C1502031EA}" destId="{E2F9E882-7D5C-4F54-9CFE-DC7B754BD12C}" srcOrd="3" destOrd="0" parTransId="{55448E50-7044-4946-8E2D-99AD03872E43}" sibTransId="{C482AA69-F5AA-433B-82DD-0887F14CA702}"/>
    <dgm:cxn modelId="{621F6CF2-CC3F-4F04-B05B-842CF8489D82}" srcId="{FF30CF5F-D3CD-46BE-8172-B05F1790CB73}" destId="{A22CAAB5-62A2-4C53-8FC0-1FD5C5358A4A}" srcOrd="1" destOrd="0" parTransId="{0C1EFE30-55B5-4224-9F0E-FD47C22E0F1C}" sibTransId="{DBC7AA06-9B8F-46C8-BA1E-C4634E12D802}"/>
    <dgm:cxn modelId="{5DC875FB-B65B-4345-81E6-DE1D47A33282}" type="presOf" srcId="{3124E967-EF39-45D5-8941-3E0E22BF62A7}" destId="{9C945AE8-075D-48D1-A892-BB77ACBE4211}" srcOrd="0" destOrd="2" presId="urn:microsoft.com/office/officeart/2005/8/layout/vList6"/>
    <dgm:cxn modelId="{8AFDC370-DC1D-4033-BC03-412670140F65}" type="presParOf" srcId="{F617EAF0-D222-41F3-81D5-1D8177E350AE}" destId="{3235AEED-82CC-41EF-805A-CCB0061B3CA9}" srcOrd="0" destOrd="0" presId="urn:microsoft.com/office/officeart/2005/8/layout/vList6"/>
    <dgm:cxn modelId="{C0EAA19F-A6E3-4E8B-8F68-F5F659D8192B}" type="presParOf" srcId="{3235AEED-82CC-41EF-805A-CCB0061B3CA9}" destId="{D87C3319-84C1-4EEE-8BE1-8E0D9DB16EC3}" srcOrd="0" destOrd="0" presId="urn:microsoft.com/office/officeart/2005/8/layout/vList6"/>
    <dgm:cxn modelId="{5EA8445A-99A3-4FA9-B3E6-E1AF1078D871}" type="presParOf" srcId="{3235AEED-82CC-41EF-805A-CCB0061B3CA9}" destId="{9C945AE8-075D-48D1-A892-BB77ACBE4211}" srcOrd="1" destOrd="0" presId="urn:microsoft.com/office/officeart/2005/8/layout/vList6"/>
    <dgm:cxn modelId="{223D5650-675B-4C17-9329-4D124660BBD6}" type="presParOf" srcId="{F617EAF0-D222-41F3-81D5-1D8177E350AE}" destId="{D38B2CDD-4D67-4349-9663-090A8A819690}" srcOrd="1" destOrd="0" presId="urn:microsoft.com/office/officeart/2005/8/layout/vList6"/>
    <dgm:cxn modelId="{56A6188E-B4A5-442F-BFF0-4D6689202C97}" type="presParOf" srcId="{F617EAF0-D222-41F3-81D5-1D8177E350AE}" destId="{DB215D77-A89B-499B-AB1B-F9EE9AA2BD33}" srcOrd="2" destOrd="0" presId="urn:microsoft.com/office/officeart/2005/8/layout/vList6"/>
    <dgm:cxn modelId="{13539699-8CA1-49D3-B7FE-FE914DB10C62}" type="presParOf" srcId="{DB215D77-A89B-499B-AB1B-F9EE9AA2BD33}" destId="{277F74EC-F0A7-4E7A-8452-B6A8B78F510E}" srcOrd="0" destOrd="0" presId="urn:microsoft.com/office/officeart/2005/8/layout/vList6"/>
    <dgm:cxn modelId="{3FCA99F6-D298-437A-A184-48EB1B51E2CA}" type="presParOf" srcId="{DB215D77-A89B-499B-AB1B-F9EE9AA2BD33}" destId="{4D627F31-7C0F-4F37-A1FB-F0BC7F59016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ECB1E-4293-4E60-B7D6-3246C74D3D2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B2653734-2D30-44DE-A36E-20073E0FD077}">
      <dgm:prSet/>
      <dgm:spPr/>
      <dgm:t>
        <a:bodyPr/>
        <a:lstStyle/>
        <a:p>
          <a:pPr rtl="0"/>
          <a:r>
            <a:rPr lang="en-US" baseline="0" dirty="0"/>
            <a:t>Economic Growth</a:t>
          </a:r>
          <a:endParaRPr lang="en-IN" dirty="0"/>
        </a:p>
      </dgm:t>
    </dgm:pt>
    <dgm:pt modelId="{559782CE-3C0B-4AE3-9C80-273B5F3EEE65}" type="parTrans" cxnId="{854CBF72-5F9E-45D8-9879-F0A89D334468}">
      <dgm:prSet/>
      <dgm:spPr/>
      <dgm:t>
        <a:bodyPr/>
        <a:lstStyle/>
        <a:p>
          <a:endParaRPr lang="en-IN"/>
        </a:p>
      </dgm:t>
    </dgm:pt>
    <dgm:pt modelId="{30C57E19-E7CE-4894-889F-E5100941469B}" type="sibTrans" cxnId="{854CBF72-5F9E-45D8-9879-F0A89D334468}">
      <dgm:prSet/>
      <dgm:spPr/>
      <dgm:t>
        <a:bodyPr/>
        <a:lstStyle/>
        <a:p>
          <a:endParaRPr lang="en-IN"/>
        </a:p>
      </dgm:t>
    </dgm:pt>
    <dgm:pt modelId="{D1F67256-2C50-4F86-B08F-9D6912AF385B}">
      <dgm:prSet/>
      <dgm:spPr/>
      <dgm:t>
        <a:bodyPr/>
        <a:lstStyle/>
        <a:p>
          <a:pPr rtl="0"/>
          <a:r>
            <a:rPr lang="en-US" baseline="0" dirty="0"/>
            <a:t>Trade</a:t>
          </a:r>
          <a:endParaRPr lang="en-IN" dirty="0"/>
        </a:p>
      </dgm:t>
    </dgm:pt>
    <dgm:pt modelId="{366FE54E-5D93-43AE-8BB7-63ED2988DDCC}" type="parTrans" cxnId="{132A5A60-3099-4318-8B5C-AF6F97F22DB5}">
      <dgm:prSet/>
      <dgm:spPr/>
      <dgm:t>
        <a:bodyPr/>
        <a:lstStyle/>
        <a:p>
          <a:endParaRPr lang="en-IN"/>
        </a:p>
      </dgm:t>
    </dgm:pt>
    <dgm:pt modelId="{D7F5A109-F4B6-41A2-9323-57BA1F87C268}" type="sibTrans" cxnId="{132A5A60-3099-4318-8B5C-AF6F97F22DB5}">
      <dgm:prSet/>
      <dgm:spPr/>
      <dgm:t>
        <a:bodyPr/>
        <a:lstStyle/>
        <a:p>
          <a:endParaRPr lang="en-IN"/>
        </a:p>
      </dgm:t>
    </dgm:pt>
    <dgm:pt modelId="{4816BD6E-D21E-4704-8582-60EF0677919B}">
      <dgm:prSet/>
      <dgm:spPr/>
      <dgm:t>
        <a:bodyPr/>
        <a:lstStyle/>
        <a:p>
          <a:pPr rtl="0"/>
          <a:r>
            <a:rPr lang="en-US" baseline="0" dirty="0"/>
            <a:t>Employment and skill levels</a:t>
          </a:r>
          <a:endParaRPr lang="en-IN" dirty="0"/>
        </a:p>
      </dgm:t>
    </dgm:pt>
    <dgm:pt modelId="{A51F7700-A4FC-4A45-AC98-6DB82B559928}" type="parTrans" cxnId="{55A0D26C-73AC-4C4E-A444-4833161CF981}">
      <dgm:prSet/>
      <dgm:spPr/>
      <dgm:t>
        <a:bodyPr/>
        <a:lstStyle/>
        <a:p>
          <a:endParaRPr lang="en-IN"/>
        </a:p>
      </dgm:t>
    </dgm:pt>
    <dgm:pt modelId="{2E4B9D16-D7CE-48E5-AF7E-46E69B1D7FD1}" type="sibTrans" cxnId="{55A0D26C-73AC-4C4E-A444-4833161CF981}">
      <dgm:prSet/>
      <dgm:spPr/>
      <dgm:t>
        <a:bodyPr/>
        <a:lstStyle/>
        <a:p>
          <a:endParaRPr lang="en-IN"/>
        </a:p>
      </dgm:t>
    </dgm:pt>
    <dgm:pt modelId="{E0081DA8-024B-4ACC-8C4E-5081A8A41685}">
      <dgm:prSet/>
      <dgm:spPr/>
      <dgm:t>
        <a:bodyPr/>
        <a:lstStyle/>
        <a:p>
          <a:pPr rtl="0"/>
          <a:r>
            <a:rPr lang="en-US" baseline="0" dirty="0"/>
            <a:t>Technology diffusion and knowledge transfer</a:t>
          </a:r>
          <a:endParaRPr lang="en-IN" dirty="0"/>
        </a:p>
      </dgm:t>
    </dgm:pt>
    <dgm:pt modelId="{828F829B-5FE2-41A1-8E94-2412181FE2A3}" type="parTrans" cxnId="{36B4CF44-25C1-41F1-947C-B692BB32A540}">
      <dgm:prSet/>
      <dgm:spPr/>
      <dgm:t>
        <a:bodyPr/>
        <a:lstStyle/>
        <a:p>
          <a:endParaRPr lang="en-IN"/>
        </a:p>
      </dgm:t>
    </dgm:pt>
    <dgm:pt modelId="{553C9023-9196-4547-8172-B7D49B8EC5C5}" type="sibTrans" cxnId="{36B4CF44-25C1-41F1-947C-B692BB32A540}">
      <dgm:prSet/>
      <dgm:spPr/>
      <dgm:t>
        <a:bodyPr/>
        <a:lstStyle/>
        <a:p>
          <a:endParaRPr lang="en-IN"/>
        </a:p>
      </dgm:t>
    </dgm:pt>
    <dgm:pt modelId="{2FA52236-1208-4555-ABC5-262DAA5FCF44}">
      <dgm:prSet/>
      <dgm:spPr/>
      <dgm:t>
        <a:bodyPr/>
        <a:lstStyle/>
        <a:p>
          <a:pPr rtl="0"/>
          <a:r>
            <a:rPr lang="en-US" baseline="0" dirty="0"/>
            <a:t>Linkages and spillover to domestic firms</a:t>
          </a:r>
          <a:endParaRPr lang="en-IN" baseline="0" dirty="0"/>
        </a:p>
      </dgm:t>
    </dgm:pt>
    <dgm:pt modelId="{61F40BAB-4F3D-4762-8421-6BA515BE90D9}" type="parTrans" cxnId="{E8A4DCC3-CEC9-4DA6-8522-3A8A8F56B0DD}">
      <dgm:prSet/>
      <dgm:spPr/>
      <dgm:t>
        <a:bodyPr/>
        <a:lstStyle/>
        <a:p>
          <a:endParaRPr lang="en-IN"/>
        </a:p>
      </dgm:t>
    </dgm:pt>
    <dgm:pt modelId="{887F68E6-1D8B-4F12-94F9-E98170EA17EC}" type="sibTrans" cxnId="{E8A4DCC3-CEC9-4DA6-8522-3A8A8F56B0DD}">
      <dgm:prSet/>
      <dgm:spPr/>
      <dgm:t>
        <a:bodyPr/>
        <a:lstStyle/>
        <a:p>
          <a:endParaRPr lang="en-IN"/>
        </a:p>
      </dgm:t>
    </dgm:pt>
    <dgm:pt modelId="{563239F3-7127-4E80-B202-9E326E2C7206}" type="pres">
      <dgm:prSet presAssocID="{75AECB1E-4293-4E60-B7D6-3246C74D3D21}" presName="compositeShape" presStyleCnt="0">
        <dgm:presLayoutVars>
          <dgm:chMax val="7"/>
          <dgm:dir/>
          <dgm:resizeHandles val="exact"/>
        </dgm:presLayoutVars>
      </dgm:prSet>
      <dgm:spPr/>
    </dgm:pt>
    <dgm:pt modelId="{7EFFFAD5-9414-44B7-B3F7-78D73141FDF8}" type="pres">
      <dgm:prSet presAssocID="{B2653734-2D30-44DE-A36E-20073E0FD077}" presName="circ1" presStyleLbl="vennNode1" presStyleIdx="0" presStyleCnt="5"/>
      <dgm:spPr/>
    </dgm:pt>
    <dgm:pt modelId="{9DAF2FC7-6E2A-4B53-87B6-A3FB52E12786}" type="pres">
      <dgm:prSet presAssocID="{B2653734-2D30-44DE-A36E-20073E0FD077}" presName="circ1Tx" presStyleLbl="revTx" presStyleIdx="0" presStyleCnt="0" custScaleY="34007">
        <dgm:presLayoutVars>
          <dgm:chMax val="0"/>
          <dgm:chPref val="0"/>
          <dgm:bulletEnabled val="1"/>
        </dgm:presLayoutVars>
      </dgm:prSet>
      <dgm:spPr/>
    </dgm:pt>
    <dgm:pt modelId="{8CF48F26-9F73-4312-AC0D-62ECF5A85E6B}" type="pres">
      <dgm:prSet presAssocID="{D1F67256-2C50-4F86-B08F-9D6912AF385B}" presName="circ2" presStyleLbl="vennNode1" presStyleIdx="1" presStyleCnt="5"/>
      <dgm:spPr/>
    </dgm:pt>
    <dgm:pt modelId="{A8614A94-B724-4C0C-AB7D-77A51212F77A}" type="pres">
      <dgm:prSet presAssocID="{D1F67256-2C50-4F86-B08F-9D6912AF385B}" presName="circ2Tx" presStyleLbl="revTx" presStyleIdx="0" presStyleCnt="0">
        <dgm:presLayoutVars>
          <dgm:chMax val="0"/>
          <dgm:chPref val="0"/>
          <dgm:bulletEnabled val="1"/>
        </dgm:presLayoutVars>
      </dgm:prSet>
      <dgm:spPr/>
    </dgm:pt>
    <dgm:pt modelId="{F0CA255C-406D-49EF-B7FA-E967F0D62235}" type="pres">
      <dgm:prSet presAssocID="{4816BD6E-D21E-4704-8582-60EF0677919B}" presName="circ3" presStyleLbl="vennNode1" presStyleIdx="2" presStyleCnt="5"/>
      <dgm:spPr/>
    </dgm:pt>
    <dgm:pt modelId="{A5DDF47E-A591-48C1-8C4F-CA9368A103C0}" type="pres">
      <dgm:prSet presAssocID="{4816BD6E-D21E-4704-8582-60EF0677919B}" presName="circ3Tx" presStyleLbl="revTx" presStyleIdx="0" presStyleCnt="0">
        <dgm:presLayoutVars>
          <dgm:chMax val="0"/>
          <dgm:chPref val="0"/>
          <dgm:bulletEnabled val="1"/>
        </dgm:presLayoutVars>
      </dgm:prSet>
      <dgm:spPr/>
    </dgm:pt>
    <dgm:pt modelId="{47913219-4799-4BAB-A88D-443B50FF0B46}" type="pres">
      <dgm:prSet presAssocID="{E0081DA8-024B-4ACC-8C4E-5081A8A41685}" presName="circ4" presStyleLbl="vennNode1" presStyleIdx="3" presStyleCnt="5"/>
      <dgm:spPr/>
    </dgm:pt>
    <dgm:pt modelId="{EE434A2A-29D6-448A-8E60-0B00A245DA36}" type="pres">
      <dgm:prSet presAssocID="{E0081DA8-024B-4ACC-8C4E-5081A8A41685}" presName="circ4Tx" presStyleLbl="revTx" presStyleIdx="0" presStyleCnt="0">
        <dgm:presLayoutVars>
          <dgm:chMax val="0"/>
          <dgm:chPref val="0"/>
          <dgm:bulletEnabled val="1"/>
        </dgm:presLayoutVars>
      </dgm:prSet>
      <dgm:spPr/>
    </dgm:pt>
    <dgm:pt modelId="{50027E05-E1DB-4BE8-9771-DB9ACEA2E80C}" type="pres">
      <dgm:prSet presAssocID="{2FA52236-1208-4555-ABC5-262DAA5FCF44}" presName="circ5" presStyleLbl="vennNode1" presStyleIdx="4" presStyleCnt="5"/>
      <dgm:spPr/>
    </dgm:pt>
    <dgm:pt modelId="{A27DD2B7-52A6-45F7-B85B-7FA43BB0D830}" type="pres">
      <dgm:prSet presAssocID="{2FA52236-1208-4555-ABC5-262DAA5FCF44}" presName="circ5Tx" presStyleLbl="revTx" presStyleIdx="0" presStyleCnt="0">
        <dgm:presLayoutVars>
          <dgm:chMax val="0"/>
          <dgm:chPref val="0"/>
          <dgm:bulletEnabled val="1"/>
        </dgm:presLayoutVars>
      </dgm:prSet>
      <dgm:spPr/>
    </dgm:pt>
  </dgm:ptLst>
  <dgm:cxnLst>
    <dgm:cxn modelId="{AED1340B-503A-4991-8710-A03303AC75F1}" type="presOf" srcId="{2FA52236-1208-4555-ABC5-262DAA5FCF44}" destId="{A27DD2B7-52A6-45F7-B85B-7FA43BB0D830}" srcOrd="0" destOrd="0" presId="urn:microsoft.com/office/officeart/2005/8/layout/venn1"/>
    <dgm:cxn modelId="{36B4CF44-25C1-41F1-947C-B692BB32A540}" srcId="{75AECB1E-4293-4E60-B7D6-3246C74D3D21}" destId="{E0081DA8-024B-4ACC-8C4E-5081A8A41685}" srcOrd="3" destOrd="0" parTransId="{828F829B-5FE2-41A1-8E94-2412181FE2A3}" sibTransId="{553C9023-9196-4547-8172-B7D49B8EC5C5}"/>
    <dgm:cxn modelId="{07C49756-6E1A-486F-99D6-AE99F1294E9A}" type="presOf" srcId="{75AECB1E-4293-4E60-B7D6-3246C74D3D21}" destId="{563239F3-7127-4E80-B202-9E326E2C7206}" srcOrd="0" destOrd="0" presId="urn:microsoft.com/office/officeart/2005/8/layout/venn1"/>
    <dgm:cxn modelId="{1D550259-AC78-4CC4-8557-78AC4585D59D}" type="presOf" srcId="{D1F67256-2C50-4F86-B08F-9D6912AF385B}" destId="{A8614A94-B724-4C0C-AB7D-77A51212F77A}" srcOrd="0" destOrd="0" presId="urn:microsoft.com/office/officeart/2005/8/layout/venn1"/>
    <dgm:cxn modelId="{48D5EB5C-D624-4E13-BB4E-CC7492D7CA93}" type="presOf" srcId="{E0081DA8-024B-4ACC-8C4E-5081A8A41685}" destId="{EE434A2A-29D6-448A-8E60-0B00A245DA36}" srcOrd="0" destOrd="0" presId="urn:microsoft.com/office/officeart/2005/8/layout/venn1"/>
    <dgm:cxn modelId="{132A5A60-3099-4318-8B5C-AF6F97F22DB5}" srcId="{75AECB1E-4293-4E60-B7D6-3246C74D3D21}" destId="{D1F67256-2C50-4F86-B08F-9D6912AF385B}" srcOrd="1" destOrd="0" parTransId="{366FE54E-5D93-43AE-8BB7-63ED2988DDCC}" sibTransId="{D7F5A109-F4B6-41A2-9323-57BA1F87C268}"/>
    <dgm:cxn modelId="{55A0D26C-73AC-4C4E-A444-4833161CF981}" srcId="{75AECB1E-4293-4E60-B7D6-3246C74D3D21}" destId="{4816BD6E-D21E-4704-8582-60EF0677919B}" srcOrd="2" destOrd="0" parTransId="{A51F7700-A4FC-4A45-AC98-6DB82B559928}" sibTransId="{2E4B9D16-D7CE-48E5-AF7E-46E69B1D7FD1}"/>
    <dgm:cxn modelId="{854CBF72-5F9E-45D8-9879-F0A89D334468}" srcId="{75AECB1E-4293-4E60-B7D6-3246C74D3D21}" destId="{B2653734-2D30-44DE-A36E-20073E0FD077}" srcOrd="0" destOrd="0" parTransId="{559782CE-3C0B-4AE3-9C80-273B5F3EEE65}" sibTransId="{30C57E19-E7CE-4894-889F-E5100941469B}"/>
    <dgm:cxn modelId="{4471BE7A-FB25-40D1-BABA-10A3B0F7183D}" type="presOf" srcId="{4816BD6E-D21E-4704-8582-60EF0677919B}" destId="{A5DDF47E-A591-48C1-8C4F-CA9368A103C0}" srcOrd="0" destOrd="0" presId="urn:microsoft.com/office/officeart/2005/8/layout/venn1"/>
    <dgm:cxn modelId="{69D478B9-E990-40E5-9E0F-CAA5B73095DE}" type="presOf" srcId="{B2653734-2D30-44DE-A36E-20073E0FD077}" destId="{9DAF2FC7-6E2A-4B53-87B6-A3FB52E12786}" srcOrd="0" destOrd="0" presId="urn:microsoft.com/office/officeart/2005/8/layout/venn1"/>
    <dgm:cxn modelId="{E8A4DCC3-CEC9-4DA6-8522-3A8A8F56B0DD}" srcId="{75AECB1E-4293-4E60-B7D6-3246C74D3D21}" destId="{2FA52236-1208-4555-ABC5-262DAA5FCF44}" srcOrd="4" destOrd="0" parTransId="{61F40BAB-4F3D-4762-8421-6BA515BE90D9}" sibTransId="{887F68E6-1D8B-4F12-94F9-E98170EA17EC}"/>
    <dgm:cxn modelId="{F873C57E-6993-4DD9-94E6-128C22FDCB94}" type="presParOf" srcId="{563239F3-7127-4E80-B202-9E326E2C7206}" destId="{7EFFFAD5-9414-44B7-B3F7-78D73141FDF8}" srcOrd="0" destOrd="0" presId="urn:microsoft.com/office/officeart/2005/8/layout/venn1"/>
    <dgm:cxn modelId="{0807726E-250F-4549-A028-DE2848097512}" type="presParOf" srcId="{563239F3-7127-4E80-B202-9E326E2C7206}" destId="{9DAF2FC7-6E2A-4B53-87B6-A3FB52E12786}" srcOrd="1" destOrd="0" presId="urn:microsoft.com/office/officeart/2005/8/layout/venn1"/>
    <dgm:cxn modelId="{152BB529-3CB0-4CE5-AF31-7A0C690DA605}" type="presParOf" srcId="{563239F3-7127-4E80-B202-9E326E2C7206}" destId="{8CF48F26-9F73-4312-AC0D-62ECF5A85E6B}" srcOrd="2" destOrd="0" presId="urn:microsoft.com/office/officeart/2005/8/layout/venn1"/>
    <dgm:cxn modelId="{E2517FDC-F242-4C1B-8333-060990048DC9}" type="presParOf" srcId="{563239F3-7127-4E80-B202-9E326E2C7206}" destId="{A8614A94-B724-4C0C-AB7D-77A51212F77A}" srcOrd="3" destOrd="0" presId="urn:microsoft.com/office/officeart/2005/8/layout/venn1"/>
    <dgm:cxn modelId="{11BCE7A1-D8D7-4A21-BA76-DA65FDC6DDC9}" type="presParOf" srcId="{563239F3-7127-4E80-B202-9E326E2C7206}" destId="{F0CA255C-406D-49EF-B7FA-E967F0D62235}" srcOrd="4" destOrd="0" presId="urn:microsoft.com/office/officeart/2005/8/layout/venn1"/>
    <dgm:cxn modelId="{A32F3AF7-9C49-4737-A1C5-F2FDDFDB2C37}" type="presParOf" srcId="{563239F3-7127-4E80-B202-9E326E2C7206}" destId="{A5DDF47E-A591-48C1-8C4F-CA9368A103C0}" srcOrd="5" destOrd="0" presId="urn:microsoft.com/office/officeart/2005/8/layout/venn1"/>
    <dgm:cxn modelId="{7C180B2A-551E-4607-BBC3-00ABEE1E202A}" type="presParOf" srcId="{563239F3-7127-4E80-B202-9E326E2C7206}" destId="{47913219-4799-4BAB-A88D-443B50FF0B46}" srcOrd="6" destOrd="0" presId="urn:microsoft.com/office/officeart/2005/8/layout/venn1"/>
    <dgm:cxn modelId="{4F1E24BC-2C62-4358-999B-187737C96231}" type="presParOf" srcId="{563239F3-7127-4E80-B202-9E326E2C7206}" destId="{EE434A2A-29D6-448A-8E60-0B00A245DA36}" srcOrd="7" destOrd="0" presId="urn:microsoft.com/office/officeart/2005/8/layout/venn1"/>
    <dgm:cxn modelId="{B5C5981E-C2F0-4A85-8122-8E1F58F61228}" type="presParOf" srcId="{563239F3-7127-4E80-B202-9E326E2C7206}" destId="{50027E05-E1DB-4BE8-9771-DB9ACEA2E80C}" srcOrd="8" destOrd="0" presId="urn:microsoft.com/office/officeart/2005/8/layout/venn1"/>
    <dgm:cxn modelId="{5C05AE63-319E-4735-B1E1-F7183EF4A510}" type="presParOf" srcId="{563239F3-7127-4E80-B202-9E326E2C7206}" destId="{A27DD2B7-52A6-45F7-B85B-7FA43BB0D830}"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45AE8-075D-48D1-A892-BB77ACBE4211}">
      <dsp:nvSpPr>
        <dsp:cNvPr id="0" name=""/>
        <dsp:cNvSpPr/>
      </dsp:nvSpPr>
      <dsp:spPr>
        <a:xfrm>
          <a:off x="2757028" y="642"/>
          <a:ext cx="5595891" cy="2505098"/>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Cambria" pitchFamily="18" charset="0"/>
            </a:rPr>
            <a:t>Mergers and Acquisitions</a:t>
          </a:r>
          <a:endParaRPr lang="en-US" sz="2300" kern="1200" dirty="0"/>
        </a:p>
        <a:p>
          <a:pPr marL="228600" lvl="1" indent="-228600" algn="l" defTabSz="1022350">
            <a:lnSpc>
              <a:spcPct val="90000"/>
            </a:lnSpc>
            <a:spcBef>
              <a:spcPct val="0"/>
            </a:spcBef>
            <a:spcAft>
              <a:spcPct val="15000"/>
            </a:spcAft>
            <a:buChar char="•"/>
          </a:pPr>
          <a:r>
            <a:rPr lang="en-US" sz="2300" kern="1200" dirty="0">
              <a:latin typeface="Cambria" pitchFamily="18" charset="0"/>
            </a:rPr>
            <a:t>Horizontal FDI</a:t>
          </a:r>
        </a:p>
        <a:p>
          <a:pPr marL="228600" lvl="1" indent="-228600" algn="l" defTabSz="1022350">
            <a:lnSpc>
              <a:spcPct val="90000"/>
            </a:lnSpc>
            <a:spcBef>
              <a:spcPct val="0"/>
            </a:spcBef>
            <a:spcAft>
              <a:spcPct val="15000"/>
            </a:spcAft>
            <a:buChar char="•"/>
          </a:pPr>
          <a:r>
            <a:rPr lang="en-US" sz="2300" kern="1200" dirty="0">
              <a:latin typeface="Cambria" pitchFamily="18" charset="0"/>
            </a:rPr>
            <a:t>Vertical FDI.                      	*BackwardVertical FDI*Forward Vertical FDI</a:t>
          </a:r>
        </a:p>
      </dsp:txBody>
      <dsp:txXfrm>
        <a:off x="2757028" y="313779"/>
        <a:ext cx="4656479" cy="1878824"/>
      </dsp:txXfrm>
    </dsp:sp>
    <dsp:sp modelId="{D87C3319-84C1-4EEE-8BE1-8E0D9DB16EC3}">
      <dsp:nvSpPr>
        <dsp:cNvPr id="0" name=""/>
        <dsp:cNvSpPr/>
      </dsp:nvSpPr>
      <dsp:spPr>
        <a:xfrm>
          <a:off x="257680" y="401583"/>
          <a:ext cx="2499347" cy="17032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Cambria" pitchFamily="18" charset="0"/>
            </a:rPr>
            <a:t>By Target</a:t>
          </a:r>
        </a:p>
      </dsp:txBody>
      <dsp:txXfrm>
        <a:off x="340824" y="484727"/>
        <a:ext cx="2333059" cy="1536928"/>
      </dsp:txXfrm>
    </dsp:sp>
    <dsp:sp modelId="{4D627F31-7C0F-4F37-A1FB-F0BC7F590164}">
      <dsp:nvSpPr>
        <dsp:cNvPr id="0" name=""/>
        <dsp:cNvSpPr/>
      </dsp:nvSpPr>
      <dsp:spPr>
        <a:xfrm>
          <a:off x="2676656" y="2756250"/>
          <a:ext cx="5604260" cy="2505098"/>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05" tIns="14605" rIns="14605" bIns="1460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Cambria" pitchFamily="18" charset="0"/>
            </a:rPr>
            <a:t>Resource-Seeking</a:t>
          </a:r>
          <a:endParaRPr lang="en-US" sz="2300" kern="1200" dirty="0"/>
        </a:p>
        <a:p>
          <a:pPr marL="228600" lvl="1" indent="-228600" algn="l" defTabSz="1022350">
            <a:lnSpc>
              <a:spcPct val="90000"/>
            </a:lnSpc>
            <a:spcBef>
              <a:spcPct val="0"/>
            </a:spcBef>
            <a:spcAft>
              <a:spcPct val="15000"/>
            </a:spcAft>
            <a:buChar char="•"/>
          </a:pPr>
          <a:r>
            <a:rPr lang="en-US" sz="2300" kern="1200" dirty="0">
              <a:latin typeface="Cambria" pitchFamily="18" charset="0"/>
            </a:rPr>
            <a:t>Market-Seeking</a:t>
          </a:r>
        </a:p>
        <a:p>
          <a:pPr marL="228600" lvl="1" indent="-228600" algn="l" defTabSz="1022350">
            <a:lnSpc>
              <a:spcPct val="90000"/>
            </a:lnSpc>
            <a:spcBef>
              <a:spcPct val="0"/>
            </a:spcBef>
            <a:spcAft>
              <a:spcPct val="15000"/>
            </a:spcAft>
            <a:buChar char="•"/>
          </a:pPr>
          <a:r>
            <a:rPr lang="en-US" sz="2300" kern="1200" dirty="0">
              <a:latin typeface="Cambria" pitchFamily="18" charset="0"/>
            </a:rPr>
            <a:t>Efficiency-Seeking</a:t>
          </a:r>
        </a:p>
        <a:p>
          <a:pPr marL="228600" lvl="1" indent="-228600" algn="l" defTabSz="1022350">
            <a:lnSpc>
              <a:spcPct val="90000"/>
            </a:lnSpc>
            <a:spcBef>
              <a:spcPct val="0"/>
            </a:spcBef>
            <a:spcAft>
              <a:spcPct val="15000"/>
            </a:spcAft>
            <a:buChar char="•"/>
          </a:pPr>
          <a:r>
            <a:rPr lang="en-US" sz="2300" kern="1200" dirty="0">
              <a:latin typeface="Cambria" pitchFamily="18" charset="0"/>
            </a:rPr>
            <a:t>Strategic-Asset-Seeking</a:t>
          </a:r>
          <a:endParaRPr lang="en-US" sz="2300" kern="1200" dirty="0"/>
        </a:p>
      </dsp:txBody>
      <dsp:txXfrm>
        <a:off x="2676656" y="3069387"/>
        <a:ext cx="4664848" cy="1878824"/>
      </dsp:txXfrm>
    </dsp:sp>
    <dsp:sp modelId="{277F74EC-F0A7-4E7A-8452-B6A8B78F510E}">
      <dsp:nvSpPr>
        <dsp:cNvPr id="0" name=""/>
        <dsp:cNvSpPr/>
      </dsp:nvSpPr>
      <dsp:spPr>
        <a:xfrm>
          <a:off x="329682" y="3157191"/>
          <a:ext cx="2346974" cy="17032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89535" rIns="179070" bIns="89535"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Cambria" pitchFamily="18" charset="0"/>
            </a:rPr>
            <a:t>By Motive</a:t>
          </a:r>
        </a:p>
      </dsp:txBody>
      <dsp:txXfrm>
        <a:off x="412826" y="3240335"/>
        <a:ext cx="2180686" cy="1536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FFAD5-9414-44B7-B3F7-78D73141FDF8}">
      <dsp:nvSpPr>
        <dsp:cNvPr id="0" name=""/>
        <dsp:cNvSpPr/>
      </dsp:nvSpPr>
      <dsp:spPr>
        <a:xfrm>
          <a:off x="3492622" y="1304279"/>
          <a:ext cx="1853955" cy="185395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DAF2FC7-6E2A-4B53-87B6-A3FB52E12786}">
      <dsp:nvSpPr>
        <dsp:cNvPr id="0" name=""/>
        <dsp:cNvSpPr/>
      </dsp:nvSpPr>
      <dsp:spPr>
        <a:xfrm>
          <a:off x="3344305" y="205370"/>
          <a:ext cx="2150588" cy="42331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baseline="0" dirty="0"/>
            <a:t>Economic Growth</a:t>
          </a:r>
          <a:endParaRPr lang="en-IN" sz="2100" kern="1200" dirty="0"/>
        </a:p>
      </dsp:txBody>
      <dsp:txXfrm>
        <a:off x="3344305" y="205370"/>
        <a:ext cx="2150588" cy="423318"/>
      </dsp:txXfrm>
    </dsp:sp>
    <dsp:sp modelId="{8CF48F26-9F73-4312-AC0D-62ECF5A85E6B}">
      <dsp:nvSpPr>
        <dsp:cNvPr id="0" name=""/>
        <dsp:cNvSpPr/>
      </dsp:nvSpPr>
      <dsp:spPr>
        <a:xfrm>
          <a:off x="4197866" y="1816500"/>
          <a:ext cx="1853955" cy="185395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8614A94-B724-4C0C-AB7D-77A51212F77A}">
      <dsp:nvSpPr>
        <dsp:cNvPr id="0" name=""/>
        <dsp:cNvSpPr/>
      </dsp:nvSpPr>
      <dsp:spPr>
        <a:xfrm>
          <a:off x="6199397" y="1436704"/>
          <a:ext cx="1928113" cy="1350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baseline="0" dirty="0"/>
            <a:t>Trade</a:t>
          </a:r>
          <a:endParaRPr lang="en-IN" sz="2100" kern="1200" dirty="0"/>
        </a:p>
      </dsp:txBody>
      <dsp:txXfrm>
        <a:off x="6199397" y="1436704"/>
        <a:ext cx="1928113" cy="1350739"/>
      </dsp:txXfrm>
    </dsp:sp>
    <dsp:sp modelId="{F0CA255C-406D-49EF-B7FA-E967F0D62235}">
      <dsp:nvSpPr>
        <dsp:cNvPr id="0" name=""/>
        <dsp:cNvSpPr/>
      </dsp:nvSpPr>
      <dsp:spPr>
        <a:xfrm>
          <a:off x="3928672" y="2646013"/>
          <a:ext cx="1853955" cy="185395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5DDF47E-A591-48C1-8C4F-CA9368A103C0}">
      <dsp:nvSpPr>
        <dsp:cNvPr id="0" name=""/>
        <dsp:cNvSpPr/>
      </dsp:nvSpPr>
      <dsp:spPr>
        <a:xfrm>
          <a:off x="5902764" y="3740906"/>
          <a:ext cx="1928113" cy="1350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baseline="0" dirty="0"/>
            <a:t>Employment and skill levels</a:t>
          </a:r>
          <a:endParaRPr lang="en-IN" sz="2100" kern="1200" dirty="0"/>
        </a:p>
      </dsp:txBody>
      <dsp:txXfrm>
        <a:off x="5902764" y="3740906"/>
        <a:ext cx="1928113" cy="1350739"/>
      </dsp:txXfrm>
    </dsp:sp>
    <dsp:sp modelId="{47913219-4799-4BAB-A88D-443B50FF0B46}">
      <dsp:nvSpPr>
        <dsp:cNvPr id="0" name=""/>
        <dsp:cNvSpPr/>
      </dsp:nvSpPr>
      <dsp:spPr>
        <a:xfrm>
          <a:off x="3056571" y="2646013"/>
          <a:ext cx="1853955" cy="185395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E434A2A-29D6-448A-8E60-0B00A245DA36}">
      <dsp:nvSpPr>
        <dsp:cNvPr id="0" name=""/>
        <dsp:cNvSpPr/>
      </dsp:nvSpPr>
      <dsp:spPr>
        <a:xfrm>
          <a:off x="1008321" y="3740906"/>
          <a:ext cx="1928113" cy="1350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baseline="0" dirty="0"/>
            <a:t>Technology diffusion and knowledge transfer</a:t>
          </a:r>
          <a:endParaRPr lang="en-IN" sz="2100" kern="1200" dirty="0"/>
        </a:p>
      </dsp:txBody>
      <dsp:txXfrm>
        <a:off x="1008321" y="3740906"/>
        <a:ext cx="1928113" cy="1350739"/>
      </dsp:txXfrm>
    </dsp:sp>
    <dsp:sp modelId="{50027E05-E1DB-4BE8-9771-DB9ACEA2E80C}">
      <dsp:nvSpPr>
        <dsp:cNvPr id="0" name=""/>
        <dsp:cNvSpPr/>
      </dsp:nvSpPr>
      <dsp:spPr>
        <a:xfrm>
          <a:off x="2787377" y="1816500"/>
          <a:ext cx="1853955" cy="1853955"/>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27DD2B7-52A6-45F7-B85B-7FA43BB0D830}">
      <dsp:nvSpPr>
        <dsp:cNvPr id="0" name=""/>
        <dsp:cNvSpPr/>
      </dsp:nvSpPr>
      <dsp:spPr>
        <a:xfrm>
          <a:off x="711688" y="1436704"/>
          <a:ext cx="1928113" cy="135073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933450" rtl="0">
            <a:lnSpc>
              <a:spcPct val="90000"/>
            </a:lnSpc>
            <a:spcBef>
              <a:spcPct val="0"/>
            </a:spcBef>
            <a:spcAft>
              <a:spcPct val="35000"/>
            </a:spcAft>
            <a:buNone/>
          </a:pPr>
          <a:r>
            <a:rPr lang="en-US" sz="2100" kern="1200" baseline="0" dirty="0"/>
            <a:t>Linkages and spillover to domestic firms</a:t>
          </a:r>
          <a:endParaRPr lang="en-IN" sz="2100" kern="1200" baseline="0" dirty="0"/>
        </a:p>
      </dsp:txBody>
      <dsp:txXfrm>
        <a:off x="711688" y="1436704"/>
        <a:ext cx="1928113" cy="1350739"/>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5767521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84"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5"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6"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7"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8"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89"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690"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2"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3"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4"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5"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1048696"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048697" name="Date Placeholder 27"/>
          <p:cNvSpPr>
            <a:spLocks noGrp="1"/>
          </p:cNvSpPr>
          <p:nvPr>
            <p:ph type="dt" sz="half" idx="10"/>
          </p:nvPr>
        </p:nvSpPr>
        <p:spPr>
          <a:xfrm>
            <a:off x="6705600" y="4206240"/>
            <a:ext cx="960120" cy="457200"/>
          </a:xfrm>
        </p:spPr>
        <p:txBody>
          <a:bodyPr/>
          <a:lstStyle/>
          <a:p>
            <a:fld id="{544213AF-26F6-41FA-8D85-E2C5388D6E58}" type="datetimeFigureOut">
              <a:rPr lang="en-US" smtClean="0"/>
              <a:t>6/20/23</a:t>
            </a:fld>
            <a:endParaRPr lang="en-US" dirty="0">
              <a:solidFill>
                <a:srgbClr val="FFFFFF"/>
              </a:solidFill>
            </a:endParaRPr>
          </a:p>
        </p:txBody>
      </p:sp>
      <p:sp>
        <p:nvSpPr>
          <p:cNvPr id="1048698" name="Footer Placeholder 16"/>
          <p:cNvSpPr>
            <a:spLocks noGrp="1"/>
          </p:cNvSpPr>
          <p:nvPr>
            <p:ph type="ftr" sz="quarter" idx="11"/>
          </p:nvPr>
        </p:nvSpPr>
        <p:spPr>
          <a:xfrm>
            <a:off x="5410200" y="4205288"/>
            <a:ext cx="1295400" cy="457200"/>
          </a:xfrm>
        </p:spPr>
        <p:txBody>
          <a:bodyPr/>
          <a:lstStyle/>
          <a:p>
            <a:endParaRPr kumimoji="0" lang="en-US">
              <a:solidFill>
                <a:schemeClr val="accent1">
                  <a:tint val="20000"/>
                </a:schemeClr>
              </a:solidFill>
            </a:endParaRPr>
          </a:p>
        </p:txBody>
      </p:sp>
      <p:sp>
        <p:nvSpPr>
          <p:cNvPr id="104869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D5BBC35B-A44B-4119-B8DA-DE9E3DFADA20}" type="slidenum">
              <a:rPr kumimoji="0" lang="en-US" smtClean="0"/>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11" name="Title 1"/>
          <p:cNvSpPr>
            <a:spLocks noGrp="1"/>
          </p:cNvSpPr>
          <p:nvPr>
            <p:ph type="title"/>
          </p:nvPr>
        </p:nvSpPr>
        <p:spPr/>
        <p:txBody>
          <a:bodyPr/>
          <a:lstStyle/>
          <a:p>
            <a:r>
              <a:rPr kumimoji="0" lang="en-US"/>
              <a:t>Click to edit Master title style</a:t>
            </a:r>
          </a:p>
        </p:txBody>
      </p:sp>
      <p:sp>
        <p:nvSpPr>
          <p:cNvPr id="1048712"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Date Placeholder 3"/>
          <p:cNvSpPr>
            <a:spLocks noGrp="1"/>
          </p:cNvSpPr>
          <p:nvPr>
            <p:ph type="dt" sz="half" idx="10"/>
          </p:nvPr>
        </p:nvSpPr>
        <p:spPr/>
        <p:txBody>
          <a:bodyPr/>
          <a:lstStyle/>
          <a:p>
            <a:fld id="{544213AF-26F6-41FA-8D85-E2C5388D6E58}" type="datetimeFigureOut">
              <a:rPr lang="en-US" smtClean="0"/>
              <a:t>6/20/23</a:t>
            </a:fld>
            <a:endParaRPr lang="en-US"/>
          </a:p>
        </p:txBody>
      </p:sp>
      <p:sp>
        <p:nvSpPr>
          <p:cNvPr id="1048714" name="Footer Placeholder 4"/>
          <p:cNvSpPr>
            <a:spLocks noGrp="1"/>
          </p:cNvSpPr>
          <p:nvPr>
            <p:ph type="ftr" sz="quarter" idx="11"/>
          </p:nvPr>
        </p:nvSpPr>
        <p:spPr/>
        <p:txBody>
          <a:bodyPr/>
          <a:lstStyle/>
          <a:p>
            <a:endParaRPr kumimoji="0" lang="en-US"/>
          </a:p>
        </p:txBody>
      </p:sp>
      <p:sp>
        <p:nvSpPr>
          <p:cNvPr id="1048715"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9"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1048680"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Date Placeholder 3"/>
          <p:cNvSpPr>
            <a:spLocks noGrp="1"/>
          </p:cNvSpPr>
          <p:nvPr>
            <p:ph type="dt" sz="half" idx="10"/>
          </p:nvPr>
        </p:nvSpPr>
        <p:spPr/>
        <p:txBody>
          <a:bodyPr/>
          <a:lstStyle/>
          <a:p>
            <a:fld id="{544213AF-26F6-41FA-8D85-E2C5388D6E58}" type="datetimeFigureOut">
              <a:rPr lang="en-US" smtClean="0"/>
              <a:t>6/20/23</a:t>
            </a:fld>
            <a:endParaRPr lang="en-US"/>
          </a:p>
        </p:txBody>
      </p:sp>
      <p:sp>
        <p:nvSpPr>
          <p:cNvPr id="1048682" name="Footer Placeholder 4"/>
          <p:cNvSpPr>
            <a:spLocks noGrp="1"/>
          </p:cNvSpPr>
          <p:nvPr>
            <p:ph type="ftr" sz="quarter" idx="11"/>
          </p:nvPr>
        </p:nvSpPr>
        <p:spPr/>
        <p:txBody>
          <a:bodyPr/>
          <a:lstStyle/>
          <a:p>
            <a:endParaRPr kumimoji="0" lang="en-US"/>
          </a:p>
        </p:txBody>
      </p:sp>
      <p:sp>
        <p:nvSpPr>
          <p:cNvPr id="1048683"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p>
            <a:r>
              <a:rPr kumimoji="0" lang="en-US"/>
              <a:t>Click to edit Master title style</a:t>
            </a:r>
          </a:p>
        </p:txBody>
      </p:sp>
      <p:sp>
        <p:nvSpPr>
          <p:cNvPr id="1048595"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596" name="Date Placeholder 3"/>
          <p:cNvSpPr>
            <a:spLocks noGrp="1"/>
          </p:cNvSpPr>
          <p:nvPr>
            <p:ph type="dt" sz="half" idx="10"/>
          </p:nvPr>
        </p:nvSpPr>
        <p:spPr/>
        <p:txBody>
          <a:bodyPr/>
          <a:lstStyle/>
          <a:p>
            <a:fld id="{544213AF-26F6-41FA-8D85-E2C5388D6E58}" type="datetimeFigureOut">
              <a:rPr lang="en-US" smtClean="0"/>
              <a:t>6/20/23</a:t>
            </a:fld>
            <a:endParaRPr lang="en-US"/>
          </a:p>
        </p:txBody>
      </p:sp>
      <p:sp>
        <p:nvSpPr>
          <p:cNvPr id="1048597" name="Footer Placeholder 4"/>
          <p:cNvSpPr>
            <a:spLocks noGrp="1"/>
          </p:cNvSpPr>
          <p:nvPr>
            <p:ph type="ftr" sz="quarter" idx="11"/>
          </p:nvPr>
        </p:nvSpPr>
        <p:spPr/>
        <p:txBody>
          <a:bodyPr/>
          <a:lstStyle/>
          <a:p>
            <a:endParaRPr kumimoji="0" lang="en-US"/>
          </a:p>
        </p:txBody>
      </p:sp>
      <p:sp>
        <p:nvSpPr>
          <p:cNvPr id="1048598"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6"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1048707"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708" name="Date Placeholder 3"/>
          <p:cNvSpPr>
            <a:spLocks noGrp="1"/>
          </p:cNvSpPr>
          <p:nvPr>
            <p:ph type="dt" sz="half" idx="10"/>
          </p:nvPr>
        </p:nvSpPr>
        <p:spPr/>
        <p:txBody>
          <a:bodyPr/>
          <a:lstStyle/>
          <a:p>
            <a:fld id="{544213AF-26F6-41FA-8D85-E2C5388D6E58}" type="datetimeFigureOut">
              <a:rPr lang="en-US" smtClean="0"/>
              <a:t>6/20/23</a:t>
            </a:fld>
            <a:endParaRPr lang="en-US"/>
          </a:p>
        </p:txBody>
      </p:sp>
      <p:sp>
        <p:nvSpPr>
          <p:cNvPr id="1048709" name="Footer Placeholder 4"/>
          <p:cNvSpPr>
            <a:spLocks noGrp="1"/>
          </p:cNvSpPr>
          <p:nvPr>
            <p:ph type="ftr" sz="quarter" idx="11"/>
          </p:nvPr>
        </p:nvSpPr>
        <p:spPr/>
        <p:txBody>
          <a:bodyPr/>
          <a:lstStyle/>
          <a:p>
            <a:endParaRPr kumimoji="0" lang="en-US"/>
          </a:p>
        </p:txBody>
      </p:sp>
      <p:sp>
        <p:nvSpPr>
          <p:cNvPr id="1048710" name="Slide Number Placeholder 5"/>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kumimoji="0" lang="en-US"/>
              <a:t>Click to edit Master title style</a:t>
            </a:r>
          </a:p>
        </p:txBody>
      </p:sp>
      <p:sp>
        <p:nvSpPr>
          <p:cNvPr id="1048666"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7"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68" name="Date Placeholder 4"/>
          <p:cNvSpPr>
            <a:spLocks noGrp="1"/>
          </p:cNvSpPr>
          <p:nvPr>
            <p:ph type="dt" sz="half" idx="10"/>
          </p:nvPr>
        </p:nvSpPr>
        <p:spPr/>
        <p:txBody>
          <a:bodyPr/>
          <a:lstStyle/>
          <a:p>
            <a:fld id="{544213AF-26F6-41FA-8D85-E2C5388D6E58}" type="datetimeFigureOut">
              <a:rPr lang="en-US" smtClean="0"/>
              <a:t>6/20/23</a:t>
            </a:fld>
            <a:endParaRPr lang="en-US"/>
          </a:p>
        </p:txBody>
      </p:sp>
      <p:sp>
        <p:nvSpPr>
          <p:cNvPr id="1048669" name="Footer Placeholder 5"/>
          <p:cNvSpPr>
            <a:spLocks noGrp="1"/>
          </p:cNvSpPr>
          <p:nvPr>
            <p:ph type="ftr" sz="quarter" idx="11"/>
          </p:nvPr>
        </p:nvSpPr>
        <p:spPr/>
        <p:txBody>
          <a:bodyPr/>
          <a:lstStyle/>
          <a:p>
            <a:endParaRPr kumimoji="0" lang="en-US"/>
          </a:p>
        </p:txBody>
      </p:sp>
      <p:sp>
        <p:nvSpPr>
          <p:cNvPr id="1048670"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1048672"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3"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048674"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5"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76" name="Date Placeholder 25"/>
          <p:cNvSpPr>
            <a:spLocks noGrp="1"/>
          </p:cNvSpPr>
          <p:nvPr>
            <p:ph type="dt" sz="half" idx="10"/>
          </p:nvPr>
        </p:nvSpPr>
        <p:spPr/>
        <p:txBody>
          <a:bodyPr rtlCol="0"/>
          <a:lstStyle/>
          <a:p>
            <a:fld id="{544213AF-26F6-41FA-8D85-E2C5388D6E58}" type="datetimeFigureOut">
              <a:rPr lang="en-US" smtClean="0"/>
              <a:t>6/20/23</a:t>
            </a:fld>
            <a:endParaRPr lang="en-US"/>
          </a:p>
        </p:txBody>
      </p:sp>
      <p:sp>
        <p:nvSpPr>
          <p:cNvPr id="1048677" name="Slide Number Placeholder 26"/>
          <p:cNvSpPr>
            <a:spLocks noGrp="1"/>
          </p:cNvSpPr>
          <p:nvPr>
            <p:ph type="sldNum" sz="quarter" idx="11"/>
          </p:nvPr>
        </p:nvSpPr>
        <p:spPr/>
        <p:txBody>
          <a:bodyPr rtlCol="0"/>
          <a:lstStyle/>
          <a:p>
            <a:fld id="{D5BBC35B-A44B-4119-B8DA-DE9E3DFADA20}" type="slidenum">
              <a:rPr kumimoji="0" lang="en-US" smtClean="0"/>
              <a:t>‹#›</a:t>
            </a:fld>
            <a:endParaRPr kumimoji="0" lang="en-US"/>
          </a:p>
        </p:txBody>
      </p:sp>
      <p:sp>
        <p:nvSpPr>
          <p:cNvPr id="104867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1048619" name="Date Placeholder 2"/>
          <p:cNvSpPr>
            <a:spLocks noGrp="1"/>
          </p:cNvSpPr>
          <p:nvPr>
            <p:ph type="dt" sz="half" idx="10"/>
          </p:nvPr>
        </p:nvSpPr>
        <p:spPr>
          <a:xfrm>
            <a:off x="6583680" y="612648"/>
            <a:ext cx="957264" cy="457200"/>
          </a:xfrm>
        </p:spPr>
        <p:txBody>
          <a:bodyPr/>
          <a:lstStyle/>
          <a:p>
            <a:fld id="{544213AF-26F6-41FA-8D85-E2C5388D6E58}" type="datetimeFigureOut">
              <a:rPr lang="en-US" smtClean="0"/>
              <a:t>6/20/23</a:t>
            </a:fld>
            <a:endParaRPr lang="en-US"/>
          </a:p>
        </p:txBody>
      </p:sp>
      <p:sp>
        <p:nvSpPr>
          <p:cNvPr id="1048620" name="Footer Placeholder 3"/>
          <p:cNvSpPr>
            <a:spLocks noGrp="1"/>
          </p:cNvSpPr>
          <p:nvPr>
            <p:ph type="ftr" sz="quarter" idx="11"/>
          </p:nvPr>
        </p:nvSpPr>
        <p:spPr>
          <a:xfrm>
            <a:off x="5257800" y="612648"/>
            <a:ext cx="1325880" cy="457200"/>
          </a:xfrm>
        </p:spPr>
        <p:txBody>
          <a:bodyPr/>
          <a:lstStyle/>
          <a:p>
            <a:endParaRPr kumimoji="0" lang="en-US"/>
          </a:p>
        </p:txBody>
      </p:sp>
      <p:sp>
        <p:nvSpPr>
          <p:cNvPr id="1048621" name="Slide Number Placeholder 4"/>
          <p:cNvSpPr>
            <a:spLocks noGrp="1"/>
          </p:cNvSpPr>
          <p:nvPr>
            <p:ph type="sldNum" sz="quarter" idx="12"/>
          </p:nvPr>
        </p:nvSpPr>
        <p:spPr>
          <a:xfrm>
            <a:off x="8174736" y="2272"/>
            <a:ext cx="762000" cy="365760"/>
          </a:xfrm>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04" name="Date Placeholder 1"/>
          <p:cNvSpPr>
            <a:spLocks noGrp="1"/>
          </p:cNvSpPr>
          <p:nvPr>
            <p:ph type="dt" sz="half" idx="10"/>
          </p:nvPr>
        </p:nvSpPr>
        <p:spPr/>
        <p:txBody>
          <a:bodyPr/>
          <a:lstStyle/>
          <a:p>
            <a:fld id="{544213AF-26F6-41FA-8D85-E2C5388D6E58}" type="datetimeFigureOut">
              <a:rPr lang="en-US" smtClean="0"/>
              <a:t>6/20/23</a:t>
            </a:fld>
            <a:endParaRPr lang="en-US"/>
          </a:p>
        </p:txBody>
      </p:sp>
      <p:sp>
        <p:nvSpPr>
          <p:cNvPr id="1048605" name="Footer Placeholder 2"/>
          <p:cNvSpPr>
            <a:spLocks noGrp="1"/>
          </p:cNvSpPr>
          <p:nvPr>
            <p:ph type="ftr" sz="quarter" idx="11"/>
          </p:nvPr>
        </p:nvSpPr>
        <p:spPr/>
        <p:txBody>
          <a:bodyPr/>
          <a:lstStyle/>
          <a:p>
            <a:endParaRPr kumimoji="0" lang="en-US"/>
          </a:p>
        </p:txBody>
      </p:sp>
      <p:sp>
        <p:nvSpPr>
          <p:cNvPr id="1048606" name="Slide Number Placeholder 3"/>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6"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1048717"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18"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9" name="Date Placeholder 4"/>
          <p:cNvSpPr>
            <a:spLocks noGrp="1"/>
          </p:cNvSpPr>
          <p:nvPr>
            <p:ph type="dt" sz="half" idx="10"/>
          </p:nvPr>
        </p:nvSpPr>
        <p:spPr/>
        <p:txBody>
          <a:bodyPr/>
          <a:lstStyle/>
          <a:p>
            <a:fld id="{544213AF-26F6-41FA-8D85-E2C5388D6E58}" type="datetimeFigureOut">
              <a:rPr lang="en-US" smtClean="0"/>
              <a:t>6/20/23</a:t>
            </a:fld>
            <a:endParaRPr lang="en-US"/>
          </a:p>
        </p:txBody>
      </p:sp>
      <p:sp>
        <p:nvSpPr>
          <p:cNvPr id="1048720" name="Footer Placeholder 5"/>
          <p:cNvSpPr>
            <a:spLocks noGrp="1"/>
          </p:cNvSpPr>
          <p:nvPr>
            <p:ph type="ftr" sz="quarter" idx="11"/>
          </p:nvPr>
        </p:nvSpPr>
        <p:spPr/>
        <p:txBody>
          <a:bodyPr/>
          <a:lstStyle/>
          <a:p>
            <a:endParaRPr kumimoji="0" lang="en-US"/>
          </a:p>
        </p:txBody>
      </p:sp>
      <p:sp>
        <p:nvSpPr>
          <p:cNvPr id="1048721"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0"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1048701"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1048702"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03" name="Date Placeholder 4"/>
          <p:cNvSpPr>
            <a:spLocks noGrp="1"/>
          </p:cNvSpPr>
          <p:nvPr>
            <p:ph type="dt" sz="half" idx="10"/>
          </p:nvPr>
        </p:nvSpPr>
        <p:spPr/>
        <p:txBody>
          <a:bodyPr/>
          <a:lstStyle/>
          <a:p>
            <a:fld id="{544213AF-26F6-41FA-8D85-E2C5388D6E58}" type="datetimeFigureOut">
              <a:rPr lang="en-US" smtClean="0"/>
              <a:t>6/20/23</a:t>
            </a:fld>
            <a:endParaRPr lang="en-US">
              <a:solidFill>
                <a:schemeClr val="tx1"/>
              </a:solidFill>
            </a:endParaRPr>
          </a:p>
        </p:txBody>
      </p:sp>
      <p:sp>
        <p:nvSpPr>
          <p:cNvPr id="1048704" name="Footer Placeholder 5"/>
          <p:cNvSpPr>
            <a:spLocks noGrp="1"/>
          </p:cNvSpPr>
          <p:nvPr>
            <p:ph type="ftr" sz="quarter" idx="11"/>
          </p:nvPr>
        </p:nvSpPr>
        <p:spPr/>
        <p:txBody>
          <a:bodyPr/>
          <a:lstStyle/>
          <a:p>
            <a:endParaRPr kumimoji="0" lang="en-US">
              <a:solidFill>
                <a:schemeClr val="tx1"/>
              </a:solidFill>
            </a:endParaRPr>
          </a:p>
        </p:txBody>
      </p:sp>
      <p:sp>
        <p:nvSpPr>
          <p:cNvPr id="1048705" name="Slide Number Placeholder 6"/>
          <p:cNvSpPr>
            <a:spLocks noGrp="1"/>
          </p:cNvSpPr>
          <p:nvPr>
            <p:ph type="sldNum" sz="quarter" idx="12"/>
          </p:nvPr>
        </p:nvSpPr>
        <p:spPr/>
        <p:txBody>
          <a:bodyPr/>
          <a:lstStyle/>
          <a:p>
            <a:fld id="{D5BBC35B-A44B-4119-B8DA-DE9E3DFADA20}" type="slidenum">
              <a:rPr kumimoji="0" lang="en-US" smtClean="0"/>
              <a:t>‹#›</a:t>
            </a:fld>
            <a:endParaRPr kumimoji="0" lang="en-US">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9"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0"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1"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1048582"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4"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5"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6"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7"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8"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48589"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048590"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91"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44213AF-26F6-41FA-8D85-E2C5388D6E58}" type="datetimeFigureOut">
              <a:rPr lang="en-US" smtClean="0"/>
              <a:t>6/20/23</a:t>
            </a:fld>
            <a:endParaRPr lang="en-US" sz="1000" dirty="0">
              <a:solidFill>
                <a:schemeClr val="tx1"/>
              </a:solidFill>
            </a:endParaRPr>
          </a:p>
        </p:txBody>
      </p:sp>
      <p:sp>
        <p:nvSpPr>
          <p:cNvPr id="1048592"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1000" dirty="0">
              <a:solidFill>
                <a:schemeClr val="tx1"/>
              </a:solidFill>
            </a:endParaRPr>
          </a:p>
        </p:txBody>
      </p:sp>
      <p:sp>
        <p:nvSpPr>
          <p:cNvPr id="104859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D5BBC35B-A44B-4119-B8DA-DE9E3DFADA20}" type="slidenum">
              <a:rPr kumimoji="0" lang="en-US" smtClean="0"/>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3183" y="1700808"/>
            <a:ext cx="7848872" cy="4365104"/>
          </a:xfrm>
        </p:spPr>
        <p:txBody>
          <a:bodyPr>
            <a:normAutofit/>
          </a:bodyPr>
          <a:lstStyle/>
          <a:p>
            <a:pPr algn="ctr"/>
            <a:r>
              <a:rPr lang="en-US" sz="2800" dirty="0">
                <a:solidFill>
                  <a:schemeClr val="tx1"/>
                </a:solidFill>
              </a:rPr>
              <a:t>Subject :- International Business</a:t>
            </a:r>
          </a:p>
          <a:p>
            <a:pPr algn="ctr"/>
            <a:endParaRPr lang="en-US" dirty="0">
              <a:solidFill>
                <a:schemeClr val="tx1"/>
              </a:solidFill>
            </a:endParaRPr>
          </a:p>
          <a:p>
            <a:pPr algn="ctr"/>
            <a:r>
              <a:rPr lang="en-US" dirty="0">
                <a:solidFill>
                  <a:schemeClr val="tx1"/>
                </a:solidFill>
              </a:rPr>
              <a:t>Section:- A</a:t>
            </a:r>
          </a:p>
          <a:p>
            <a:pPr algn="ctr"/>
            <a:r>
              <a:rPr lang="en-US" sz="3600" dirty="0">
                <a:solidFill>
                  <a:schemeClr val="tx1"/>
                </a:solidFill>
              </a:rPr>
              <a:t>Topic:- Foreign Direct Investment</a:t>
            </a:r>
          </a:p>
          <a:p>
            <a:pPr algn="ctr"/>
            <a:endParaRPr lang="en-US" sz="3600" dirty="0">
              <a:solidFill>
                <a:schemeClr val="tx1"/>
              </a:solidFill>
            </a:endParaRPr>
          </a:p>
          <a:p>
            <a:pPr algn="ctr"/>
            <a:r>
              <a:rPr lang="en-US" sz="2000" dirty="0">
                <a:solidFill>
                  <a:schemeClr val="tx1"/>
                </a:solidFill>
              </a:rPr>
              <a:t>Presented By:-</a:t>
            </a:r>
          </a:p>
          <a:p>
            <a:pPr algn="ctr"/>
            <a:r>
              <a:rPr lang="en-US" sz="2800" dirty="0">
                <a:solidFill>
                  <a:schemeClr val="tx1"/>
                </a:solidFill>
              </a:rPr>
              <a:t>Aniket </a:t>
            </a:r>
            <a:r>
              <a:rPr lang="en-US" sz="2800" dirty="0" err="1">
                <a:solidFill>
                  <a:schemeClr val="tx1"/>
                </a:solidFill>
              </a:rPr>
              <a:t>Dhopte</a:t>
            </a: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a:p>
            <a:pPr algn="ctr"/>
            <a:endParaRPr lang="en-US" sz="2800" dirty="0">
              <a:solidFill>
                <a:schemeClr val="tx1"/>
              </a:solidFill>
            </a:endParaRPr>
          </a:p>
        </p:txBody>
      </p:sp>
      <p:sp>
        <p:nvSpPr>
          <p:cNvPr id="5" name="AutoShape 4" descr="J.D College of Engineering and Management, Nagpur, Nagpur, Admission,  Courses, Fees, Placement"/>
          <p:cNvSpPr>
            <a:spLocks noGrp="1" noChangeAspect="1" noChangeArrowheads="1"/>
          </p:cNvSpPr>
          <p:nvPr>
            <p:ph type="ctrTitle"/>
          </p:nvPr>
        </p:nvSpPr>
        <p:spPr bwMode="auto">
          <a:xfrm>
            <a:off x="323528" y="332656"/>
            <a:ext cx="8458200" cy="17281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JDJ</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0" y="288413"/>
            <a:ext cx="8488218" cy="1412395"/>
          </a:xfrm>
          <a:prstGeom prst="rect">
            <a:avLst/>
          </a:prstGeom>
        </p:spPr>
      </p:pic>
    </p:spTree>
    <p:extLst>
      <p:ext uri="{BB962C8B-B14F-4D97-AF65-F5344CB8AC3E}">
        <p14:creationId xmlns:p14="http://schemas.microsoft.com/office/powerpoint/2010/main" val="3144386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6" name="Title 1"/>
          <p:cNvSpPr txBox="1"/>
          <p:nvPr/>
        </p:nvSpPr>
        <p:spPr>
          <a:xfrm>
            <a:off x="381000" y="548680"/>
            <a:ext cx="8229600" cy="720080"/>
          </a:xfrm>
          <a:prstGeom prst="rect">
            <a:avLst/>
          </a:prstGeo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4000" b="0" i="0" u="none" strike="noStrike" kern="1200" cap="none" spc="0" normalizeH="0" baseline="0" noProof="0" dirty="0">
                <a:ln w="11430"/>
                <a:solidFill>
                  <a:schemeClr val="tx1"/>
                </a:solidFill>
                <a:uLnTx/>
                <a:uFillTx/>
                <a:ea typeface="+mj-ea"/>
                <a:cs typeface="+mj-cs"/>
              </a:rPr>
              <a:t>MODES OF FDI</a:t>
            </a:r>
          </a:p>
        </p:txBody>
      </p:sp>
      <p:graphicFrame>
        <p:nvGraphicFramePr>
          <p:cNvPr id="4194304" name="Diagram 2"/>
          <p:cNvGraphicFramePr>
            <a:graphicFrameLocks/>
          </p:cNvGraphicFramePr>
          <p:nvPr/>
        </p:nvGraphicFramePr>
        <p:xfrm>
          <a:off x="323528" y="1196752"/>
          <a:ext cx="8610600" cy="5261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7" name="Content Placeholder 2"/>
          <p:cNvSpPr>
            <a:spLocks noGrp="1"/>
          </p:cNvSpPr>
          <p:nvPr>
            <p:ph idx="1"/>
          </p:nvPr>
        </p:nvSpPr>
        <p:spPr>
          <a:xfrm>
            <a:off x="457200" y="1196752"/>
            <a:ext cx="8229600" cy="5377784"/>
          </a:xfrm>
        </p:spPr>
        <p:txBody>
          <a:bodyPr>
            <a:noAutofit/>
          </a:bodyPr>
          <a:lstStyle/>
          <a:p>
            <a:pPr>
              <a:buClr>
                <a:schemeClr val="tx1"/>
              </a:buClr>
              <a:buFont typeface="Wingdings" pitchFamily="2" charset="2"/>
              <a:buChar char="§"/>
            </a:pPr>
            <a:r>
              <a:rPr lang="en-IN" sz="2400" b="1" dirty="0">
                <a:solidFill>
                  <a:schemeClr val="tx2"/>
                </a:solidFill>
              </a:rPr>
              <a:t>Horizontal FDI:-</a:t>
            </a:r>
          </a:p>
          <a:p>
            <a:pPr>
              <a:buNone/>
            </a:pPr>
            <a:r>
              <a:rPr lang="en-IN" sz="2400" b="1" dirty="0">
                <a:solidFill>
                  <a:schemeClr val="tx2"/>
                </a:solidFill>
              </a:rPr>
              <a:t>  </a:t>
            </a:r>
            <a:r>
              <a:rPr lang="en-IN" sz="2400" dirty="0">
                <a:solidFill>
                  <a:schemeClr val="tx2"/>
                </a:solidFill>
              </a:rPr>
              <a:t>  </a:t>
            </a:r>
          </a:p>
          <a:p>
            <a:pPr>
              <a:buNone/>
            </a:pPr>
            <a:r>
              <a:rPr lang="en-IN" sz="2400" dirty="0"/>
              <a:t> 1)  Arises when a firm duplicates its home country-based activities at the same value chain stage in a host country through FDI. </a:t>
            </a:r>
          </a:p>
          <a:p>
            <a:pPr>
              <a:buNone/>
            </a:pPr>
            <a:endParaRPr lang="en-IN" sz="2400" dirty="0"/>
          </a:p>
          <a:p>
            <a:pPr>
              <a:buNone/>
            </a:pPr>
            <a:r>
              <a:rPr lang="en-IN" sz="2400" dirty="0"/>
              <a:t>  2) Horizontal FDI decreases international trade as the product of them is usually aimed at host country; the two other types generally act as a stimulus for it.</a:t>
            </a:r>
          </a:p>
          <a:p>
            <a:pPr>
              <a:buNone/>
            </a:pPr>
            <a:endParaRPr lang="en-US" sz="2400" dirty="0"/>
          </a:p>
          <a:p>
            <a:pPr>
              <a:buNone/>
            </a:pPr>
            <a:endParaRPr lang="en-US" sz="2400" dirty="0"/>
          </a:p>
          <a:p>
            <a:pPr>
              <a:buNone/>
            </a:pPr>
            <a:endParaRPr lang="en-US" sz="2400" dirty="0"/>
          </a:p>
          <a:p>
            <a:pPr>
              <a:buNone/>
            </a:pPr>
            <a:endParaRPr lang="en-US" sz="2400" dirty="0"/>
          </a:p>
          <a:p>
            <a:pPr>
              <a:buNone/>
            </a:pPr>
            <a:endParaRPr lang="en-US" sz="2400" dirty="0"/>
          </a:p>
          <a:p>
            <a:pPr>
              <a:buNone/>
            </a:pPr>
            <a:endParaRPr lang="en-IN" sz="2400"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8" name="Content Placeholder 2"/>
          <p:cNvSpPr>
            <a:spLocks noGrp="1"/>
          </p:cNvSpPr>
          <p:nvPr>
            <p:ph idx="1"/>
          </p:nvPr>
        </p:nvSpPr>
        <p:spPr>
          <a:xfrm>
            <a:off x="457200" y="980728"/>
            <a:ext cx="8229600" cy="5593808"/>
          </a:xfrm>
        </p:spPr>
        <p:txBody>
          <a:bodyPr>
            <a:normAutofit/>
          </a:bodyPr>
          <a:lstStyle/>
          <a:p>
            <a:pPr>
              <a:buClr>
                <a:schemeClr val="tx1"/>
              </a:buClr>
              <a:buFont typeface="Wingdings" pitchFamily="2" charset="2"/>
              <a:buChar char="§"/>
            </a:pPr>
            <a:r>
              <a:rPr lang="en-IN" sz="2400" b="1" dirty="0">
                <a:solidFill>
                  <a:schemeClr val="tx2"/>
                </a:solidFill>
              </a:rPr>
              <a:t>Platform FDI:-</a:t>
            </a:r>
          </a:p>
          <a:p>
            <a:pPr>
              <a:buNone/>
            </a:pPr>
            <a:endParaRPr lang="en-IN" sz="2400" b="1" dirty="0"/>
          </a:p>
          <a:p>
            <a:pPr>
              <a:buNone/>
            </a:pPr>
            <a:r>
              <a:rPr lang="en-IN" sz="2400" b="1" dirty="0"/>
              <a:t>   </a:t>
            </a:r>
            <a:r>
              <a:rPr lang="en-IN" sz="2400" dirty="0"/>
              <a:t>Foreign direct investment from a source country into a destination country for the purpose of exporting to a third country.</a:t>
            </a:r>
          </a:p>
          <a:p>
            <a:pPr>
              <a:buNone/>
            </a:pPr>
            <a:endParaRPr lang="en-IN" sz="2400" dirty="0"/>
          </a:p>
          <a:p>
            <a:pPr>
              <a:buClr>
                <a:schemeClr val="tx1"/>
              </a:buClr>
              <a:buFont typeface="Wingdings" pitchFamily="2" charset="2"/>
              <a:buChar char="§"/>
            </a:pPr>
            <a:r>
              <a:rPr lang="en-IN" sz="2400" b="1" dirty="0">
                <a:solidFill>
                  <a:schemeClr val="tx2"/>
                </a:solidFill>
              </a:rPr>
              <a:t>Vertical FDI:-</a:t>
            </a:r>
          </a:p>
          <a:p>
            <a:pPr>
              <a:buNone/>
            </a:pPr>
            <a:endParaRPr lang="en-IN" sz="2400" b="1" dirty="0"/>
          </a:p>
          <a:p>
            <a:pPr>
              <a:buNone/>
            </a:pPr>
            <a:r>
              <a:rPr lang="en-IN" sz="2400" b="1" dirty="0"/>
              <a:t>  </a:t>
            </a:r>
            <a:r>
              <a:rPr lang="en-IN" sz="2400" dirty="0"/>
              <a:t> Takes place when a firm through FDI moves upstream or downstream in different value chains i.e., when firms perform value-adding activities stage by stage in a vertical fashion in a host country.</a:t>
            </a:r>
          </a:p>
          <a:p>
            <a:endParaRPr lang="en-IN"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9" name="Content Placeholder 2"/>
          <p:cNvSpPr>
            <a:spLocks noGrp="1"/>
          </p:cNvSpPr>
          <p:nvPr>
            <p:ph idx="1"/>
          </p:nvPr>
        </p:nvSpPr>
        <p:spPr>
          <a:xfrm>
            <a:off x="457200" y="1052736"/>
            <a:ext cx="8229600" cy="5521800"/>
          </a:xfrm>
        </p:spPr>
        <p:txBody>
          <a:bodyPr/>
          <a:lstStyle/>
          <a:p>
            <a:pPr>
              <a:buClr>
                <a:schemeClr val="tx1"/>
              </a:buClr>
              <a:buFont typeface="Wingdings" pitchFamily="2" charset="2"/>
              <a:buChar char="§"/>
            </a:pPr>
            <a:endParaRPr lang="en-IN" b="1" dirty="0"/>
          </a:p>
          <a:p>
            <a:pPr>
              <a:buClr>
                <a:schemeClr val="tx1"/>
              </a:buClr>
              <a:buFont typeface="Wingdings" pitchFamily="2" charset="2"/>
              <a:buChar char="§"/>
            </a:pPr>
            <a:r>
              <a:rPr lang="en-IN" b="1" dirty="0">
                <a:solidFill>
                  <a:schemeClr val="tx2"/>
                </a:solidFill>
              </a:rPr>
              <a:t>Greenfield investment</a:t>
            </a:r>
            <a:r>
              <a:rPr lang="en-IN" b="1" dirty="0"/>
              <a:t>:</a:t>
            </a:r>
            <a:r>
              <a:rPr lang="en-IN" dirty="0"/>
              <a:t> It is the direct investment in new facilities or the expansion of existing facilities. It is the principal mode of investing in developing countries like India. </a:t>
            </a:r>
          </a:p>
          <a:p>
            <a:pPr>
              <a:buClr>
                <a:schemeClr val="tx1"/>
              </a:buClr>
              <a:buNone/>
            </a:pPr>
            <a:endParaRPr lang="en-IN" dirty="0"/>
          </a:p>
          <a:p>
            <a:pPr>
              <a:buClr>
                <a:schemeClr val="tx1"/>
              </a:buClr>
              <a:buFont typeface="Wingdings" pitchFamily="2" charset="2"/>
              <a:buChar char="§"/>
            </a:pPr>
            <a:r>
              <a:rPr lang="en-IN" b="1" dirty="0">
                <a:solidFill>
                  <a:schemeClr val="tx2"/>
                </a:solidFill>
              </a:rPr>
              <a:t>Mergers and Acquisition</a:t>
            </a:r>
            <a:r>
              <a:rPr lang="en-IN" b="1" dirty="0"/>
              <a:t>:</a:t>
            </a:r>
            <a:r>
              <a:rPr lang="en-IN" dirty="0"/>
              <a:t> It occurs when a transfer of existing assets from local firms takes place. </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457200" y="1143000"/>
            <a:ext cx="8229600" cy="773832"/>
          </a:xfrm>
        </p:spPr>
        <p:txBody>
          <a:bodyPr>
            <a:normAutofit/>
          </a:bodyPr>
          <a:lstStyle/>
          <a:p>
            <a:r>
              <a:rPr lang="en-US" sz="3600" b="1" dirty="0">
                <a:latin typeface="+mn-lt"/>
              </a:rPr>
              <a:t>GOVERNMENT POLICIES</a:t>
            </a:r>
            <a:endParaRPr lang="en-IN" sz="3600" b="1" dirty="0">
              <a:latin typeface="+mn-lt"/>
            </a:endParaRPr>
          </a:p>
        </p:txBody>
      </p:sp>
      <p:sp>
        <p:nvSpPr>
          <p:cNvPr id="1048641" name="Content Placeholder 2"/>
          <p:cNvSpPr>
            <a:spLocks noGrp="1"/>
          </p:cNvSpPr>
          <p:nvPr>
            <p:ph idx="1"/>
          </p:nvPr>
        </p:nvSpPr>
        <p:spPr/>
        <p:txBody>
          <a:bodyPr/>
          <a:lstStyle/>
          <a:p>
            <a:pPr>
              <a:buClr>
                <a:schemeClr val="tx1"/>
              </a:buClr>
              <a:buNone/>
            </a:pPr>
            <a:r>
              <a:rPr lang="en-US" sz="2400" dirty="0"/>
              <a:t>   Government policies regarding foreign investment can be discussed under the following heads</a:t>
            </a:r>
          </a:p>
          <a:p>
            <a:pPr>
              <a:buClr>
                <a:schemeClr val="tx1"/>
              </a:buClr>
              <a:buNone/>
            </a:pPr>
            <a:endParaRPr lang="en-US" sz="2400" dirty="0"/>
          </a:p>
          <a:p>
            <a:pPr>
              <a:buClr>
                <a:schemeClr val="tx1"/>
              </a:buClr>
              <a:buFont typeface="Wingdings" pitchFamily="2" charset="2"/>
              <a:buChar char="§"/>
            </a:pPr>
            <a:r>
              <a:rPr lang="en-US" sz="2400" dirty="0"/>
              <a:t>Pre-liberalization policies.</a:t>
            </a:r>
          </a:p>
          <a:p>
            <a:pPr>
              <a:buClr>
                <a:schemeClr val="tx1"/>
              </a:buClr>
              <a:buFont typeface="Wingdings" pitchFamily="2" charset="2"/>
              <a:buChar char="§"/>
            </a:pPr>
            <a:r>
              <a:rPr lang="en-US" sz="2400" dirty="0"/>
              <a:t>Liberalization policies.</a:t>
            </a:r>
          </a:p>
          <a:p>
            <a:pPr>
              <a:buClr>
                <a:schemeClr val="tx1"/>
              </a:buClr>
              <a:buFont typeface="Wingdings" pitchFamily="2" charset="2"/>
              <a:buChar char="§"/>
            </a:pPr>
            <a:r>
              <a:rPr lang="en-US" sz="2400" dirty="0"/>
              <a:t>New policies relations.</a:t>
            </a:r>
          </a:p>
          <a:p>
            <a:pPr>
              <a:buClr>
                <a:schemeClr val="tx1"/>
              </a:buClr>
              <a:buFont typeface="Wingdings" pitchFamily="2" charset="2"/>
              <a:buChar char="§"/>
            </a:pPr>
            <a:endParaRPr lang="en-IN"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611560" y="692696"/>
            <a:ext cx="8229600" cy="1440160"/>
          </a:xfrm>
        </p:spPr>
        <p:txBody>
          <a:bodyPr>
            <a:normAutofit fontScale="90000"/>
          </a:bodyPr>
          <a:lstStyle/>
          <a:p>
            <a:pPr algn="ctr"/>
            <a:r>
              <a:rPr lang="en-IN" sz="3600" dirty="0">
                <a:latin typeface="+mn-lt"/>
              </a:rPr>
              <a:t>LIBERALIZATION OF FOREIGN DIRECT INVESTMENT LIMITS IN INDIA</a:t>
            </a:r>
            <a:br>
              <a:rPr lang="en-IN" b="1" dirty="0">
                <a:latin typeface="+mn-lt"/>
              </a:rPr>
            </a:br>
            <a:endParaRPr lang="en-IN" b="1" dirty="0">
              <a:latin typeface="+mn-lt"/>
            </a:endParaRPr>
          </a:p>
        </p:txBody>
      </p:sp>
      <p:sp>
        <p:nvSpPr>
          <p:cNvPr id="1048643" name="Content Placeholder 2"/>
          <p:cNvSpPr>
            <a:spLocks noGrp="1"/>
          </p:cNvSpPr>
          <p:nvPr>
            <p:ph idx="1"/>
          </p:nvPr>
        </p:nvSpPr>
        <p:spPr>
          <a:xfrm>
            <a:off x="457200" y="2060848"/>
            <a:ext cx="8229600" cy="4513688"/>
          </a:xfrm>
        </p:spPr>
        <p:txBody>
          <a:bodyPr>
            <a:normAutofit/>
          </a:bodyPr>
          <a:lstStyle/>
          <a:p>
            <a:pPr>
              <a:buClr>
                <a:schemeClr val="tx1"/>
              </a:buClr>
              <a:buFont typeface="Wingdings" pitchFamily="2" charset="2"/>
              <a:buChar char="§"/>
            </a:pPr>
            <a:r>
              <a:rPr lang="en-IN" sz="2400" dirty="0"/>
              <a:t>FDI in India is subject to certain Rules and Regulations and is subject to predefined limits in various sectors which range from 20% to 100%.</a:t>
            </a:r>
          </a:p>
          <a:p>
            <a:pPr>
              <a:buClr>
                <a:schemeClr val="tx1"/>
              </a:buClr>
              <a:buNone/>
            </a:pPr>
            <a:endParaRPr lang="en-IN" sz="2400" dirty="0"/>
          </a:p>
          <a:p>
            <a:pPr>
              <a:buClr>
                <a:schemeClr val="tx1"/>
              </a:buClr>
              <a:buFont typeface="Wingdings" pitchFamily="2" charset="2"/>
              <a:buChar char="§"/>
            </a:pPr>
            <a:r>
              <a:rPr lang="en-IN" sz="2400" dirty="0"/>
              <a:t>There are also some sectors in which FDI is prohibited.</a:t>
            </a:r>
          </a:p>
          <a:p>
            <a:pPr>
              <a:buClr>
                <a:schemeClr val="tx1"/>
              </a:buClr>
              <a:buNone/>
            </a:pPr>
            <a:endParaRPr lang="en-IN" sz="2400" dirty="0"/>
          </a:p>
          <a:p>
            <a:pPr>
              <a:buClr>
                <a:schemeClr val="tx1"/>
              </a:buClr>
              <a:buFont typeface="Wingdings" pitchFamily="2" charset="2"/>
              <a:buChar char="§"/>
            </a:pPr>
            <a:r>
              <a:rPr lang="en-IN" sz="2400" dirty="0"/>
              <a:t>FDI Limits are reviewed and modified by the government from time to time.</a:t>
            </a:r>
          </a:p>
          <a:p>
            <a:pPr>
              <a:buClr>
                <a:schemeClr val="tx1"/>
              </a:buClr>
              <a:buFont typeface="Wingdings" pitchFamily="2" charset="2"/>
              <a:buChar char="§"/>
            </a:pPr>
            <a:endParaRPr lang="en-IN" sz="240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Content Placeholder 2"/>
          <p:cNvSpPr>
            <a:spLocks noGrp="1"/>
          </p:cNvSpPr>
          <p:nvPr>
            <p:ph idx="1"/>
          </p:nvPr>
        </p:nvSpPr>
        <p:spPr>
          <a:xfrm>
            <a:off x="457200" y="1052736"/>
            <a:ext cx="8507288" cy="5521800"/>
          </a:xfrm>
        </p:spPr>
        <p:txBody>
          <a:bodyPr>
            <a:normAutofit/>
          </a:bodyPr>
          <a:lstStyle/>
          <a:p>
            <a:pPr>
              <a:buClr>
                <a:schemeClr val="tx1"/>
              </a:buClr>
              <a:buFont typeface="Wingdings" pitchFamily="2" charset="2"/>
              <a:buChar char="§"/>
            </a:pPr>
            <a:r>
              <a:rPr lang="en-IN" dirty="0"/>
              <a:t> </a:t>
            </a:r>
            <a:r>
              <a:rPr lang="en-IN" sz="2400" dirty="0"/>
              <a:t>To attract more foreign investment in India, the Union Government constituted a committee named, Arvind Mayaram Committee headed by the Economic Affairs Secretary. </a:t>
            </a:r>
          </a:p>
          <a:p>
            <a:pPr>
              <a:buClr>
                <a:schemeClr val="tx1"/>
              </a:buClr>
              <a:buNone/>
            </a:pPr>
            <a:endParaRPr lang="en-IN" sz="2400" dirty="0"/>
          </a:p>
          <a:p>
            <a:pPr>
              <a:buClr>
                <a:schemeClr val="tx1"/>
              </a:buClr>
              <a:buFont typeface="Wingdings" pitchFamily="2" charset="2"/>
              <a:buChar char="§"/>
            </a:pPr>
            <a:r>
              <a:rPr lang="en-IN" sz="2400" dirty="0"/>
              <a:t>The Government approved the recommendations given by the Arvind Mayaram Committee to increase FDI limits in 12 sectors out of the proposed 20 sectors, including crucial ones such as defence and telecom in July 2013.</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Title 1"/>
          <p:cNvSpPr>
            <a:spLocks noGrp="1"/>
          </p:cNvSpPr>
          <p:nvPr>
            <p:ph type="title"/>
          </p:nvPr>
        </p:nvSpPr>
        <p:spPr>
          <a:xfrm>
            <a:off x="457200" y="764704"/>
            <a:ext cx="8229600" cy="1152128"/>
          </a:xfrm>
        </p:spPr>
        <p:txBody>
          <a:bodyPr>
            <a:normAutofit/>
          </a:bodyPr>
          <a:lstStyle/>
          <a:p>
            <a:r>
              <a:rPr lang="en-IN" sz="3600" dirty="0">
                <a:latin typeface="+mn-lt"/>
              </a:rPr>
              <a:t>FDI PROHIBITED IN:-</a:t>
            </a:r>
          </a:p>
        </p:txBody>
      </p:sp>
      <p:sp>
        <p:nvSpPr>
          <p:cNvPr id="1048652" name="Content Placeholder 2"/>
          <p:cNvSpPr>
            <a:spLocks noGrp="1"/>
          </p:cNvSpPr>
          <p:nvPr>
            <p:ph idx="1"/>
          </p:nvPr>
        </p:nvSpPr>
        <p:spPr>
          <a:xfrm>
            <a:off x="457200" y="1916832"/>
            <a:ext cx="8229600" cy="4752528"/>
          </a:xfrm>
        </p:spPr>
        <p:txBody>
          <a:bodyPr>
            <a:noAutofit/>
          </a:bodyPr>
          <a:lstStyle/>
          <a:p>
            <a:pPr>
              <a:buClr>
                <a:schemeClr val="tx1"/>
              </a:buClr>
              <a:buFont typeface="Wingdings" pitchFamily="2" charset="2"/>
              <a:buChar char="§"/>
            </a:pPr>
            <a:r>
              <a:rPr lang="en-IN" sz="2400" dirty="0"/>
              <a:t>   Gambling and Betting or Lottery Business, </a:t>
            </a:r>
          </a:p>
          <a:p>
            <a:pPr>
              <a:buClr>
                <a:schemeClr val="tx1"/>
              </a:buClr>
              <a:buFont typeface="Wingdings" pitchFamily="2" charset="2"/>
              <a:buChar char="§"/>
            </a:pPr>
            <a:r>
              <a:rPr lang="en-IN" sz="2400" dirty="0"/>
              <a:t>   Business of chit fund, </a:t>
            </a:r>
          </a:p>
          <a:p>
            <a:pPr>
              <a:buClr>
                <a:schemeClr val="tx1"/>
              </a:buClr>
              <a:buFont typeface="Wingdings" pitchFamily="2" charset="2"/>
              <a:buChar char="§"/>
            </a:pPr>
            <a:r>
              <a:rPr lang="en-IN" sz="2400" dirty="0"/>
              <a:t>   Nidhi Company, </a:t>
            </a:r>
          </a:p>
          <a:p>
            <a:pPr>
              <a:buClr>
                <a:schemeClr val="tx1"/>
              </a:buClr>
              <a:buFont typeface="Wingdings" pitchFamily="2" charset="2"/>
              <a:buChar char="§"/>
            </a:pPr>
            <a:r>
              <a:rPr lang="en-IN" sz="2400" dirty="0"/>
              <a:t>   Housing and Real Estate business, </a:t>
            </a:r>
          </a:p>
          <a:p>
            <a:pPr>
              <a:buClr>
                <a:schemeClr val="tx1"/>
              </a:buClr>
              <a:buFont typeface="Wingdings" pitchFamily="2" charset="2"/>
              <a:buChar char="§"/>
            </a:pPr>
            <a:r>
              <a:rPr lang="en-IN" sz="2400" dirty="0"/>
              <a:t>   Trading in Transferable Development Rights(TDRs), </a:t>
            </a:r>
          </a:p>
          <a:p>
            <a:pPr>
              <a:buClr>
                <a:schemeClr val="tx1"/>
              </a:buClr>
              <a:buFont typeface="Wingdings" pitchFamily="2" charset="2"/>
              <a:buChar char="§"/>
            </a:pPr>
            <a:r>
              <a:rPr lang="en-IN" sz="2400" dirty="0"/>
              <a:t>    Retail  Trading, </a:t>
            </a:r>
          </a:p>
          <a:p>
            <a:pPr>
              <a:buClr>
                <a:schemeClr val="tx1"/>
              </a:buClr>
              <a:buFont typeface="Wingdings" pitchFamily="2" charset="2"/>
              <a:buChar char="§"/>
            </a:pPr>
            <a:r>
              <a:rPr lang="en-IN" sz="2400" dirty="0"/>
              <a:t>   Atomic Energy Agricultural or plantation activities or </a:t>
            </a:r>
          </a:p>
          <a:p>
            <a:pPr>
              <a:buClr>
                <a:schemeClr val="tx1"/>
              </a:buClr>
              <a:buNone/>
            </a:pPr>
            <a:r>
              <a:rPr lang="en-IN" sz="2400" dirty="0"/>
              <a:t>       Agriculture (excluding Floriculture, Horticulture, </a:t>
            </a:r>
          </a:p>
          <a:p>
            <a:pPr>
              <a:buClr>
                <a:schemeClr val="tx1"/>
              </a:buClr>
              <a:buNone/>
            </a:pPr>
            <a:r>
              <a:rPr lang="en-IN" sz="2400" dirty="0"/>
              <a:t>       Development of Seeds,</a:t>
            </a:r>
          </a:p>
          <a:p>
            <a:pPr>
              <a:buClr>
                <a:schemeClr val="tx1"/>
              </a:buClr>
              <a:buNone/>
            </a:pPr>
            <a:endParaRPr lang="en-IN" sz="24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3" name="Content Placeholder 2"/>
          <p:cNvSpPr>
            <a:spLocks noGrp="1"/>
          </p:cNvSpPr>
          <p:nvPr>
            <p:ph idx="1"/>
          </p:nvPr>
        </p:nvSpPr>
        <p:spPr>
          <a:xfrm>
            <a:off x="457200" y="908720"/>
            <a:ext cx="8229600" cy="5949280"/>
          </a:xfrm>
        </p:spPr>
        <p:txBody>
          <a:bodyPr>
            <a:normAutofit fontScale="65417" lnSpcReduction="20000"/>
          </a:bodyPr>
          <a:lstStyle/>
          <a:p>
            <a:pPr>
              <a:buClr>
                <a:schemeClr val="tx1"/>
              </a:buClr>
              <a:buNone/>
            </a:pPr>
            <a:r>
              <a:rPr lang="en-IN" sz="2400" dirty="0"/>
              <a:t>     </a:t>
            </a:r>
          </a:p>
          <a:p>
            <a:pPr>
              <a:buClr>
                <a:schemeClr val="tx1"/>
              </a:buClr>
              <a:buFont typeface="Wingdings" pitchFamily="2" charset="2"/>
              <a:buChar char="§"/>
            </a:pPr>
            <a:r>
              <a:rPr lang="en-IN" sz="3100" dirty="0"/>
              <a:t>  Arms and ammunition. </a:t>
            </a:r>
          </a:p>
          <a:p>
            <a:pPr>
              <a:buClr>
                <a:schemeClr val="tx1"/>
              </a:buClr>
              <a:buNone/>
            </a:pPr>
            <a:endParaRPr lang="en-IN" sz="3100" dirty="0"/>
          </a:p>
          <a:p>
            <a:pPr>
              <a:buClr>
                <a:schemeClr val="tx1"/>
              </a:buClr>
              <a:buFont typeface="Wingdings" pitchFamily="2" charset="2"/>
              <a:buChar char="§"/>
            </a:pPr>
            <a:r>
              <a:rPr lang="en-IN" sz="3100" dirty="0"/>
              <a:t> Atomic Energy.  Railway Transport. </a:t>
            </a:r>
          </a:p>
          <a:p>
            <a:pPr>
              <a:buClr>
                <a:schemeClr val="tx1"/>
              </a:buClr>
              <a:buFont typeface="Wingdings" pitchFamily="2" charset="2"/>
              <a:buChar char="§"/>
            </a:pPr>
            <a:endParaRPr lang="en-IN" sz="3100" dirty="0"/>
          </a:p>
          <a:p>
            <a:pPr>
              <a:buClr>
                <a:schemeClr val="tx1"/>
              </a:buClr>
              <a:buFont typeface="Wingdings" pitchFamily="2" charset="2"/>
              <a:buChar char="§"/>
            </a:pPr>
            <a:r>
              <a:rPr lang="en-IN" sz="3100" dirty="0"/>
              <a:t> Coal and lignite. </a:t>
            </a:r>
          </a:p>
          <a:p>
            <a:pPr>
              <a:buClr>
                <a:schemeClr val="tx1"/>
              </a:buClr>
              <a:buFont typeface="Wingdings" pitchFamily="2" charset="2"/>
              <a:buChar char="§"/>
            </a:pPr>
            <a:endParaRPr lang="en-IN" sz="3100" dirty="0"/>
          </a:p>
          <a:p>
            <a:pPr>
              <a:buClr>
                <a:schemeClr val="tx1"/>
              </a:buClr>
              <a:buFont typeface="Wingdings" pitchFamily="2" charset="2"/>
              <a:buChar char="§"/>
            </a:pPr>
            <a:r>
              <a:rPr lang="en-IN" sz="3100" dirty="0"/>
              <a:t> Mining of iron, manganese, chrome, gypsum, sulphur, gold, diamonds, copper, zinc. </a:t>
            </a:r>
          </a:p>
          <a:p>
            <a:pPr>
              <a:buClr>
                <a:schemeClr val="tx1"/>
              </a:buClr>
              <a:buFont typeface="Wingdings" pitchFamily="2" charset="2"/>
              <a:buChar char="§"/>
            </a:pPr>
            <a:endParaRPr lang="en-IN" sz="3100" dirty="0"/>
          </a:p>
          <a:p>
            <a:pPr>
              <a:buClr>
                <a:schemeClr val="tx1"/>
              </a:buClr>
              <a:buFont typeface="Wingdings" pitchFamily="2" charset="2"/>
              <a:buChar char="§"/>
            </a:pPr>
            <a:r>
              <a:rPr lang="en-IN" sz="3100" dirty="0"/>
              <a:t> Animal Husbandry,</a:t>
            </a:r>
          </a:p>
          <a:p>
            <a:pPr>
              <a:buClr>
                <a:schemeClr val="tx1"/>
              </a:buClr>
              <a:buNone/>
            </a:pPr>
            <a:endParaRPr lang="en-IN" sz="3100" dirty="0"/>
          </a:p>
          <a:p>
            <a:pPr>
              <a:buClr>
                <a:schemeClr val="tx1"/>
              </a:buClr>
              <a:buFont typeface="Wingdings" pitchFamily="2" charset="2"/>
              <a:buChar char="§"/>
            </a:pPr>
            <a:r>
              <a:rPr lang="en-IN" sz="3100" dirty="0"/>
              <a:t> Pisciculture and Cultivation of Vegetables, Mushrooms etc. </a:t>
            </a:r>
          </a:p>
          <a:p>
            <a:pPr>
              <a:buClr>
                <a:schemeClr val="tx1"/>
              </a:buClr>
              <a:buNone/>
            </a:pPr>
            <a:r>
              <a:rPr lang="en-IN" sz="3100" dirty="0"/>
              <a:t>     under controlled conditions and services related to agro and </a:t>
            </a:r>
          </a:p>
          <a:p>
            <a:pPr>
              <a:buClr>
                <a:schemeClr val="tx1"/>
              </a:buClr>
              <a:buNone/>
            </a:pPr>
            <a:r>
              <a:rPr lang="en-IN" sz="3100" dirty="0"/>
              <a:t>      allied sectors) and Plantations(other than Tea plantations).</a:t>
            </a:r>
            <a:br>
              <a:rPr lang="en-IN" sz="3100" dirty="0"/>
            </a:br>
            <a:r>
              <a:rPr lang="en-IN" sz="3100" dirty="0"/>
              <a:t>  </a:t>
            </a:r>
            <a:br>
              <a:rPr lang="en-IN" sz="3100" dirty="0"/>
            </a:br>
            <a:r>
              <a:rPr lang="en-IN" sz="3100" dirty="0"/>
              <a:t> </a:t>
            </a:r>
            <a:br>
              <a:rPr lang="en-IN" sz="3100" dirty="0"/>
            </a:br>
            <a:endParaRPr lang="en-IN" sz="3100"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Title 1"/>
          <p:cNvSpPr>
            <a:spLocks noGrp="1"/>
          </p:cNvSpPr>
          <p:nvPr>
            <p:ph type="title"/>
          </p:nvPr>
        </p:nvSpPr>
        <p:spPr>
          <a:xfrm>
            <a:off x="468034" y="260648"/>
            <a:ext cx="8229600" cy="1224136"/>
          </a:xfrm>
        </p:spPr>
        <p:txBody>
          <a:bodyPr>
            <a:normAutofit/>
          </a:bodyPr>
          <a:lstStyle/>
          <a:p>
            <a:r>
              <a:rPr lang="en-US" sz="3200" dirty="0">
                <a:latin typeface="+mn-lt"/>
              </a:rPr>
              <a:t>IMPACT OF FDI ON INDIAN ECONOMY</a:t>
            </a:r>
            <a:endParaRPr lang="en-IN" sz="3200" dirty="0">
              <a:latin typeface="+mn-lt"/>
            </a:endParaRPr>
          </a:p>
        </p:txBody>
      </p:sp>
      <p:sp>
        <p:nvSpPr>
          <p:cNvPr id="1048655" name="Content Placeholder 2"/>
          <p:cNvSpPr>
            <a:spLocks noGrp="1"/>
          </p:cNvSpPr>
          <p:nvPr>
            <p:ph idx="1"/>
          </p:nvPr>
        </p:nvSpPr>
        <p:spPr>
          <a:xfrm>
            <a:off x="457200" y="1772816"/>
            <a:ext cx="8229600" cy="4801720"/>
          </a:xfrm>
        </p:spPr>
        <p:txBody>
          <a:bodyPr>
            <a:normAutofit/>
          </a:bodyPr>
          <a:lstStyle/>
          <a:p>
            <a:r>
              <a:rPr lang="en-IN" sz="2400" dirty="0"/>
              <a:t>Investment provides the base and pre-requisite for economic growth and development.</a:t>
            </a:r>
          </a:p>
          <a:p>
            <a:pPr>
              <a:buNone/>
            </a:pPr>
            <a:endParaRPr lang="en-IN" sz="2400" dirty="0"/>
          </a:p>
          <a:p>
            <a:r>
              <a:rPr lang="en-IN" sz="2400" dirty="0"/>
              <a:t>Apart from a nation’s foreign exchange reserves, exports, government’s revenue, financial position, available supply of domestic savings, magnitude and quality of foreign investment are necessary for the well being of a country. </a:t>
            </a:r>
          </a:p>
          <a:p>
            <a:pPr marL="109728" indent="0">
              <a:buNone/>
            </a:pPr>
            <a:endParaRPr lang="en-IN" sz="2400" dirty="0"/>
          </a:p>
          <a:p>
            <a:r>
              <a:rPr lang="en-IN" sz="2400" dirty="0"/>
              <a:t>FDI is the safest type of international capital flows out of all the available sources of external finance available.</a:t>
            </a:r>
          </a:p>
          <a:p>
            <a:pPr marL="109728" indent="0">
              <a:buNone/>
            </a:pPr>
            <a:endParaRPr lang="en-IN" sz="24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7" name="Title 3"/>
          <p:cNvSpPr>
            <a:spLocks noGrp="1"/>
          </p:cNvSpPr>
          <p:nvPr>
            <p:ph type="title"/>
          </p:nvPr>
        </p:nvSpPr>
        <p:spPr>
          <a:xfrm>
            <a:off x="437029" y="476672"/>
            <a:ext cx="8269941" cy="1008112"/>
          </a:xfrm>
        </p:spPr>
        <p:txBody>
          <a:bodyPr/>
          <a:lstStyle/>
          <a:p>
            <a:r>
              <a:rPr lang="en-US" dirty="0">
                <a:latin typeface="+mn-lt"/>
              </a:rPr>
              <a:t>Contents:-</a:t>
            </a:r>
            <a:endParaRPr lang="en-IN" dirty="0">
              <a:latin typeface="+mn-lt"/>
            </a:endParaRPr>
          </a:p>
        </p:txBody>
      </p:sp>
      <p:sp>
        <p:nvSpPr>
          <p:cNvPr id="1048608" name="Content Placeholder 2"/>
          <p:cNvSpPr>
            <a:spLocks noGrp="1"/>
          </p:cNvSpPr>
          <p:nvPr>
            <p:ph idx="1"/>
          </p:nvPr>
        </p:nvSpPr>
        <p:spPr>
          <a:xfrm>
            <a:off x="457200" y="1844824"/>
            <a:ext cx="8229600" cy="4729712"/>
          </a:xfrm>
        </p:spPr>
        <p:txBody>
          <a:bodyPr>
            <a:normAutofit fontScale="85357" lnSpcReduction="20000"/>
          </a:bodyPr>
          <a:lstStyle/>
          <a:p>
            <a:r>
              <a:rPr lang="en-US" dirty="0"/>
              <a:t>Investment</a:t>
            </a:r>
          </a:p>
          <a:p>
            <a:r>
              <a:rPr lang="en-US" dirty="0"/>
              <a:t>Foreign investment</a:t>
            </a:r>
          </a:p>
          <a:p>
            <a:r>
              <a:rPr lang="en-US" dirty="0"/>
              <a:t>Foreign direct investment</a:t>
            </a:r>
          </a:p>
          <a:p>
            <a:r>
              <a:rPr lang="en-US" dirty="0"/>
              <a:t>Need of foreign investment</a:t>
            </a:r>
          </a:p>
          <a:p>
            <a:r>
              <a:rPr lang="en-US" dirty="0"/>
              <a:t>Determinants of foreign investment</a:t>
            </a:r>
          </a:p>
          <a:p>
            <a:r>
              <a:rPr lang="en-US" dirty="0"/>
              <a:t>Routs of FDI</a:t>
            </a:r>
          </a:p>
          <a:p>
            <a:r>
              <a:rPr lang="en-US" dirty="0"/>
              <a:t>Modes of FDI</a:t>
            </a:r>
          </a:p>
          <a:p>
            <a:r>
              <a:rPr lang="en-US" dirty="0"/>
              <a:t>Government policies</a:t>
            </a:r>
          </a:p>
          <a:p>
            <a:r>
              <a:rPr lang="en-US" dirty="0"/>
              <a:t>Liberalization of FDI limits in India</a:t>
            </a:r>
          </a:p>
          <a:p>
            <a:r>
              <a:rPr lang="en-US" dirty="0"/>
              <a:t>Prohibited FDI sectors</a:t>
            </a:r>
          </a:p>
          <a:p>
            <a:r>
              <a:rPr lang="en-US" dirty="0"/>
              <a:t>Impact of FDI on Indian economy</a:t>
            </a:r>
          </a:p>
          <a:p>
            <a:r>
              <a:rPr lang="en-US" dirty="0"/>
              <a:t>Categories and segmentation</a:t>
            </a:r>
          </a:p>
          <a:p>
            <a:r>
              <a:rPr lang="en-US" dirty="0"/>
              <a:t>FDI benefits</a:t>
            </a:r>
          </a:p>
          <a:p>
            <a:r>
              <a:rPr lang="en-US" dirty="0"/>
              <a:t>FDI adverse effects</a:t>
            </a:r>
          </a:p>
          <a:p>
            <a:endParaRPr lang="en-IN"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6" name="Content Placeholder 2"/>
          <p:cNvSpPr>
            <a:spLocks noGrp="1"/>
          </p:cNvSpPr>
          <p:nvPr>
            <p:ph idx="1"/>
          </p:nvPr>
        </p:nvSpPr>
        <p:spPr>
          <a:xfrm>
            <a:off x="467544" y="620688"/>
            <a:ext cx="8229600" cy="5521800"/>
          </a:xfrm>
        </p:spPr>
        <p:txBody>
          <a:bodyPr/>
          <a:lstStyle/>
          <a:p>
            <a:r>
              <a:rPr lang="en-IN" sz="2400" dirty="0"/>
              <a:t>FDI provides a win – win situation to the host and the home countries. Both countries are directly interested in inviting FDI because they benefit a lot from such type of investment. </a:t>
            </a:r>
          </a:p>
          <a:p>
            <a:endParaRPr lang="en-US" sz="2400" dirty="0"/>
          </a:p>
          <a:p>
            <a:r>
              <a:rPr lang="en-IN" sz="2400" dirty="0"/>
              <a:t>FDI can help to raise the output, production and export at the sectoral level of the Indian economy</a:t>
            </a:r>
          </a:p>
          <a:p>
            <a:endParaRPr lang="en-IN" sz="2400" dirty="0"/>
          </a:p>
          <a:p>
            <a:r>
              <a:rPr lang="en-IN" sz="2400" dirty="0"/>
              <a:t>It is advisable to open up the export oriented sectors and higher growth of economy could be achieved through the growth of these sectors.</a:t>
            </a:r>
          </a:p>
          <a:p>
            <a:endParaRPr lang="en-US" sz="2400" dirty="0"/>
          </a:p>
          <a:p>
            <a:pPr algn="just"/>
            <a:r>
              <a:rPr lang="en-IN" sz="2400" dirty="0"/>
              <a:t>FDI affects the GDP of a country directly and hence they are positively correlated. </a:t>
            </a:r>
          </a:p>
          <a:p>
            <a:endParaRPr lang="en-IN" sz="2400" dirty="0"/>
          </a:p>
          <a:p>
            <a:endParaRPr lang="en-IN"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8" name="Title 1"/>
          <p:cNvSpPr>
            <a:spLocks noGrp="1"/>
          </p:cNvSpPr>
          <p:nvPr>
            <p:ph type="title"/>
          </p:nvPr>
        </p:nvSpPr>
        <p:spPr>
          <a:xfrm>
            <a:off x="457200" y="620688"/>
            <a:ext cx="8229600" cy="864096"/>
          </a:xfrm>
        </p:spPr>
        <p:txBody>
          <a:bodyPr>
            <a:noAutofit/>
          </a:bodyPr>
          <a:lstStyle/>
          <a:p>
            <a:r>
              <a:rPr lang="en-US" sz="2800" dirty="0">
                <a:ln w="11430"/>
                <a:latin typeface="+mn-lt"/>
              </a:rPr>
              <a:t>MAJOR INDIAN RETAILERS : CATEGORIES </a:t>
            </a:r>
            <a:endParaRPr lang="en-IN" sz="2800" dirty="0">
              <a:latin typeface="+mn-lt"/>
            </a:endParaRPr>
          </a:p>
        </p:txBody>
      </p:sp>
      <p:graphicFrame>
        <p:nvGraphicFramePr>
          <p:cNvPr id="4194305" name="Content Placeholder 3"/>
          <p:cNvGraphicFramePr>
            <a:graphicFrameLocks noGrp="1"/>
          </p:cNvGraphicFramePr>
          <p:nvPr>
            <p:ph idx="1"/>
          </p:nvPr>
        </p:nvGraphicFramePr>
        <p:xfrm>
          <a:off x="611559" y="1484784"/>
          <a:ext cx="8208912" cy="5284228"/>
        </p:xfrm>
        <a:graphic>
          <a:graphicData uri="http://schemas.openxmlformats.org/drawingml/2006/table">
            <a:tbl>
              <a:tblPr firstRow="1" bandRow="1">
                <a:tableStyleId>{5C22544A-7EE6-4342-B048-85BDC9FD1C3A}</a:tableStyleId>
              </a:tblPr>
              <a:tblGrid>
                <a:gridCol w="2588168">
                  <a:extLst>
                    <a:ext uri="{9D8B030D-6E8A-4147-A177-3AD203B41FA5}">
                      <a16:colId xmlns:a16="http://schemas.microsoft.com/office/drawing/2014/main" val="20000"/>
                    </a:ext>
                  </a:extLst>
                </a:gridCol>
                <a:gridCol w="3450889">
                  <a:extLst>
                    <a:ext uri="{9D8B030D-6E8A-4147-A177-3AD203B41FA5}">
                      <a16:colId xmlns:a16="http://schemas.microsoft.com/office/drawing/2014/main" val="20001"/>
                    </a:ext>
                  </a:extLst>
                </a:gridCol>
                <a:gridCol w="2169855">
                  <a:extLst>
                    <a:ext uri="{9D8B030D-6E8A-4147-A177-3AD203B41FA5}">
                      <a16:colId xmlns:a16="http://schemas.microsoft.com/office/drawing/2014/main" val="20002"/>
                    </a:ext>
                  </a:extLst>
                </a:gridCol>
              </a:tblGrid>
              <a:tr h="355539">
                <a:tc>
                  <a:txBody>
                    <a:bodyPr/>
                    <a:lstStyle/>
                    <a:p>
                      <a:r>
                        <a:rPr lang="en-US" sz="1800" dirty="0">
                          <a:latin typeface="Cambria" pitchFamily="18" charset="0"/>
                        </a:rPr>
                        <a:t>Format</a:t>
                      </a:r>
                      <a:endParaRPr lang="en-IN" sz="1800" dirty="0">
                        <a:latin typeface="Cambria" pitchFamily="18" charset="0"/>
                      </a:endParaRPr>
                    </a:p>
                  </a:txBody>
                  <a:tcPr/>
                </a:tc>
                <a:tc>
                  <a:txBody>
                    <a:bodyPr/>
                    <a:lstStyle/>
                    <a:p>
                      <a:r>
                        <a:rPr lang="en-US" sz="1800" dirty="0">
                          <a:latin typeface="Cambria" pitchFamily="18" charset="0"/>
                        </a:rPr>
                        <a:t>Description</a:t>
                      </a:r>
                      <a:endParaRPr lang="en-IN" sz="1800" dirty="0">
                        <a:latin typeface="Cambria" pitchFamily="18" charset="0"/>
                      </a:endParaRPr>
                    </a:p>
                  </a:txBody>
                  <a:tcPr/>
                </a:tc>
                <a:tc>
                  <a:txBody>
                    <a:bodyPr/>
                    <a:lstStyle/>
                    <a:p>
                      <a:r>
                        <a:rPr lang="en-US" sz="1800" dirty="0">
                          <a:latin typeface="Cambria" pitchFamily="18" charset="0"/>
                        </a:rPr>
                        <a:t>Retailers</a:t>
                      </a:r>
                      <a:endParaRPr lang="en-IN" sz="1800" dirty="0">
                        <a:latin typeface="Cambria" pitchFamily="18" charset="0"/>
                      </a:endParaRPr>
                    </a:p>
                  </a:txBody>
                  <a:tcPr/>
                </a:tc>
                <a:extLst>
                  <a:ext uri="{0D108BD9-81ED-4DB2-BD59-A6C34878D82A}">
                    <a16:rowId xmlns:a16="http://schemas.microsoft.com/office/drawing/2014/main" val="10000"/>
                  </a:ext>
                </a:extLst>
              </a:tr>
              <a:tr h="622194">
                <a:tc>
                  <a:txBody>
                    <a:bodyPr/>
                    <a:lstStyle/>
                    <a:p>
                      <a:r>
                        <a:rPr lang="en-US" sz="1800" dirty="0">
                          <a:latin typeface="Cambria" pitchFamily="18" charset="0"/>
                        </a:rPr>
                        <a:t>Hypermarkets</a:t>
                      </a:r>
                      <a:endParaRPr lang="en-IN" sz="1800" dirty="0">
                        <a:latin typeface="Cambria" pitchFamily="18" charset="0"/>
                      </a:endParaRPr>
                    </a:p>
                  </a:txBody>
                  <a:tcPr/>
                </a:tc>
                <a:tc>
                  <a:txBody>
                    <a:bodyPr/>
                    <a:lstStyle/>
                    <a:p>
                      <a:r>
                        <a:rPr lang="en-US" sz="1800" dirty="0">
                          <a:latin typeface="Cambria" pitchFamily="18" charset="0"/>
                        </a:rPr>
                        <a:t>Offering basket of product</a:t>
                      </a:r>
                      <a:endParaRPr lang="en-IN" sz="1800" dirty="0">
                        <a:latin typeface="Cambria" pitchFamily="18" charset="0"/>
                      </a:endParaRPr>
                    </a:p>
                  </a:txBody>
                  <a:tcPr/>
                </a:tc>
                <a:tc>
                  <a:txBody>
                    <a:bodyPr/>
                    <a:lstStyle/>
                    <a:p>
                      <a:r>
                        <a:rPr lang="en-US" sz="1800" dirty="0">
                          <a:latin typeface="Cambria" pitchFamily="18" charset="0"/>
                        </a:rPr>
                        <a:t>Spencer's, Big bazaar</a:t>
                      </a:r>
                      <a:endParaRPr lang="en-IN" sz="1800" dirty="0">
                        <a:latin typeface="Cambria" pitchFamily="18" charset="0"/>
                      </a:endParaRPr>
                    </a:p>
                  </a:txBody>
                  <a:tcPr/>
                </a:tc>
                <a:extLst>
                  <a:ext uri="{0D108BD9-81ED-4DB2-BD59-A6C34878D82A}">
                    <a16:rowId xmlns:a16="http://schemas.microsoft.com/office/drawing/2014/main" val="10001"/>
                  </a:ext>
                </a:extLst>
              </a:tr>
              <a:tr h="429517">
                <a:tc>
                  <a:txBody>
                    <a:bodyPr/>
                    <a:lstStyle/>
                    <a:p>
                      <a:r>
                        <a:rPr lang="en-US" sz="1800" dirty="0">
                          <a:latin typeface="Cambria" pitchFamily="18" charset="0"/>
                        </a:rPr>
                        <a:t>Cash and Carry</a:t>
                      </a:r>
                      <a:endParaRPr lang="en-IN" sz="1800" dirty="0">
                        <a:latin typeface="Cambria" pitchFamily="18" charset="0"/>
                      </a:endParaRPr>
                    </a:p>
                  </a:txBody>
                  <a:tcPr/>
                </a:tc>
                <a:tc>
                  <a:txBody>
                    <a:bodyPr/>
                    <a:lstStyle/>
                    <a:p>
                      <a:r>
                        <a:rPr lang="en-US" sz="1800" dirty="0">
                          <a:latin typeface="Cambria" pitchFamily="18" charset="0"/>
                        </a:rPr>
                        <a:t>Bulk-buying requirement</a:t>
                      </a:r>
                      <a:endParaRPr lang="en-IN" sz="1800" dirty="0">
                        <a:latin typeface="Cambria" pitchFamily="18" charset="0"/>
                      </a:endParaRPr>
                    </a:p>
                  </a:txBody>
                  <a:tcPr/>
                </a:tc>
                <a:tc>
                  <a:txBody>
                    <a:bodyPr/>
                    <a:lstStyle/>
                    <a:p>
                      <a:r>
                        <a:rPr lang="en-US" sz="1800" dirty="0">
                          <a:latin typeface="Cambria" pitchFamily="18" charset="0"/>
                        </a:rPr>
                        <a:t>Bharti-wall-mart</a:t>
                      </a:r>
                      <a:endParaRPr lang="en-IN" sz="1800" dirty="0">
                        <a:latin typeface="Cambria" pitchFamily="18" charset="0"/>
                      </a:endParaRPr>
                    </a:p>
                  </a:txBody>
                  <a:tcPr/>
                </a:tc>
                <a:extLst>
                  <a:ext uri="{0D108BD9-81ED-4DB2-BD59-A6C34878D82A}">
                    <a16:rowId xmlns:a16="http://schemas.microsoft.com/office/drawing/2014/main" val="10002"/>
                  </a:ext>
                </a:extLst>
              </a:tr>
              <a:tr h="622194">
                <a:tc>
                  <a:txBody>
                    <a:bodyPr/>
                    <a:lstStyle/>
                    <a:p>
                      <a:r>
                        <a:rPr lang="en-US" sz="1800" dirty="0">
                          <a:latin typeface="Cambria" pitchFamily="18" charset="0"/>
                        </a:rPr>
                        <a:t>Departmental stores</a:t>
                      </a:r>
                      <a:endParaRPr lang="en-IN" sz="1800" dirty="0">
                        <a:latin typeface="Cambria" pitchFamily="18" charset="0"/>
                      </a:endParaRPr>
                    </a:p>
                  </a:txBody>
                  <a:tcPr/>
                </a:tc>
                <a:tc>
                  <a:txBody>
                    <a:bodyPr/>
                    <a:lstStyle/>
                    <a:p>
                      <a:r>
                        <a:rPr lang="en-US" sz="1800" dirty="0">
                          <a:latin typeface="Cambria" pitchFamily="18" charset="0"/>
                        </a:rPr>
                        <a:t>Large layout, Wide merchandise mix</a:t>
                      </a:r>
                      <a:endParaRPr lang="en-IN" sz="1800" dirty="0">
                        <a:latin typeface="Cambria" pitchFamily="18" charset="0"/>
                      </a:endParaRPr>
                    </a:p>
                  </a:txBody>
                  <a:tcPr/>
                </a:tc>
                <a:tc>
                  <a:txBody>
                    <a:bodyPr/>
                    <a:lstStyle/>
                    <a:p>
                      <a:r>
                        <a:rPr lang="en-US" sz="1800" dirty="0">
                          <a:latin typeface="Cambria" pitchFamily="18" charset="0"/>
                        </a:rPr>
                        <a:t>Lifestyle ,</a:t>
                      </a:r>
                      <a:r>
                        <a:rPr lang="en-US" sz="1800" baseline="0" dirty="0">
                          <a:latin typeface="Cambria" pitchFamily="18" charset="0"/>
                        </a:rPr>
                        <a:t>  Globus</a:t>
                      </a:r>
                      <a:endParaRPr lang="en-IN" sz="1800" dirty="0">
                        <a:latin typeface="Cambria" pitchFamily="18" charset="0"/>
                      </a:endParaRPr>
                    </a:p>
                  </a:txBody>
                  <a:tcPr/>
                </a:tc>
                <a:extLst>
                  <a:ext uri="{0D108BD9-81ED-4DB2-BD59-A6C34878D82A}">
                    <a16:rowId xmlns:a16="http://schemas.microsoft.com/office/drawing/2014/main" val="10003"/>
                  </a:ext>
                </a:extLst>
              </a:tr>
              <a:tr h="888848">
                <a:tc>
                  <a:txBody>
                    <a:bodyPr/>
                    <a:lstStyle/>
                    <a:p>
                      <a:r>
                        <a:rPr lang="en-US" sz="1800" dirty="0">
                          <a:latin typeface="Cambria" pitchFamily="18" charset="0"/>
                        </a:rPr>
                        <a:t>Supermarkets</a:t>
                      </a:r>
                      <a:endParaRPr lang="en-IN" sz="1800" dirty="0">
                        <a:latin typeface="Cambria" pitchFamily="18" charset="0"/>
                      </a:endParaRPr>
                    </a:p>
                  </a:txBody>
                  <a:tcPr/>
                </a:tc>
                <a:tc>
                  <a:txBody>
                    <a:bodyPr/>
                    <a:lstStyle/>
                    <a:p>
                      <a:r>
                        <a:rPr lang="en-US" sz="1800" dirty="0">
                          <a:latin typeface="Cambria" pitchFamily="18" charset="0"/>
                        </a:rPr>
                        <a:t>Household</a:t>
                      </a:r>
                      <a:r>
                        <a:rPr lang="en-US" sz="1800" baseline="0" dirty="0">
                          <a:latin typeface="Cambria" pitchFamily="18" charset="0"/>
                        </a:rPr>
                        <a:t> product as well as food as integral part of the service</a:t>
                      </a:r>
                      <a:endParaRPr lang="en-IN" sz="1800" dirty="0">
                        <a:latin typeface="Cambria" pitchFamily="18" charset="0"/>
                      </a:endParaRPr>
                    </a:p>
                  </a:txBody>
                  <a:tcPr/>
                </a:tc>
                <a:tc>
                  <a:txBody>
                    <a:bodyPr/>
                    <a:lstStyle/>
                    <a:p>
                      <a:r>
                        <a:rPr lang="en-US" sz="1800" dirty="0">
                          <a:latin typeface="Cambria" pitchFamily="18" charset="0"/>
                        </a:rPr>
                        <a:t>Apna bazaar , food bazaar</a:t>
                      </a:r>
                      <a:endParaRPr lang="en-IN" sz="1800" dirty="0">
                        <a:latin typeface="Cambria" pitchFamily="18" charset="0"/>
                      </a:endParaRPr>
                    </a:p>
                  </a:txBody>
                  <a:tcPr/>
                </a:tc>
                <a:extLst>
                  <a:ext uri="{0D108BD9-81ED-4DB2-BD59-A6C34878D82A}">
                    <a16:rowId xmlns:a16="http://schemas.microsoft.com/office/drawing/2014/main" val="10004"/>
                  </a:ext>
                </a:extLst>
              </a:tr>
              <a:tr h="429517">
                <a:tc>
                  <a:txBody>
                    <a:bodyPr/>
                    <a:lstStyle/>
                    <a:p>
                      <a:r>
                        <a:rPr lang="en-US" sz="1800" dirty="0">
                          <a:latin typeface="Cambria" pitchFamily="18" charset="0"/>
                        </a:rPr>
                        <a:t>Shop-in-shop</a:t>
                      </a:r>
                      <a:endParaRPr lang="en-IN" sz="1800" dirty="0">
                        <a:latin typeface="Cambria" pitchFamily="18" charset="0"/>
                      </a:endParaRPr>
                    </a:p>
                  </a:txBody>
                  <a:tcPr/>
                </a:tc>
                <a:tc>
                  <a:txBody>
                    <a:bodyPr/>
                    <a:lstStyle/>
                    <a:p>
                      <a:r>
                        <a:rPr lang="en-US" sz="1800" dirty="0">
                          <a:latin typeface="Cambria" pitchFamily="18" charset="0"/>
                        </a:rPr>
                        <a:t>Shops located in shopping malls</a:t>
                      </a:r>
                      <a:endParaRPr lang="en-IN" sz="1800" dirty="0">
                        <a:latin typeface="Cambria" pitchFamily="18" charset="0"/>
                      </a:endParaRPr>
                    </a:p>
                  </a:txBody>
                  <a:tcPr/>
                </a:tc>
                <a:tc>
                  <a:txBody>
                    <a:bodyPr/>
                    <a:lstStyle/>
                    <a:p>
                      <a:r>
                        <a:rPr lang="en-US" sz="1800" dirty="0">
                          <a:latin typeface="Cambria" pitchFamily="18" charset="0"/>
                        </a:rPr>
                        <a:t>Navras</a:t>
                      </a:r>
                      <a:r>
                        <a:rPr lang="en-US" sz="1800" baseline="0" dirty="0">
                          <a:latin typeface="Cambria" pitchFamily="18" charset="0"/>
                        </a:rPr>
                        <a:t> ( big bazaar)</a:t>
                      </a:r>
                      <a:endParaRPr lang="en-IN" sz="1800" dirty="0">
                        <a:latin typeface="Cambria" pitchFamily="18" charset="0"/>
                      </a:endParaRPr>
                    </a:p>
                  </a:txBody>
                  <a:tcPr/>
                </a:tc>
                <a:extLst>
                  <a:ext uri="{0D108BD9-81ED-4DB2-BD59-A6C34878D82A}">
                    <a16:rowId xmlns:a16="http://schemas.microsoft.com/office/drawing/2014/main" val="10005"/>
                  </a:ext>
                </a:extLst>
              </a:tr>
              <a:tr h="429517">
                <a:tc>
                  <a:txBody>
                    <a:bodyPr/>
                    <a:lstStyle/>
                    <a:p>
                      <a:r>
                        <a:rPr lang="en-US" sz="1800" dirty="0">
                          <a:latin typeface="Cambria" pitchFamily="18" charset="0"/>
                        </a:rPr>
                        <a:t>Specialty stores</a:t>
                      </a:r>
                      <a:endParaRPr lang="en-IN" sz="1800" dirty="0">
                        <a:latin typeface="Cambria" pitchFamily="18" charset="0"/>
                      </a:endParaRPr>
                    </a:p>
                  </a:txBody>
                  <a:tcPr/>
                </a:tc>
                <a:tc>
                  <a:txBody>
                    <a:bodyPr/>
                    <a:lstStyle/>
                    <a:p>
                      <a:r>
                        <a:rPr lang="en-US" sz="1800" dirty="0">
                          <a:latin typeface="Cambria" pitchFamily="18" charset="0"/>
                        </a:rPr>
                        <a:t>Focus on individual product</a:t>
                      </a:r>
                      <a:r>
                        <a:rPr lang="en-US" sz="1800" baseline="0" dirty="0">
                          <a:latin typeface="Cambria" pitchFamily="18" charset="0"/>
                        </a:rPr>
                        <a:t> type</a:t>
                      </a:r>
                      <a:endParaRPr lang="en-IN" sz="1800" dirty="0">
                        <a:latin typeface="Cambria" pitchFamily="18" charset="0"/>
                      </a:endParaRPr>
                    </a:p>
                  </a:txBody>
                  <a:tcPr/>
                </a:tc>
                <a:tc>
                  <a:txBody>
                    <a:bodyPr/>
                    <a:lstStyle/>
                    <a:p>
                      <a:r>
                        <a:rPr lang="en-US" sz="1800" dirty="0">
                          <a:latin typeface="Cambria" pitchFamily="18" charset="0"/>
                        </a:rPr>
                        <a:t>Brand Factory</a:t>
                      </a:r>
                      <a:endParaRPr lang="en-IN" sz="1800" dirty="0">
                        <a:latin typeface="Cambria" pitchFamily="18" charset="0"/>
                      </a:endParaRPr>
                    </a:p>
                  </a:txBody>
                  <a:tcPr/>
                </a:tc>
                <a:extLst>
                  <a:ext uri="{0D108BD9-81ED-4DB2-BD59-A6C34878D82A}">
                    <a16:rowId xmlns:a16="http://schemas.microsoft.com/office/drawing/2014/main" val="10006"/>
                  </a:ext>
                </a:extLst>
              </a:tr>
              <a:tr h="355539">
                <a:tc>
                  <a:txBody>
                    <a:bodyPr/>
                    <a:lstStyle/>
                    <a:p>
                      <a:r>
                        <a:rPr lang="en-US" sz="1800" dirty="0">
                          <a:latin typeface="Cambria" pitchFamily="18" charset="0"/>
                        </a:rPr>
                        <a:t>Category</a:t>
                      </a:r>
                      <a:r>
                        <a:rPr lang="en-US" sz="1800" baseline="0" dirty="0">
                          <a:latin typeface="Cambria" pitchFamily="18" charset="0"/>
                        </a:rPr>
                        <a:t> killers</a:t>
                      </a:r>
                      <a:endParaRPr lang="en-IN" sz="1800" dirty="0">
                        <a:latin typeface="Cambria" pitchFamily="18" charset="0"/>
                      </a:endParaRPr>
                    </a:p>
                  </a:txBody>
                  <a:tcPr/>
                </a:tc>
                <a:tc>
                  <a:txBody>
                    <a:bodyPr/>
                    <a:lstStyle/>
                    <a:p>
                      <a:r>
                        <a:rPr lang="en-US" sz="1800" dirty="0">
                          <a:latin typeface="Cambria" pitchFamily="18" charset="0"/>
                        </a:rPr>
                        <a:t>Particular segment</a:t>
                      </a:r>
                      <a:endParaRPr lang="en-IN" sz="1800" dirty="0">
                        <a:latin typeface="Cambria" pitchFamily="18" charset="0"/>
                      </a:endParaRPr>
                    </a:p>
                  </a:txBody>
                  <a:tcPr/>
                </a:tc>
                <a:tc>
                  <a:txBody>
                    <a:bodyPr/>
                    <a:lstStyle/>
                    <a:p>
                      <a:r>
                        <a:rPr lang="en-US" sz="1800" dirty="0">
                          <a:latin typeface="Cambria" pitchFamily="18" charset="0"/>
                        </a:rPr>
                        <a:t>The</a:t>
                      </a:r>
                      <a:r>
                        <a:rPr lang="en-US" sz="1800" baseline="0" dirty="0">
                          <a:latin typeface="Cambria" pitchFamily="18" charset="0"/>
                        </a:rPr>
                        <a:t> LOFT</a:t>
                      </a:r>
                      <a:endParaRPr lang="en-IN" sz="1800" dirty="0">
                        <a:latin typeface="Cambria" pitchFamily="18" charset="0"/>
                      </a:endParaRPr>
                    </a:p>
                  </a:txBody>
                  <a:tcPr/>
                </a:tc>
                <a:extLst>
                  <a:ext uri="{0D108BD9-81ED-4DB2-BD59-A6C34878D82A}">
                    <a16:rowId xmlns:a16="http://schemas.microsoft.com/office/drawing/2014/main" val="10007"/>
                  </a:ext>
                </a:extLst>
              </a:tr>
              <a:tr h="622194">
                <a:tc>
                  <a:txBody>
                    <a:bodyPr/>
                    <a:lstStyle/>
                    <a:p>
                      <a:r>
                        <a:rPr lang="en-US" sz="1800" dirty="0">
                          <a:latin typeface="Cambria" pitchFamily="18" charset="0"/>
                        </a:rPr>
                        <a:t>Discount stores</a:t>
                      </a:r>
                      <a:endParaRPr lang="en-IN" sz="1800" dirty="0">
                        <a:latin typeface="Cambria" pitchFamily="18" charset="0"/>
                      </a:endParaRPr>
                    </a:p>
                  </a:txBody>
                  <a:tcPr/>
                </a:tc>
                <a:tc>
                  <a:txBody>
                    <a:bodyPr/>
                    <a:lstStyle/>
                    <a:p>
                      <a:r>
                        <a:rPr lang="en-US" sz="1800" dirty="0">
                          <a:latin typeface="Cambria" pitchFamily="18" charset="0"/>
                        </a:rPr>
                        <a:t>Branded product at discounted prices</a:t>
                      </a:r>
                      <a:endParaRPr lang="en-IN" sz="1800" dirty="0">
                        <a:latin typeface="Cambria" pitchFamily="18" charset="0"/>
                      </a:endParaRPr>
                    </a:p>
                  </a:txBody>
                  <a:tcPr/>
                </a:tc>
                <a:tc>
                  <a:txBody>
                    <a:bodyPr/>
                    <a:lstStyle/>
                    <a:p>
                      <a:r>
                        <a:rPr lang="en-US" sz="1800" dirty="0">
                          <a:latin typeface="Cambria" pitchFamily="18" charset="0"/>
                        </a:rPr>
                        <a:t>Subhiksha, Levi's outlet</a:t>
                      </a:r>
                      <a:endParaRPr lang="en-IN" sz="1800" dirty="0">
                        <a:latin typeface="Cambria" pitchFamily="18" charset="0"/>
                      </a:endParaRPr>
                    </a:p>
                  </a:txBody>
                  <a:tcPr/>
                </a:tc>
                <a:extLst>
                  <a:ext uri="{0D108BD9-81ED-4DB2-BD59-A6C34878D82A}">
                    <a16:rowId xmlns:a16="http://schemas.microsoft.com/office/drawing/2014/main" val="10008"/>
                  </a:ext>
                </a:extLst>
              </a:tr>
              <a:tr h="429517">
                <a:tc>
                  <a:txBody>
                    <a:bodyPr/>
                    <a:lstStyle/>
                    <a:p>
                      <a:r>
                        <a:rPr lang="en-US" sz="1800" dirty="0">
                          <a:latin typeface="Cambria" pitchFamily="18" charset="0"/>
                        </a:rPr>
                        <a:t>Convenience stores</a:t>
                      </a:r>
                      <a:endParaRPr lang="en-IN" sz="1800" dirty="0">
                        <a:latin typeface="Cambria" pitchFamily="18" charset="0"/>
                      </a:endParaRPr>
                    </a:p>
                  </a:txBody>
                  <a:tcPr/>
                </a:tc>
                <a:tc>
                  <a:txBody>
                    <a:bodyPr/>
                    <a:lstStyle/>
                    <a:p>
                      <a:r>
                        <a:rPr lang="en-US" sz="1800" dirty="0">
                          <a:latin typeface="Cambria" pitchFamily="18" charset="0"/>
                        </a:rPr>
                        <a:t>Small Retail stores</a:t>
                      </a:r>
                      <a:endParaRPr lang="en-IN" sz="1800" dirty="0">
                        <a:latin typeface="Cambria" pitchFamily="18" charset="0"/>
                      </a:endParaRPr>
                    </a:p>
                  </a:txBody>
                  <a:tcPr/>
                </a:tc>
                <a:tc>
                  <a:txBody>
                    <a:bodyPr/>
                    <a:lstStyle/>
                    <a:p>
                      <a:r>
                        <a:rPr lang="en-US" sz="1800" dirty="0">
                          <a:latin typeface="Cambria" pitchFamily="18" charset="0"/>
                        </a:rPr>
                        <a:t>In and out</a:t>
                      </a:r>
                      <a:endParaRPr lang="en-IN" sz="1800" dirty="0">
                        <a:latin typeface="Cambria"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pPr algn="ctr"/>
            <a:r>
              <a:rPr lang="en-US" dirty="0">
                <a:ln w="11430"/>
                <a:solidFill>
                  <a:schemeClr val="tx1"/>
                </a:solidFill>
                <a:latin typeface="Cambria" pitchFamily="18" charset="0"/>
              </a:rPr>
              <a:t>SEGMENTATION</a:t>
            </a:r>
            <a:endParaRPr lang="en-IN" dirty="0"/>
          </a:p>
        </p:txBody>
      </p:sp>
      <p:graphicFrame>
        <p:nvGraphicFramePr>
          <p:cNvPr id="4194306" name="Content Placeholder 3"/>
          <p:cNvGraphicFramePr>
            <a:graphicFrameLocks/>
          </p:cNvGraphicFramePr>
          <p:nvPr/>
        </p:nvGraphicFramePr>
        <p:xfrm>
          <a:off x="276197" y="1196752"/>
          <a:ext cx="7968213" cy="5486400"/>
        </p:xfrm>
        <a:graphic>
          <a:graphicData uri="http://schemas.openxmlformats.org/drawingml/2006/table">
            <a:tbl>
              <a:tblPr firstRow="1" bandRow="1">
                <a:tableStyleId>{5C22544A-7EE6-4342-B048-85BDC9FD1C3A}</a:tableStyleId>
              </a:tblPr>
              <a:tblGrid>
                <a:gridCol w="2656071">
                  <a:extLst>
                    <a:ext uri="{9D8B030D-6E8A-4147-A177-3AD203B41FA5}">
                      <a16:colId xmlns:a16="http://schemas.microsoft.com/office/drawing/2014/main" val="20000"/>
                    </a:ext>
                  </a:extLst>
                </a:gridCol>
                <a:gridCol w="2656071">
                  <a:extLst>
                    <a:ext uri="{9D8B030D-6E8A-4147-A177-3AD203B41FA5}">
                      <a16:colId xmlns:a16="http://schemas.microsoft.com/office/drawing/2014/main" val="20001"/>
                    </a:ext>
                  </a:extLst>
                </a:gridCol>
                <a:gridCol w="2656071">
                  <a:extLst>
                    <a:ext uri="{9D8B030D-6E8A-4147-A177-3AD203B41FA5}">
                      <a16:colId xmlns:a16="http://schemas.microsoft.com/office/drawing/2014/main" val="20002"/>
                    </a:ext>
                  </a:extLst>
                </a:gridCol>
              </a:tblGrid>
              <a:tr h="662474">
                <a:tc>
                  <a:txBody>
                    <a:bodyPr/>
                    <a:lstStyle/>
                    <a:p>
                      <a:r>
                        <a:rPr lang="en-US" sz="2000" dirty="0">
                          <a:latin typeface="Cambria" pitchFamily="18" charset="0"/>
                        </a:rPr>
                        <a:t>Retail Segment</a:t>
                      </a:r>
                      <a:endParaRPr lang="en-IN" sz="2000" dirty="0">
                        <a:latin typeface="Cambria" pitchFamily="18" charset="0"/>
                      </a:endParaRPr>
                    </a:p>
                  </a:txBody>
                  <a:tcPr/>
                </a:tc>
                <a:tc>
                  <a:txBody>
                    <a:bodyPr/>
                    <a:lstStyle/>
                    <a:p>
                      <a:r>
                        <a:rPr lang="en-US" sz="2000" dirty="0">
                          <a:latin typeface="Cambria" pitchFamily="18" charset="0"/>
                        </a:rPr>
                        <a:t> Percentage holding in sector</a:t>
                      </a:r>
                      <a:endParaRPr lang="en-IN" sz="2000" dirty="0">
                        <a:latin typeface="Cambria" pitchFamily="18" charset="0"/>
                      </a:endParaRPr>
                    </a:p>
                  </a:txBody>
                  <a:tcPr/>
                </a:tc>
                <a:tc>
                  <a:txBody>
                    <a:bodyPr/>
                    <a:lstStyle/>
                    <a:p>
                      <a:r>
                        <a:rPr lang="en-US" sz="2000" dirty="0">
                          <a:latin typeface="Cambria" pitchFamily="18" charset="0"/>
                        </a:rPr>
                        <a:t>Major retailers</a:t>
                      </a:r>
                      <a:endParaRPr lang="en-IN" sz="2000" dirty="0">
                        <a:latin typeface="Cambria" pitchFamily="18" charset="0"/>
                      </a:endParaRPr>
                    </a:p>
                  </a:txBody>
                  <a:tcPr/>
                </a:tc>
                <a:extLst>
                  <a:ext uri="{0D108BD9-81ED-4DB2-BD59-A6C34878D82A}">
                    <a16:rowId xmlns:a16="http://schemas.microsoft.com/office/drawing/2014/main" val="10000"/>
                  </a:ext>
                </a:extLst>
              </a:tr>
              <a:tr h="662474">
                <a:tc>
                  <a:txBody>
                    <a:bodyPr/>
                    <a:lstStyle/>
                    <a:p>
                      <a:r>
                        <a:rPr lang="en-US" sz="2000" dirty="0">
                          <a:latin typeface="Cambria" pitchFamily="18" charset="0"/>
                        </a:rPr>
                        <a:t>Food and grocery</a:t>
                      </a:r>
                      <a:endParaRPr lang="en-IN" sz="2000" dirty="0">
                        <a:latin typeface="Cambria" pitchFamily="18" charset="0"/>
                      </a:endParaRPr>
                    </a:p>
                  </a:txBody>
                  <a:tcPr/>
                </a:tc>
                <a:tc>
                  <a:txBody>
                    <a:bodyPr/>
                    <a:lstStyle/>
                    <a:p>
                      <a:r>
                        <a:rPr lang="en-US" sz="2000" dirty="0">
                          <a:latin typeface="Cambria" pitchFamily="18" charset="0"/>
                        </a:rPr>
                        <a:t>63%</a:t>
                      </a:r>
                      <a:endParaRPr lang="en-IN" sz="2000" dirty="0">
                        <a:latin typeface="Cambria" pitchFamily="18" charset="0"/>
                      </a:endParaRPr>
                    </a:p>
                  </a:txBody>
                  <a:tcPr/>
                </a:tc>
                <a:tc>
                  <a:txBody>
                    <a:bodyPr/>
                    <a:lstStyle/>
                    <a:p>
                      <a:r>
                        <a:rPr lang="en-US" sz="2000" dirty="0">
                          <a:latin typeface="Cambria" pitchFamily="18" charset="0"/>
                        </a:rPr>
                        <a:t>Reliance fresh, Café brio, food bazaar</a:t>
                      </a:r>
                      <a:endParaRPr lang="en-IN" sz="2000" dirty="0">
                        <a:latin typeface="Cambria" pitchFamily="18" charset="0"/>
                      </a:endParaRPr>
                    </a:p>
                  </a:txBody>
                  <a:tcPr/>
                </a:tc>
                <a:extLst>
                  <a:ext uri="{0D108BD9-81ED-4DB2-BD59-A6C34878D82A}">
                    <a16:rowId xmlns:a16="http://schemas.microsoft.com/office/drawing/2014/main" val="10001"/>
                  </a:ext>
                </a:extLst>
              </a:tr>
              <a:tr h="662474">
                <a:tc>
                  <a:txBody>
                    <a:bodyPr/>
                    <a:lstStyle/>
                    <a:p>
                      <a:r>
                        <a:rPr lang="en-US" sz="2000" dirty="0">
                          <a:latin typeface="Cambria" pitchFamily="18" charset="0"/>
                        </a:rPr>
                        <a:t>Clothing, textile and fashion</a:t>
                      </a:r>
                      <a:endParaRPr lang="en-IN" sz="2000" dirty="0">
                        <a:latin typeface="Cambria" pitchFamily="18" charset="0"/>
                      </a:endParaRPr>
                    </a:p>
                  </a:txBody>
                  <a:tcPr/>
                </a:tc>
                <a:tc>
                  <a:txBody>
                    <a:bodyPr/>
                    <a:lstStyle/>
                    <a:p>
                      <a:r>
                        <a:rPr lang="en-US" sz="2000" dirty="0">
                          <a:latin typeface="Cambria" pitchFamily="18" charset="0"/>
                        </a:rPr>
                        <a:t>9%</a:t>
                      </a:r>
                      <a:endParaRPr lang="en-IN" sz="2000" dirty="0">
                        <a:latin typeface="Cambria" pitchFamily="18" charset="0"/>
                      </a:endParaRPr>
                    </a:p>
                  </a:txBody>
                  <a:tcPr/>
                </a:tc>
                <a:tc>
                  <a:txBody>
                    <a:bodyPr/>
                    <a:lstStyle/>
                    <a:p>
                      <a:r>
                        <a:rPr lang="en-US" sz="2000" dirty="0">
                          <a:latin typeface="Cambria" pitchFamily="18" charset="0"/>
                        </a:rPr>
                        <a:t>Westside, shoppers stop, glob us</a:t>
                      </a:r>
                      <a:endParaRPr lang="en-IN" sz="2000" dirty="0">
                        <a:latin typeface="Cambria" pitchFamily="18" charset="0"/>
                      </a:endParaRPr>
                    </a:p>
                  </a:txBody>
                  <a:tcPr/>
                </a:tc>
                <a:extLst>
                  <a:ext uri="{0D108BD9-81ED-4DB2-BD59-A6C34878D82A}">
                    <a16:rowId xmlns:a16="http://schemas.microsoft.com/office/drawing/2014/main" val="10002"/>
                  </a:ext>
                </a:extLst>
              </a:tr>
              <a:tr h="374442">
                <a:tc>
                  <a:txBody>
                    <a:bodyPr/>
                    <a:lstStyle/>
                    <a:p>
                      <a:r>
                        <a:rPr lang="en-US" sz="2000" dirty="0">
                          <a:latin typeface="Cambria" pitchFamily="18" charset="0"/>
                        </a:rPr>
                        <a:t>Jewellery</a:t>
                      </a:r>
                      <a:endParaRPr lang="en-IN" sz="2000" dirty="0">
                        <a:latin typeface="Cambria" pitchFamily="18" charset="0"/>
                      </a:endParaRPr>
                    </a:p>
                  </a:txBody>
                  <a:tcPr/>
                </a:tc>
                <a:tc>
                  <a:txBody>
                    <a:bodyPr/>
                    <a:lstStyle/>
                    <a:p>
                      <a:r>
                        <a:rPr lang="en-US" sz="2000" dirty="0">
                          <a:latin typeface="Cambria" pitchFamily="18" charset="0"/>
                        </a:rPr>
                        <a:t>5%</a:t>
                      </a:r>
                      <a:endParaRPr lang="en-IN" sz="2000" dirty="0">
                        <a:latin typeface="Cambria" pitchFamily="18" charset="0"/>
                      </a:endParaRPr>
                    </a:p>
                  </a:txBody>
                  <a:tcPr/>
                </a:tc>
                <a:tc>
                  <a:txBody>
                    <a:bodyPr/>
                    <a:lstStyle/>
                    <a:p>
                      <a:r>
                        <a:rPr lang="en-US" sz="2000" dirty="0">
                          <a:latin typeface="Cambria" pitchFamily="18" charset="0"/>
                        </a:rPr>
                        <a:t>Tanishq</a:t>
                      </a:r>
                      <a:endParaRPr lang="en-IN" sz="2000" dirty="0">
                        <a:latin typeface="Cambria" pitchFamily="18" charset="0"/>
                      </a:endParaRPr>
                    </a:p>
                  </a:txBody>
                  <a:tcPr/>
                </a:tc>
                <a:extLst>
                  <a:ext uri="{0D108BD9-81ED-4DB2-BD59-A6C34878D82A}">
                    <a16:rowId xmlns:a16="http://schemas.microsoft.com/office/drawing/2014/main" val="10003"/>
                  </a:ext>
                </a:extLst>
              </a:tr>
              <a:tr h="374442">
                <a:tc>
                  <a:txBody>
                    <a:bodyPr/>
                    <a:lstStyle/>
                    <a:p>
                      <a:r>
                        <a:rPr lang="en-US" sz="2000" dirty="0">
                          <a:latin typeface="Cambria" pitchFamily="18" charset="0"/>
                        </a:rPr>
                        <a:t>Catering services</a:t>
                      </a:r>
                      <a:endParaRPr lang="en-IN" sz="2000" dirty="0">
                        <a:latin typeface="Cambria" pitchFamily="18" charset="0"/>
                      </a:endParaRPr>
                    </a:p>
                  </a:txBody>
                  <a:tcPr/>
                </a:tc>
                <a:tc>
                  <a:txBody>
                    <a:bodyPr/>
                    <a:lstStyle/>
                    <a:p>
                      <a:r>
                        <a:rPr lang="en-US" sz="2000" dirty="0">
                          <a:latin typeface="Cambria" pitchFamily="18" charset="0"/>
                        </a:rPr>
                        <a:t>5%</a:t>
                      </a:r>
                      <a:endParaRPr lang="en-IN" sz="2000" dirty="0">
                        <a:latin typeface="Cambria" pitchFamily="18" charset="0"/>
                      </a:endParaRPr>
                    </a:p>
                  </a:txBody>
                  <a:tcPr/>
                </a:tc>
                <a:tc>
                  <a:txBody>
                    <a:bodyPr/>
                    <a:lstStyle/>
                    <a:p>
                      <a:r>
                        <a:rPr lang="en-US" sz="2000" dirty="0">
                          <a:latin typeface="Cambria" pitchFamily="18" charset="0"/>
                        </a:rPr>
                        <a:t>IRCTC</a:t>
                      </a:r>
                      <a:endParaRPr lang="en-IN" sz="2000" dirty="0">
                        <a:latin typeface="Cambria" pitchFamily="18" charset="0"/>
                      </a:endParaRPr>
                    </a:p>
                  </a:txBody>
                  <a:tcPr/>
                </a:tc>
                <a:extLst>
                  <a:ext uri="{0D108BD9-81ED-4DB2-BD59-A6C34878D82A}">
                    <a16:rowId xmlns:a16="http://schemas.microsoft.com/office/drawing/2014/main" val="10004"/>
                  </a:ext>
                </a:extLst>
              </a:tr>
              <a:tr h="662474">
                <a:tc>
                  <a:txBody>
                    <a:bodyPr/>
                    <a:lstStyle/>
                    <a:p>
                      <a:r>
                        <a:rPr lang="en-US" sz="2000" dirty="0">
                          <a:latin typeface="Cambria" pitchFamily="18" charset="0"/>
                        </a:rPr>
                        <a:t>Consumer durable</a:t>
                      </a:r>
                      <a:endParaRPr lang="en-IN" sz="2000" dirty="0">
                        <a:latin typeface="Cambria" pitchFamily="18" charset="0"/>
                      </a:endParaRPr>
                    </a:p>
                  </a:txBody>
                  <a:tcPr/>
                </a:tc>
                <a:tc>
                  <a:txBody>
                    <a:bodyPr/>
                    <a:lstStyle/>
                    <a:p>
                      <a:r>
                        <a:rPr lang="en-US" sz="2000" dirty="0">
                          <a:latin typeface="Cambria" pitchFamily="18" charset="0"/>
                        </a:rPr>
                        <a:t>4%</a:t>
                      </a:r>
                      <a:endParaRPr lang="en-IN" sz="2000" dirty="0">
                        <a:latin typeface="Cambria" pitchFamily="18" charset="0"/>
                      </a:endParaRPr>
                    </a:p>
                  </a:txBody>
                  <a:tcPr/>
                </a:tc>
                <a:tc>
                  <a:txBody>
                    <a:bodyPr/>
                    <a:lstStyle/>
                    <a:p>
                      <a:r>
                        <a:rPr lang="en-US" sz="2000" dirty="0">
                          <a:latin typeface="Cambria" pitchFamily="18" charset="0"/>
                        </a:rPr>
                        <a:t>Viveks,</a:t>
                      </a:r>
                      <a:r>
                        <a:rPr lang="en-US" sz="2000" baseline="0" dirty="0">
                          <a:latin typeface="Cambria" pitchFamily="18" charset="0"/>
                        </a:rPr>
                        <a:t> vijay sales, Croma</a:t>
                      </a:r>
                      <a:endParaRPr lang="en-IN" sz="2000" dirty="0">
                        <a:latin typeface="Cambria" pitchFamily="18" charset="0"/>
                      </a:endParaRPr>
                    </a:p>
                  </a:txBody>
                  <a:tcPr/>
                </a:tc>
                <a:extLst>
                  <a:ext uri="{0D108BD9-81ED-4DB2-BD59-A6C34878D82A}">
                    <a16:rowId xmlns:a16="http://schemas.microsoft.com/office/drawing/2014/main" val="10005"/>
                  </a:ext>
                </a:extLst>
              </a:tr>
              <a:tr h="374442">
                <a:tc>
                  <a:txBody>
                    <a:bodyPr/>
                    <a:lstStyle/>
                    <a:p>
                      <a:r>
                        <a:rPr lang="en-US" sz="2000" dirty="0">
                          <a:latin typeface="Cambria" pitchFamily="18" charset="0"/>
                        </a:rPr>
                        <a:t>pharmaceuticals</a:t>
                      </a:r>
                      <a:endParaRPr lang="en-IN" sz="2000" dirty="0">
                        <a:latin typeface="Cambria" pitchFamily="18" charset="0"/>
                      </a:endParaRPr>
                    </a:p>
                  </a:txBody>
                  <a:tcPr/>
                </a:tc>
                <a:tc>
                  <a:txBody>
                    <a:bodyPr/>
                    <a:lstStyle/>
                    <a:p>
                      <a:r>
                        <a:rPr lang="en-US" sz="2000" dirty="0">
                          <a:latin typeface="Cambria" pitchFamily="18" charset="0"/>
                        </a:rPr>
                        <a:t>4%</a:t>
                      </a:r>
                      <a:endParaRPr lang="en-IN" sz="2000" dirty="0">
                        <a:latin typeface="Cambria" pitchFamily="18" charset="0"/>
                      </a:endParaRPr>
                    </a:p>
                  </a:txBody>
                  <a:tcPr/>
                </a:tc>
                <a:tc>
                  <a:txBody>
                    <a:bodyPr/>
                    <a:lstStyle/>
                    <a:p>
                      <a:r>
                        <a:rPr lang="en-US" sz="2000" dirty="0">
                          <a:latin typeface="Cambria" pitchFamily="18" charset="0"/>
                        </a:rPr>
                        <a:t>Piramal</a:t>
                      </a:r>
                      <a:r>
                        <a:rPr lang="en-US" sz="2000" baseline="0" dirty="0">
                          <a:latin typeface="Cambria" pitchFamily="18" charset="0"/>
                        </a:rPr>
                        <a:t> group</a:t>
                      </a:r>
                      <a:endParaRPr lang="en-IN" sz="2000" dirty="0">
                        <a:latin typeface="Cambria" pitchFamily="18" charset="0"/>
                      </a:endParaRPr>
                    </a:p>
                  </a:txBody>
                  <a:tcPr/>
                </a:tc>
                <a:extLst>
                  <a:ext uri="{0D108BD9-81ED-4DB2-BD59-A6C34878D82A}">
                    <a16:rowId xmlns:a16="http://schemas.microsoft.com/office/drawing/2014/main" val="10006"/>
                  </a:ext>
                </a:extLst>
              </a:tr>
              <a:tr h="374442">
                <a:tc>
                  <a:txBody>
                    <a:bodyPr/>
                    <a:lstStyle/>
                    <a:p>
                      <a:r>
                        <a:rPr lang="en-US" sz="2000" dirty="0">
                          <a:latin typeface="Cambria" pitchFamily="18" charset="0"/>
                        </a:rPr>
                        <a:t>Entertainment</a:t>
                      </a:r>
                      <a:endParaRPr lang="en-IN" sz="2000" dirty="0">
                        <a:latin typeface="Cambria" pitchFamily="18" charset="0"/>
                      </a:endParaRPr>
                    </a:p>
                  </a:txBody>
                  <a:tcPr/>
                </a:tc>
                <a:tc>
                  <a:txBody>
                    <a:bodyPr/>
                    <a:lstStyle/>
                    <a:p>
                      <a:r>
                        <a:rPr lang="en-US" sz="2000" dirty="0">
                          <a:latin typeface="Cambria" pitchFamily="18" charset="0"/>
                        </a:rPr>
                        <a:t>3%</a:t>
                      </a:r>
                      <a:endParaRPr lang="en-IN" sz="2000" dirty="0">
                        <a:latin typeface="Cambria" pitchFamily="18" charset="0"/>
                      </a:endParaRPr>
                    </a:p>
                  </a:txBody>
                  <a:tcPr/>
                </a:tc>
                <a:tc>
                  <a:txBody>
                    <a:bodyPr/>
                    <a:lstStyle/>
                    <a:p>
                      <a:r>
                        <a:rPr lang="en-US" sz="2000" dirty="0">
                          <a:latin typeface="Cambria" pitchFamily="18" charset="0"/>
                        </a:rPr>
                        <a:t>Bowling</a:t>
                      </a:r>
                      <a:r>
                        <a:rPr lang="en-US" sz="2000" baseline="0" dirty="0">
                          <a:latin typeface="Cambria" pitchFamily="18" charset="0"/>
                        </a:rPr>
                        <a:t> co.</a:t>
                      </a:r>
                      <a:r>
                        <a:rPr lang="en-US" sz="2000" dirty="0">
                          <a:latin typeface="Cambria" pitchFamily="18" charset="0"/>
                        </a:rPr>
                        <a:t>, </a:t>
                      </a:r>
                      <a:endParaRPr lang="en-IN" sz="2000" dirty="0">
                        <a:latin typeface="Cambria" pitchFamily="18" charset="0"/>
                      </a:endParaRPr>
                    </a:p>
                  </a:txBody>
                  <a:tcPr/>
                </a:tc>
                <a:extLst>
                  <a:ext uri="{0D108BD9-81ED-4DB2-BD59-A6C34878D82A}">
                    <a16:rowId xmlns:a16="http://schemas.microsoft.com/office/drawing/2014/main" val="10007"/>
                  </a:ext>
                </a:extLst>
              </a:tr>
              <a:tr h="662474">
                <a:tc>
                  <a:txBody>
                    <a:bodyPr/>
                    <a:lstStyle/>
                    <a:p>
                      <a:r>
                        <a:rPr lang="en-US" sz="2000" dirty="0">
                          <a:latin typeface="Cambria" pitchFamily="18" charset="0"/>
                        </a:rPr>
                        <a:t>Furnishing</a:t>
                      </a:r>
                      <a:r>
                        <a:rPr lang="en-US" sz="2000" baseline="0" dirty="0">
                          <a:latin typeface="Cambria" pitchFamily="18" charset="0"/>
                        </a:rPr>
                        <a:t>, utensils</a:t>
                      </a:r>
                      <a:endParaRPr lang="en-IN" sz="2000" dirty="0">
                        <a:latin typeface="Cambria" pitchFamily="18" charset="0"/>
                      </a:endParaRPr>
                    </a:p>
                  </a:txBody>
                  <a:tcPr/>
                </a:tc>
                <a:tc>
                  <a:txBody>
                    <a:bodyPr/>
                    <a:lstStyle/>
                    <a:p>
                      <a:r>
                        <a:rPr lang="en-US" sz="2000" dirty="0">
                          <a:latin typeface="Cambria" pitchFamily="18" charset="0"/>
                        </a:rPr>
                        <a:t>3%</a:t>
                      </a:r>
                      <a:endParaRPr lang="en-IN" sz="2000" dirty="0">
                        <a:latin typeface="Cambria" pitchFamily="18" charset="0"/>
                      </a:endParaRPr>
                    </a:p>
                  </a:txBody>
                  <a:tcPr/>
                </a:tc>
                <a:tc>
                  <a:txBody>
                    <a:bodyPr/>
                    <a:lstStyle/>
                    <a:p>
                      <a:r>
                        <a:rPr lang="en-US" sz="2000" dirty="0">
                          <a:latin typeface="Cambria" pitchFamily="18" charset="0"/>
                        </a:rPr>
                        <a:t>Hometown, Tangent Concept</a:t>
                      </a:r>
                      <a:endParaRPr lang="en-IN" sz="2000" dirty="0">
                        <a:latin typeface="Cambria" pitchFamily="18" charset="0"/>
                      </a:endParaRPr>
                    </a:p>
                  </a:txBody>
                  <a:tcPr/>
                </a:tc>
                <a:extLst>
                  <a:ext uri="{0D108BD9-81ED-4DB2-BD59-A6C34878D82A}">
                    <a16:rowId xmlns:a16="http://schemas.microsoft.com/office/drawing/2014/main" val="10008"/>
                  </a:ext>
                </a:extLst>
              </a:tr>
              <a:tr h="374442">
                <a:tc>
                  <a:txBody>
                    <a:bodyPr/>
                    <a:lstStyle/>
                    <a:p>
                      <a:r>
                        <a:rPr lang="en-US" sz="2000" dirty="0">
                          <a:latin typeface="Cambria" pitchFamily="18" charset="0"/>
                        </a:rPr>
                        <a:t>Mobile handsets</a:t>
                      </a:r>
                      <a:endParaRPr lang="en-IN" sz="2000" dirty="0">
                        <a:latin typeface="Cambria" pitchFamily="18" charset="0"/>
                      </a:endParaRPr>
                    </a:p>
                  </a:txBody>
                  <a:tcPr/>
                </a:tc>
                <a:tc>
                  <a:txBody>
                    <a:bodyPr/>
                    <a:lstStyle/>
                    <a:p>
                      <a:r>
                        <a:rPr lang="en-US" sz="2000" dirty="0">
                          <a:latin typeface="Cambria" pitchFamily="18" charset="0"/>
                        </a:rPr>
                        <a:t>2%</a:t>
                      </a:r>
                      <a:endParaRPr lang="en-IN" sz="2000" dirty="0">
                        <a:latin typeface="Cambria" pitchFamily="18" charset="0"/>
                      </a:endParaRPr>
                    </a:p>
                  </a:txBody>
                  <a:tcPr/>
                </a:tc>
                <a:tc>
                  <a:txBody>
                    <a:bodyPr/>
                    <a:lstStyle/>
                    <a:p>
                      <a:r>
                        <a:rPr lang="en-US" sz="2000" dirty="0">
                          <a:latin typeface="Cambria" pitchFamily="18" charset="0"/>
                        </a:rPr>
                        <a:t>The</a:t>
                      </a:r>
                      <a:r>
                        <a:rPr lang="en-US" sz="2000" baseline="0" dirty="0">
                          <a:latin typeface="Cambria" pitchFamily="18" charset="0"/>
                        </a:rPr>
                        <a:t> mobile store</a:t>
                      </a:r>
                      <a:r>
                        <a:rPr lang="en-US" sz="2000" dirty="0">
                          <a:latin typeface="Cambria" pitchFamily="18" charset="0"/>
                        </a:rPr>
                        <a:t>,</a:t>
                      </a:r>
                      <a:endParaRPr lang="en-IN" sz="2000" dirty="0">
                        <a:latin typeface="Cambria" pitchFamily="18" charset="0"/>
                      </a:endParaRPr>
                    </a:p>
                  </a:txBody>
                  <a:tcPr/>
                </a:tc>
                <a:extLst>
                  <a:ext uri="{0D108BD9-81ED-4DB2-BD59-A6C34878D82A}">
                    <a16:rowId xmlns:a16="http://schemas.microsoft.com/office/drawing/2014/main" val="10009"/>
                  </a:ext>
                </a:extLst>
              </a:tr>
            </a:tbl>
          </a:graphicData>
        </a:graphic>
      </p:graphicFrame>
      <p:sp>
        <p:nvSpPr>
          <p:cNvPr id="1048660" name="Title 1"/>
          <p:cNvSpPr txBox="1"/>
          <p:nvPr/>
        </p:nvSpPr>
        <p:spPr>
          <a:xfrm>
            <a:off x="0" y="332656"/>
            <a:ext cx="8839200" cy="576064"/>
          </a:xfrm>
          <a:prstGeom prst="rect">
            <a:avLst/>
          </a:prstGeom>
        </p:spPr>
        <p:txBody>
          <a:bodyPr vert="horz"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4000" i="0" u="none" strike="noStrike" kern="1200" cap="none" spc="0" normalizeH="0" baseline="0" noProof="0" dirty="0">
                <a:ln w="11430"/>
                <a:solidFill>
                  <a:schemeClr val="tx2"/>
                </a:solidFill>
                <a:uLnTx/>
                <a:uFillTx/>
                <a:ea typeface="+mj-ea"/>
                <a:cs typeface="+mj-cs"/>
              </a:rPr>
              <a:t>SEGMENTATION</a:t>
            </a:r>
            <a:endParaRPr kumimoji="0" lang="en-IN" sz="4000" i="0" u="none" strike="noStrike" kern="1200" cap="none" spc="0" normalizeH="0" baseline="0" noProof="0" dirty="0">
              <a:ln w="11430"/>
              <a:solidFill>
                <a:schemeClr val="tx2"/>
              </a:solidFill>
              <a:uLnTx/>
              <a:uFillTx/>
              <a:ea typeface="+mj-ea"/>
              <a:cs typeface="+mj-cs"/>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194307" name="Content Placeholder 3"/>
          <p:cNvGraphicFramePr>
            <a:graphicFrameLocks/>
          </p:cNvGraphicFramePr>
          <p:nvPr/>
        </p:nvGraphicFramePr>
        <p:xfrm>
          <a:off x="152400" y="1484784"/>
          <a:ext cx="8839200" cy="5297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48661" name="TextBox 2"/>
          <p:cNvSpPr txBox="1"/>
          <p:nvPr/>
        </p:nvSpPr>
        <p:spPr>
          <a:xfrm>
            <a:off x="1475656" y="692696"/>
            <a:ext cx="5400600" cy="707886"/>
          </a:xfrm>
          <a:prstGeom prst="rect">
            <a:avLst/>
          </a:prstGeom>
          <a:noFill/>
        </p:spPr>
        <p:txBody>
          <a:bodyPr wrap="square" rtlCol="0">
            <a:spAutoFit/>
          </a:bodyPr>
          <a:lstStyle/>
          <a:p>
            <a:pPr algn="ctr"/>
            <a:r>
              <a:rPr lang="en-US" sz="4000" dirty="0">
                <a:solidFill>
                  <a:schemeClr val="tx2"/>
                </a:solidFill>
              </a:rPr>
              <a:t>FDI BENEFITS</a:t>
            </a:r>
            <a:endParaRPr lang="en-IN" sz="4000" dirty="0">
              <a:solidFill>
                <a:schemeClr val="tx2"/>
              </a:solidFil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457200" y="764704"/>
            <a:ext cx="8229600" cy="792088"/>
          </a:xfrm>
        </p:spPr>
        <p:txBody>
          <a:bodyPr/>
          <a:lstStyle/>
          <a:p>
            <a:pPr algn="ctr"/>
            <a:r>
              <a:rPr lang="en-US" dirty="0">
                <a:latin typeface="+mn-lt"/>
              </a:rPr>
              <a:t>ADVERSE EFFECTS OF FDI</a:t>
            </a:r>
            <a:endParaRPr lang="en-IN" dirty="0">
              <a:latin typeface="+mn-lt"/>
            </a:endParaRPr>
          </a:p>
        </p:txBody>
      </p:sp>
      <p:sp>
        <p:nvSpPr>
          <p:cNvPr id="1048663" name="Content Placeholder 2"/>
          <p:cNvSpPr>
            <a:spLocks noGrp="1"/>
          </p:cNvSpPr>
          <p:nvPr>
            <p:ph idx="1"/>
          </p:nvPr>
        </p:nvSpPr>
        <p:spPr>
          <a:xfrm>
            <a:off x="457200" y="1628800"/>
            <a:ext cx="8229600" cy="4945736"/>
          </a:xfrm>
        </p:spPr>
        <p:txBody>
          <a:bodyPr>
            <a:normAutofit/>
          </a:bodyPr>
          <a:lstStyle/>
          <a:p>
            <a:pPr>
              <a:buClr>
                <a:schemeClr val="tx1"/>
              </a:buClr>
              <a:buFont typeface="Wingdings" pitchFamily="2" charset="2"/>
              <a:buChar char="§"/>
            </a:pPr>
            <a:r>
              <a:rPr lang="en-US" sz="2400" dirty="0"/>
              <a:t>Foreign enterprises obstruct the growth of indigenous industrial entrepreneurship.</a:t>
            </a:r>
          </a:p>
          <a:p>
            <a:pPr>
              <a:buClr>
                <a:schemeClr val="tx1"/>
              </a:buClr>
              <a:buFont typeface="Wingdings" pitchFamily="2" charset="2"/>
              <a:buChar char="§"/>
            </a:pPr>
            <a:r>
              <a:rPr lang="en-US" sz="2400" dirty="0"/>
              <a:t>When foreign investments compete with home investments, profits in domestic industries fall, leading to fall in domestic savings.</a:t>
            </a:r>
          </a:p>
          <a:p>
            <a:pPr>
              <a:buClr>
                <a:schemeClr val="tx1"/>
              </a:buClr>
              <a:buFont typeface="Wingdings" pitchFamily="2" charset="2"/>
              <a:buChar char="§"/>
            </a:pPr>
            <a:r>
              <a:rPr lang="en-US" sz="2400" dirty="0"/>
              <a:t>Foreign firms may influence political decisions in developing countries.</a:t>
            </a:r>
          </a:p>
          <a:p>
            <a:pPr>
              <a:buClr>
                <a:schemeClr val="tx1"/>
              </a:buClr>
              <a:buFont typeface="Wingdings" pitchFamily="2" charset="2"/>
              <a:buChar char="§"/>
            </a:pPr>
            <a:r>
              <a:rPr lang="en-US" sz="2400" dirty="0"/>
              <a:t>The cost of foreign capital for the host country tends to be very high.</a:t>
            </a:r>
          </a:p>
          <a:p>
            <a:pPr>
              <a:buClr>
                <a:schemeClr val="tx1"/>
              </a:buClr>
              <a:buFont typeface="Wingdings" pitchFamily="2" charset="2"/>
              <a:buChar char="§"/>
            </a:pPr>
            <a:r>
              <a:rPr lang="en-US" sz="2400" dirty="0"/>
              <a:t>Contribution of foreign firms to public revenue through corporate taxes is comparatively less.</a:t>
            </a:r>
            <a:endParaRPr lang="en-IN" sz="24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4" name="Content Placeholder 2"/>
          <p:cNvSpPr>
            <a:spLocks noGrp="1"/>
          </p:cNvSpPr>
          <p:nvPr>
            <p:ph idx="1"/>
          </p:nvPr>
        </p:nvSpPr>
        <p:spPr/>
        <p:txBody>
          <a:bodyPr>
            <a:normAutofit/>
          </a:bodyPr>
          <a:lstStyle/>
          <a:p>
            <a:pPr algn="ctr">
              <a:buNone/>
            </a:pPr>
            <a:r>
              <a:rPr lang="en-US" sz="4800" dirty="0"/>
              <a:t>THANK YOU </a:t>
            </a:r>
            <a:endParaRPr lang="en-IN" sz="4800"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9" name="Content Placeholder 2"/>
          <p:cNvSpPr txBox="1"/>
          <p:nvPr/>
        </p:nvSpPr>
        <p:spPr>
          <a:xfrm>
            <a:off x="3429000" y="2789237"/>
            <a:ext cx="5029200" cy="2468563"/>
          </a:xfrm>
          <a:prstGeom prst="rect">
            <a:avLst/>
          </a:prstGeom>
        </p:spPr>
        <p:txBody>
          <a:bodyPr vert="horz">
            <a:normAutofit fontScale="94792"/>
          </a:bodyPr>
          <a:lstStyle/>
          <a:p>
            <a:pPr marL="365760" marR="0" lvl="0" indent="-256032" algn="just" defTabSz="914400" rtl="0" eaLnBrk="1" fontAlgn="auto" latinLnBrk="0" hangingPunct="1">
              <a:lnSpc>
                <a:spcPct val="150000"/>
              </a:lnSpc>
              <a:spcBef>
                <a:spcPts val="400"/>
              </a:spcBef>
              <a:spcAft>
                <a:spcPts val="0"/>
              </a:spcAft>
              <a:buClr>
                <a:srgbClr val="2DA2BF"/>
              </a:buClr>
              <a:buSzPct val="68000"/>
              <a:buFont typeface="Wingdings 3"/>
              <a:buNone/>
            </a:pPr>
            <a:r>
              <a:rPr kumimoji="0" lang="en-US" sz="2400" b="0" i="0" u="none" strike="noStrike" kern="1200" cap="none" spc="0" normalizeH="0" baseline="0" noProof="0" dirty="0">
                <a:ln>
                  <a:noFill/>
                </a:ln>
                <a:solidFill>
                  <a:sysClr val="windowText" lastClr="000000"/>
                </a:solidFill>
                <a:effectLst/>
                <a:uLnTx/>
                <a:uFillTx/>
                <a:latin typeface="Cambria" pitchFamily="18" charset="0"/>
                <a:ea typeface="+mn-ea"/>
                <a:cs typeface="+mn-cs"/>
              </a:rPr>
              <a:t>   </a:t>
            </a:r>
            <a:r>
              <a:rPr kumimoji="0" lang="en-US" sz="2400" b="0" i="0" u="none" strike="noStrike" kern="1200" cap="none" spc="0" normalizeH="0" baseline="0" noProof="0" dirty="0">
                <a:ln>
                  <a:noFill/>
                </a:ln>
                <a:solidFill>
                  <a:sysClr val="windowText" lastClr="000000"/>
                </a:solidFill>
                <a:effectLst/>
                <a:uLnTx/>
                <a:uFillTx/>
                <a:ea typeface="+mn-ea"/>
                <a:cs typeface="+mn-cs"/>
              </a:rPr>
              <a:t>The commitment of money or capital to purchase financial instruments or  assets in order to gain profitable returns</a:t>
            </a:r>
            <a:r>
              <a:rPr kumimoji="0" lang="en-US" sz="2400" b="0" i="0" u="none" strike="noStrike" kern="1200" cap="none" spc="0" normalizeH="0" baseline="0" noProof="0" dirty="0">
                <a:ln>
                  <a:noFill/>
                </a:ln>
                <a:solidFill>
                  <a:sysClr val="windowText" lastClr="000000"/>
                </a:solidFill>
                <a:effectLst/>
                <a:uLnTx/>
                <a:uFillTx/>
                <a:latin typeface="Cambria" pitchFamily="18" charset="0"/>
                <a:ea typeface="+mn-ea"/>
                <a:cs typeface="+mn-cs"/>
              </a:rPr>
              <a:t>.</a:t>
            </a:r>
          </a:p>
          <a:p>
            <a:pPr marL="365760" marR="0" lvl="0" indent="-256032" algn="l" defTabSz="914400" rtl="0" eaLnBrk="1" fontAlgn="auto" latinLnBrk="0" hangingPunct="1">
              <a:lnSpc>
                <a:spcPct val="150000"/>
              </a:lnSpc>
              <a:spcBef>
                <a:spcPts val="400"/>
              </a:spcBef>
              <a:spcAft>
                <a:spcPts val="0"/>
              </a:spcAft>
              <a:buClr>
                <a:srgbClr val="2DA2BF"/>
              </a:buClr>
              <a:buSzPct val="68000"/>
              <a:buFont typeface="Wingdings 3"/>
              <a:buChar char=""/>
            </a:pPr>
            <a:endParaRPr kumimoji="0" lang="en-US" sz="2400" b="0" i="1" u="none" strike="noStrike" kern="1200" cap="none" spc="0" normalizeH="0" baseline="0" noProof="0" dirty="0">
              <a:ln>
                <a:noFill/>
              </a:ln>
              <a:solidFill>
                <a:srgbClr val="464646"/>
              </a:solidFill>
              <a:effectLst/>
              <a:uLnTx/>
              <a:uFillTx/>
              <a:latin typeface="Lucida Sans Unicode"/>
              <a:ea typeface="+mn-ea"/>
              <a:cs typeface="+mn-cs"/>
            </a:endParaRPr>
          </a:p>
        </p:txBody>
      </p:sp>
      <p:sp>
        <p:nvSpPr>
          <p:cNvPr id="1048610" name="Title 1"/>
          <p:cNvSpPr txBox="1"/>
          <p:nvPr/>
        </p:nvSpPr>
        <p:spPr>
          <a:xfrm>
            <a:off x="3200400" y="1143000"/>
            <a:ext cx="5105400" cy="1143000"/>
          </a:xfrm>
          <a:prstGeom prst="rect">
            <a:avLst/>
          </a:prstGeom>
        </p:spPr>
        <p:txBody>
          <a:bodyPr vert="horz" rtlCol="0" anchor="ct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4000" i="0" strike="noStrike" kern="1200" cap="none" spc="0" normalizeH="0" baseline="0" noProof="0" dirty="0">
                <a:ln w="11430"/>
                <a:solidFill>
                  <a:schemeClr val="tx2"/>
                </a:solidFill>
                <a:uLnTx/>
                <a:uFillTx/>
                <a:ea typeface="+mj-ea"/>
                <a:cs typeface="Andalus" pitchFamily="18" charset="-78"/>
              </a:rPr>
              <a:t>INVESTMENT </a:t>
            </a:r>
          </a:p>
        </p:txBody>
      </p:sp>
      <p:pic>
        <p:nvPicPr>
          <p:cNvPr id="2097154" name="Picture 2" descr="E:\retail colloqium\PICS\is0266ni9.jpg"/>
          <p:cNvPicPr>
            <a:picLocks noChangeAspect="1" noChangeArrowheads="1"/>
          </p:cNvPicPr>
          <p:nvPr/>
        </p:nvPicPr>
        <p:blipFill>
          <a:blip r:embed="rId2" cstate="print"/>
          <a:srcRect/>
          <a:stretch>
            <a:fillRect/>
          </a:stretch>
        </p:blipFill>
        <p:spPr bwMode="auto">
          <a:xfrm>
            <a:off x="457200" y="1676400"/>
            <a:ext cx="2533650" cy="3810000"/>
          </a:xfrm>
          <a:prstGeom prst="rect">
            <a:avLst/>
          </a:prstGeom>
          <a:noFill/>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Content Placeholder 2"/>
          <p:cNvSpPr txBox="1"/>
          <p:nvPr/>
        </p:nvSpPr>
        <p:spPr>
          <a:xfrm>
            <a:off x="323528" y="2667000"/>
            <a:ext cx="5184576" cy="2133599"/>
          </a:xfrm>
          <a:prstGeom prst="rect">
            <a:avLst/>
          </a:prstGeom>
        </p:spPr>
        <p:txBody>
          <a:bodyPr vert="horz">
            <a:normAutofit/>
          </a:bodyPr>
          <a:lstStyle/>
          <a:p>
            <a:pPr marL="365760" indent="-256032" algn="just">
              <a:spcBef>
                <a:spcPts val="400"/>
              </a:spcBef>
              <a:buClr>
                <a:srgbClr val="2DA2BF"/>
              </a:buClr>
              <a:buSzPct val="68000"/>
              <a:buFont typeface="Wingdings 3"/>
              <a:buNone/>
            </a:pPr>
            <a:r>
              <a:rPr kumimoji="0" lang="en-US" sz="2400" b="0" i="0" u="none" strike="noStrike" kern="1200" cap="none" spc="0" normalizeH="0" baseline="0" noProof="0" dirty="0">
                <a:ln>
                  <a:noFill/>
                </a:ln>
                <a:solidFill>
                  <a:sysClr val="windowText" lastClr="000000"/>
                </a:solidFill>
                <a:effectLst/>
                <a:uLnTx/>
                <a:uFillTx/>
                <a:latin typeface="Cambria" pitchFamily="18" charset="0"/>
                <a:ea typeface="+mn-ea"/>
                <a:cs typeface="+mn-cs"/>
              </a:rPr>
              <a:t>   </a:t>
            </a:r>
            <a:r>
              <a:rPr kumimoji="0" lang="en-US" sz="2400" b="0" i="0" u="none" strike="noStrike" kern="1200" cap="none" spc="0" normalizeH="0" noProof="0" dirty="0">
                <a:ln>
                  <a:noFill/>
                </a:ln>
                <a:solidFill>
                  <a:sysClr val="windowText" lastClr="000000"/>
                </a:solidFill>
                <a:effectLst/>
                <a:uLnTx/>
                <a:uFillTx/>
                <a:latin typeface="Cambria" pitchFamily="18" charset="0"/>
                <a:ea typeface="+mn-ea"/>
                <a:cs typeface="+mn-cs"/>
              </a:rPr>
              <a:t> </a:t>
            </a:r>
            <a:r>
              <a:rPr kumimoji="0" lang="en-US" sz="2400" b="0" i="0" u="none" strike="noStrike" kern="1200" cap="none" spc="0" normalizeH="0" baseline="0" noProof="0" dirty="0">
                <a:ln>
                  <a:noFill/>
                </a:ln>
                <a:solidFill>
                  <a:sysClr val="windowText" lastClr="000000"/>
                </a:solidFill>
                <a:effectLst/>
                <a:uLnTx/>
                <a:uFillTx/>
                <a:ea typeface="+mn-ea"/>
                <a:cs typeface="+mn-cs"/>
              </a:rPr>
              <a:t>Investment  done by citizens and government of one country (home country)  invest in industries of another country (host country).</a:t>
            </a:r>
          </a:p>
        </p:txBody>
      </p:sp>
      <p:sp>
        <p:nvSpPr>
          <p:cNvPr id="1048612" name="Title 1"/>
          <p:cNvSpPr txBox="1"/>
          <p:nvPr/>
        </p:nvSpPr>
        <p:spPr>
          <a:xfrm>
            <a:off x="457200" y="685800"/>
            <a:ext cx="8229600" cy="1143000"/>
          </a:xfrm>
          <a:prstGeom prst="rect">
            <a:avLst/>
          </a:prstGeom>
        </p:spPr>
        <p:txBody>
          <a:bodyPr vert="horz" rtlCol="0" anchor="ct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4000" i="0" strike="noStrike" kern="1200" cap="none" spc="0" normalizeH="0" baseline="0" noProof="0" dirty="0">
                <a:ln w="11430"/>
                <a:solidFill>
                  <a:schemeClr val="tx2"/>
                </a:solidFill>
                <a:uLnTx/>
                <a:uFillTx/>
                <a:ea typeface="+mj-ea"/>
                <a:cs typeface="+mj-cs"/>
              </a:rPr>
              <a:t>AN INVESTMENT BECOMES FOREIGN INVESTMENT </a:t>
            </a:r>
          </a:p>
        </p:txBody>
      </p:sp>
      <p:sp>
        <p:nvSpPr>
          <p:cNvPr id="1048613" name="Oval 10"/>
          <p:cNvSpPr/>
          <p:nvPr/>
        </p:nvSpPr>
        <p:spPr>
          <a:xfrm>
            <a:off x="5867400" y="2057400"/>
            <a:ext cx="2133600" cy="1752600"/>
          </a:xfrm>
          <a:prstGeom prst="ellipse">
            <a:avLst/>
          </a:prstGeom>
          <a:solidFill>
            <a:srgbClr val="2DA2BF"/>
          </a:solidFill>
          <a:ln w="55000" cap="flat" cmpd="thickThin" algn="ctr">
            <a:solidFill>
              <a:srgbClr val="2DA2B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r>
              <a:rPr kumimoji="0" lang="en-US" sz="1800" b="1" i="0" u="none" strike="noStrike" kern="0" cap="none" spc="0" normalizeH="0" baseline="0" noProof="0" dirty="0">
                <a:ln>
                  <a:noFill/>
                </a:ln>
                <a:solidFill>
                  <a:sysClr val="window" lastClr="FFFFFF"/>
                </a:solidFill>
                <a:effectLst/>
                <a:uLnTx/>
                <a:uFillTx/>
                <a:latin typeface="Lucida Sans Unicode"/>
                <a:ea typeface="+mn-ea"/>
                <a:cs typeface="+mn-cs"/>
              </a:rPr>
              <a:t>Foreign Investment through</a:t>
            </a:r>
          </a:p>
        </p:txBody>
      </p:sp>
      <p:sp>
        <p:nvSpPr>
          <p:cNvPr id="1048614" name="Down Arrow 11"/>
          <p:cNvSpPr/>
          <p:nvPr/>
        </p:nvSpPr>
        <p:spPr>
          <a:xfrm rot="19572644" flipH="1">
            <a:off x="7300388" y="3893855"/>
            <a:ext cx="533400" cy="763332"/>
          </a:xfrm>
          <a:prstGeom prst="downArrow">
            <a:avLst/>
          </a:prstGeom>
          <a:solidFill>
            <a:srgbClr val="2DA2BF"/>
          </a:solidFill>
          <a:ln w="55000" cap="flat" cmpd="thickThin" algn="ctr">
            <a:solidFill>
              <a:srgbClr val="2DA2B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sp>
        <p:nvSpPr>
          <p:cNvPr id="1048615" name="Oval 12"/>
          <p:cNvSpPr/>
          <p:nvPr/>
        </p:nvSpPr>
        <p:spPr>
          <a:xfrm>
            <a:off x="4953000" y="4648200"/>
            <a:ext cx="1981200" cy="1676400"/>
          </a:xfrm>
          <a:prstGeom prst="ellipse">
            <a:avLst/>
          </a:prstGeom>
          <a:solidFill>
            <a:srgbClr val="2DA2BF"/>
          </a:solidFill>
          <a:ln w="55000" cap="flat" cmpd="thickThin" algn="ctr">
            <a:solidFill>
              <a:srgbClr val="2DA2B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r>
              <a:rPr kumimoji="0" lang="en-US" sz="1600" b="1" i="0" u="none" strike="noStrike" kern="0" cap="none" spc="0" normalizeH="0" baseline="0" noProof="0" dirty="0">
                <a:ln>
                  <a:noFill/>
                </a:ln>
                <a:solidFill>
                  <a:sysClr val="window" lastClr="FFFFFF"/>
                </a:solidFill>
                <a:effectLst/>
                <a:uLnTx/>
                <a:uFillTx/>
                <a:latin typeface="Lucida Sans Unicode"/>
                <a:ea typeface="+mn-ea"/>
                <a:cs typeface="+mn-cs"/>
              </a:rPr>
              <a:t>Foreign Direct Investments</a:t>
            </a:r>
          </a:p>
        </p:txBody>
      </p:sp>
      <p:sp>
        <p:nvSpPr>
          <p:cNvPr id="1048616" name="Oval 13"/>
          <p:cNvSpPr/>
          <p:nvPr/>
        </p:nvSpPr>
        <p:spPr>
          <a:xfrm>
            <a:off x="7086600" y="4648200"/>
            <a:ext cx="1981200" cy="1676400"/>
          </a:xfrm>
          <a:prstGeom prst="ellipse">
            <a:avLst/>
          </a:prstGeom>
          <a:solidFill>
            <a:srgbClr val="2DA2BF"/>
          </a:solidFill>
          <a:ln w="55000" cap="flat" cmpd="thickThin" algn="ctr">
            <a:solidFill>
              <a:srgbClr val="2DA2B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r>
              <a:rPr kumimoji="0" lang="en-US" sz="1400" b="1" i="0" u="none" strike="noStrike" kern="0" cap="none" spc="0" normalizeH="0" baseline="0" noProof="0" dirty="0">
                <a:ln>
                  <a:noFill/>
                </a:ln>
                <a:solidFill>
                  <a:sysClr val="window" lastClr="FFFFFF"/>
                </a:solidFill>
                <a:effectLst/>
                <a:uLnTx/>
                <a:uFillTx/>
                <a:latin typeface="Lucida Sans Unicode"/>
                <a:ea typeface="+mn-ea"/>
                <a:cs typeface="+mn-cs"/>
              </a:rPr>
              <a:t>Foreign Institutional Investors</a:t>
            </a:r>
            <a:endParaRPr kumimoji="0" lang="en-US" sz="3200" b="1" i="0" u="none" strike="noStrike" kern="0" cap="none" spc="0" normalizeH="0" baseline="0" noProof="0" dirty="0">
              <a:ln>
                <a:noFill/>
              </a:ln>
              <a:solidFill>
                <a:sysClr val="window" lastClr="FFFFFF"/>
              </a:solidFill>
              <a:effectLst/>
              <a:uLnTx/>
              <a:uFillTx/>
              <a:latin typeface="Lucida Sans Unicode"/>
              <a:ea typeface="+mn-ea"/>
              <a:cs typeface="+mn-cs"/>
            </a:endParaRPr>
          </a:p>
        </p:txBody>
      </p:sp>
      <p:sp>
        <p:nvSpPr>
          <p:cNvPr id="1048617" name="Down Arrow 14"/>
          <p:cNvSpPr/>
          <p:nvPr/>
        </p:nvSpPr>
        <p:spPr>
          <a:xfrm rot="1851711" flipH="1">
            <a:off x="6096000" y="3892862"/>
            <a:ext cx="533400" cy="762000"/>
          </a:xfrm>
          <a:prstGeom prst="downArrow">
            <a:avLst>
              <a:gd name="adj1" fmla="val 50000"/>
              <a:gd name="adj2" fmla="val 39766"/>
            </a:avLst>
          </a:prstGeom>
          <a:solidFill>
            <a:srgbClr val="2DA2BF"/>
          </a:solidFill>
          <a:ln w="55000" cap="flat" cmpd="thickThin" algn="ctr">
            <a:solidFill>
              <a:srgbClr val="2DA2B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pPr>
            <a:endParaRPr kumimoji="0" lang="en-US" sz="1800" b="0" i="0" u="none" strike="noStrike" kern="0" cap="none" spc="0" normalizeH="0" baseline="0" noProof="0">
              <a:ln>
                <a:noFill/>
              </a:ln>
              <a:solidFill>
                <a:sysClr val="window" lastClr="FFFFFF"/>
              </a:solidFill>
              <a:effectLst/>
              <a:uLnTx/>
              <a:uFillTx/>
              <a:latin typeface="Lucida Sans Unicode"/>
              <a:ea typeface="+mn-ea"/>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457200" y="764704"/>
            <a:ext cx="8229600" cy="864096"/>
          </a:xfrm>
        </p:spPr>
        <p:txBody>
          <a:bodyPr/>
          <a:lstStyle/>
          <a:p>
            <a:pPr algn="ctr"/>
            <a:r>
              <a:rPr lang="en-US" dirty="0">
                <a:latin typeface="+mn-lt"/>
              </a:rPr>
              <a:t>FOREIGN DIRECT INVESTMENT</a:t>
            </a:r>
            <a:endParaRPr lang="en-IN" dirty="0">
              <a:latin typeface="+mn-lt"/>
            </a:endParaRPr>
          </a:p>
        </p:txBody>
      </p:sp>
      <p:sp>
        <p:nvSpPr>
          <p:cNvPr id="1048623" name="Subtitle 2"/>
          <p:cNvSpPr>
            <a:spLocks noGrp="1"/>
          </p:cNvSpPr>
          <p:nvPr>
            <p:ph type="subTitle" idx="4294967295"/>
          </p:nvPr>
        </p:nvSpPr>
        <p:spPr>
          <a:xfrm>
            <a:off x="467544" y="1700213"/>
            <a:ext cx="8208912" cy="4465637"/>
          </a:xfrm>
        </p:spPr>
        <p:txBody>
          <a:bodyPr>
            <a:normAutofit/>
          </a:bodyPr>
          <a:lstStyle/>
          <a:p>
            <a:pPr algn="just">
              <a:buClr>
                <a:schemeClr val="tx1"/>
              </a:buClr>
              <a:buFont typeface="Wingdings" pitchFamily="2" charset="2"/>
              <a:buChar char="§"/>
            </a:pPr>
            <a:r>
              <a:rPr lang="en-IN" sz="2400" dirty="0"/>
              <a:t>Foreign direct investment (FDI) is a direct investment into production or business in a country by an individual or company of another country, either by buying a company in the target country or by expanding operations of an existing business in that country.</a:t>
            </a:r>
          </a:p>
          <a:p>
            <a:pPr algn="just">
              <a:buClr>
                <a:schemeClr val="tx1"/>
              </a:buClr>
              <a:buNone/>
            </a:pPr>
            <a:endParaRPr lang="en-US" sz="2400" dirty="0">
              <a:solidFill>
                <a:schemeClr val="tx1"/>
              </a:solidFill>
              <a:latin typeface="Times New Roman" pitchFamily="18" charset="0"/>
              <a:cs typeface="Times New Roman" pitchFamily="18" charset="0"/>
            </a:endParaRPr>
          </a:p>
          <a:p>
            <a:pPr algn="just">
              <a:buClr>
                <a:schemeClr val="tx1"/>
              </a:buClr>
              <a:buFont typeface="Wingdings" pitchFamily="2" charset="2"/>
              <a:buChar char="§"/>
            </a:pPr>
            <a:r>
              <a:rPr lang="en-IN" sz="2400" dirty="0"/>
              <a:t>Foreign direct investment is in contrast to portfolio investment which is a passive investment in the securities of another country such as stocks and bonds.</a:t>
            </a:r>
            <a:endParaRPr lang="en-US" sz="2400" dirty="0">
              <a:latin typeface="Times New Roman" pitchFamily="18" charset="0"/>
              <a:cs typeface="Times New Roman" pitchFamily="18" charset="0"/>
            </a:endParaRPr>
          </a:p>
          <a:p>
            <a:pPr algn="just">
              <a:buFont typeface="Arial" pitchFamily="34" charset="0"/>
              <a:buChar char="•"/>
            </a:pPr>
            <a:endParaRPr lang="en-US" dirty="0">
              <a:solidFill>
                <a:schemeClr val="tx1"/>
              </a:solidFill>
              <a:latin typeface="Times New Roman" pitchFamily="18" charset="0"/>
              <a:cs typeface="Times New Roman" pitchFamily="18" charset="0"/>
            </a:endParaRPr>
          </a:p>
          <a:p>
            <a:pPr algn="just"/>
            <a:endParaRPr lang="en-US" dirty="0">
              <a:solidFill>
                <a:schemeClr val="tx1"/>
              </a:solidFill>
              <a:cs typeface="Times New Roman" pitchFamily="18" charset="0"/>
            </a:endParaRPr>
          </a:p>
          <a:p>
            <a:endParaRPr lang="en-IN"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4" name="Title 2"/>
          <p:cNvSpPr>
            <a:spLocks noGrp="1"/>
          </p:cNvSpPr>
          <p:nvPr>
            <p:ph idx="1"/>
          </p:nvPr>
        </p:nvSpPr>
        <p:spPr>
          <a:xfrm>
            <a:off x="457200" y="908050"/>
            <a:ext cx="8229600" cy="5665788"/>
          </a:xfrm>
        </p:spPr>
        <p:txBody>
          <a:bodyPr/>
          <a:lstStyle/>
          <a:p>
            <a:pPr>
              <a:buClr>
                <a:schemeClr val="tx1"/>
              </a:buClr>
              <a:buFont typeface="Wingdings" pitchFamily="2" charset="2"/>
              <a:buChar char="§"/>
            </a:pPr>
            <a:r>
              <a:rPr lang="en-IN" dirty="0"/>
              <a:t> </a:t>
            </a:r>
            <a:r>
              <a:rPr lang="en-IN" sz="2400" dirty="0"/>
              <a:t>Broadly, foreign direct investment includes :-</a:t>
            </a:r>
          </a:p>
          <a:p>
            <a:pPr>
              <a:buClr>
                <a:schemeClr val="tx1"/>
              </a:buClr>
              <a:buNone/>
            </a:pPr>
            <a:endParaRPr lang="en-IN" sz="2400" dirty="0"/>
          </a:p>
          <a:p>
            <a:pPr marL="624078" indent="-514350">
              <a:buClr>
                <a:schemeClr val="tx1"/>
              </a:buClr>
              <a:buAutoNum type="arabicParenR"/>
            </a:pPr>
            <a:r>
              <a:rPr lang="en-IN" sz="2400" dirty="0"/>
              <a:t>Mergers and Acquisitions.</a:t>
            </a:r>
          </a:p>
          <a:p>
            <a:pPr marL="624078" indent="-514350">
              <a:buClr>
                <a:schemeClr val="tx1"/>
              </a:buClr>
              <a:buNone/>
            </a:pPr>
            <a:endParaRPr lang="en-IN" sz="2400" dirty="0"/>
          </a:p>
          <a:p>
            <a:pPr>
              <a:buClr>
                <a:schemeClr val="tx1"/>
              </a:buClr>
              <a:buNone/>
            </a:pPr>
            <a:r>
              <a:rPr lang="en-IN" sz="2400" dirty="0"/>
              <a:t>2)   Building new facilities.</a:t>
            </a:r>
          </a:p>
          <a:p>
            <a:pPr>
              <a:buClr>
                <a:schemeClr val="tx1"/>
              </a:buClr>
              <a:buNone/>
            </a:pPr>
            <a:endParaRPr lang="en-IN" sz="2400" dirty="0"/>
          </a:p>
          <a:p>
            <a:pPr marL="566928" indent="-457200">
              <a:buClr>
                <a:schemeClr val="tx1"/>
              </a:buClr>
              <a:buAutoNum type="arabicParenR" startAt="3"/>
            </a:pPr>
            <a:r>
              <a:rPr lang="en-IN" sz="2400" dirty="0"/>
              <a:t>Reinvesting profits earned from overseas operations </a:t>
            </a:r>
          </a:p>
          <a:p>
            <a:pPr marL="566928" indent="-457200">
              <a:buClr>
                <a:schemeClr val="tx1"/>
              </a:buClr>
              <a:buNone/>
            </a:pPr>
            <a:r>
              <a:rPr lang="en-IN" sz="2400" dirty="0"/>
              <a:t>       and intra company loans".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5" name="Title 1"/>
          <p:cNvSpPr>
            <a:spLocks noGrp="1"/>
          </p:cNvSpPr>
          <p:nvPr>
            <p:ph type="title"/>
          </p:nvPr>
        </p:nvSpPr>
        <p:spPr>
          <a:xfrm>
            <a:off x="457200" y="836712"/>
            <a:ext cx="8229600" cy="936104"/>
          </a:xfrm>
        </p:spPr>
        <p:txBody>
          <a:bodyPr>
            <a:normAutofit/>
          </a:bodyPr>
          <a:lstStyle/>
          <a:p>
            <a:r>
              <a:rPr lang="en-US" sz="3600" dirty="0">
                <a:latin typeface="+mn-lt"/>
              </a:rPr>
              <a:t>NEED OF FOREIGN INVESTMENT</a:t>
            </a:r>
            <a:endParaRPr lang="en-IN" sz="3600" dirty="0">
              <a:latin typeface="+mn-lt"/>
            </a:endParaRPr>
          </a:p>
        </p:txBody>
      </p:sp>
      <p:sp>
        <p:nvSpPr>
          <p:cNvPr id="1048626" name="Content Placeholder 2"/>
          <p:cNvSpPr>
            <a:spLocks noGrp="1"/>
          </p:cNvSpPr>
          <p:nvPr>
            <p:ph idx="1"/>
          </p:nvPr>
        </p:nvSpPr>
        <p:spPr>
          <a:xfrm>
            <a:off x="457200" y="1916832"/>
            <a:ext cx="8229600" cy="4657704"/>
          </a:xfrm>
        </p:spPr>
        <p:txBody>
          <a:bodyPr>
            <a:normAutofit/>
          </a:bodyPr>
          <a:lstStyle/>
          <a:p>
            <a:pPr>
              <a:buClr>
                <a:schemeClr val="tx1"/>
              </a:buClr>
              <a:buFont typeface="Wingdings" pitchFamily="2" charset="2"/>
              <a:buChar char="§"/>
            </a:pPr>
            <a:r>
              <a:rPr lang="en-US" sz="2400" dirty="0"/>
              <a:t>Raising the level of investment.</a:t>
            </a:r>
          </a:p>
          <a:p>
            <a:pPr>
              <a:buClr>
                <a:schemeClr val="tx1"/>
              </a:buClr>
              <a:buFont typeface="Wingdings" pitchFamily="2" charset="2"/>
              <a:buChar char="§"/>
            </a:pPr>
            <a:r>
              <a:rPr lang="en-US" sz="2400" dirty="0"/>
              <a:t>Up gradation of technology.</a:t>
            </a:r>
          </a:p>
          <a:p>
            <a:pPr>
              <a:buClr>
                <a:schemeClr val="tx1"/>
              </a:buClr>
              <a:buFont typeface="Wingdings" pitchFamily="2" charset="2"/>
              <a:buChar char="§"/>
            </a:pPr>
            <a:r>
              <a:rPr lang="en-US" sz="2400" dirty="0"/>
              <a:t>Exploitation of natural resources.</a:t>
            </a:r>
          </a:p>
          <a:p>
            <a:pPr>
              <a:buClr>
                <a:schemeClr val="tx1"/>
              </a:buClr>
              <a:buFont typeface="Wingdings" pitchFamily="2" charset="2"/>
              <a:buChar char="§"/>
            </a:pPr>
            <a:r>
              <a:rPr lang="en-US" sz="2400" dirty="0"/>
              <a:t>Development of basic economic infrastructure.</a:t>
            </a:r>
          </a:p>
          <a:p>
            <a:pPr>
              <a:buClr>
                <a:schemeClr val="tx1"/>
              </a:buClr>
              <a:buFont typeface="Wingdings" pitchFamily="2" charset="2"/>
              <a:buChar char="§"/>
            </a:pPr>
            <a:r>
              <a:rPr lang="en-US" sz="2400" dirty="0"/>
              <a:t>Improvement in exports competitiveness.</a:t>
            </a:r>
          </a:p>
          <a:p>
            <a:pPr>
              <a:buClr>
                <a:schemeClr val="tx1"/>
              </a:buClr>
              <a:buFont typeface="Wingdings" pitchFamily="2" charset="2"/>
              <a:buChar char="§"/>
            </a:pPr>
            <a:r>
              <a:rPr lang="en-US" sz="2400" dirty="0"/>
              <a:t>Improvement in the balance of payments position.</a:t>
            </a:r>
          </a:p>
          <a:p>
            <a:pPr>
              <a:buClr>
                <a:schemeClr val="tx1"/>
              </a:buClr>
              <a:buFont typeface="Wingdings" pitchFamily="2" charset="2"/>
              <a:buChar char="§"/>
            </a:pPr>
            <a:r>
              <a:rPr lang="en-US" sz="2400" dirty="0"/>
              <a:t>Benefit to customer.</a:t>
            </a:r>
          </a:p>
          <a:p>
            <a:pPr>
              <a:buClr>
                <a:schemeClr val="tx1"/>
              </a:buClr>
              <a:buFont typeface="Wingdings" pitchFamily="2" charset="2"/>
              <a:buChar char="§"/>
            </a:pPr>
            <a:r>
              <a:rPr lang="en-US" sz="2400" dirty="0"/>
              <a:t>Revenue to government.</a:t>
            </a:r>
            <a:endParaRPr lang="en-IN" sz="2400"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457200" y="836712"/>
            <a:ext cx="8229600" cy="1008112"/>
          </a:xfrm>
        </p:spPr>
        <p:txBody>
          <a:bodyPr>
            <a:normAutofit/>
          </a:bodyPr>
          <a:lstStyle/>
          <a:p>
            <a:r>
              <a:rPr lang="en-US" sz="2800" dirty="0">
                <a:latin typeface="+mn-lt"/>
              </a:rPr>
              <a:t>DETERMINANTS OF FOREIGN INVESTMENT</a:t>
            </a:r>
            <a:endParaRPr lang="en-IN" sz="2800" dirty="0">
              <a:latin typeface="+mn-lt"/>
            </a:endParaRPr>
          </a:p>
        </p:txBody>
      </p:sp>
      <p:sp>
        <p:nvSpPr>
          <p:cNvPr id="1048628" name="Content Placeholder 2"/>
          <p:cNvSpPr>
            <a:spLocks noGrp="1"/>
          </p:cNvSpPr>
          <p:nvPr>
            <p:ph idx="1"/>
          </p:nvPr>
        </p:nvSpPr>
        <p:spPr>
          <a:xfrm>
            <a:off x="457200" y="1988840"/>
            <a:ext cx="8229600" cy="4585696"/>
          </a:xfrm>
        </p:spPr>
        <p:txBody>
          <a:bodyPr/>
          <a:lstStyle/>
          <a:p>
            <a:pPr>
              <a:buClr>
                <a:schemeClr val="tx1"/>
              </a:buClr>
              <a:buFont typeface="Wingdings" pitchFamily="2" charset="2"/>
              <a:buChar char="§"/>
            </a:pPr>
            <a:r>
              <a:rPr lang="en-US" sz="2400" dirty="0"/>
              <a:t>Political stability.</a:t>
            </a:r>
          </a:p>
          <a:p>
            <a:pPr>
              <a:buClr>
                <a:schemeClr val="tx1"/>
              </a:buClr>
              <a:buFont typeface="Wingdings" pitchFamily="2" charset="2"/>
              <a:buChar char="§"/>
            </a:pPr>
            <a:r>
              <a:rPr lang="en-US" sz="2400" dirty="0"/>
              <a:t>Legal and regulatory framework.</a:t>
            </a:r>
          </a:p>
          <a:p>
            <a:pPr>
              <a:buClr>
                <a:schemeClr val="tx1"/>
              </a:buClr>
              <a:buFont typeface="Wingdings" pitchFamily="2" charset="2"/>
              <a:buChar char="§"/>
            </a:pPr>
            <a:r>
              <a:rPr lang="en-US" sz="2400" dirty="0"/>
              <a:t>Size of market.</a:t>
            </a:r>
          </a:p>
          <a:p>
            <a:pPr>
              <a:buClr>
                <a:schemeClr val="tx1"/>
              </a:buClr>
              <a:buFont typeface="Wingdings" pitchFamily="2" charset="2"/>
              <a:buChar char="§"/>
            </a:pPr>
            <a:r>
              <a:rPr lang="en-US" sz="2400" dirty="0"/>
              <a:t>Prices and exchange rate.</a:t>
            </a:r>
          </a:p>
          <a:p>
            <a:pPr>
              <a:buClr>
                <a:schemeClr val="tx1"/>
              </a:buClr>
              <a:buFont typeface="Wingdings" pitchFamily="2" charset="2"/>
              <a:buChar char="§"/>
            </a:pPr>
            <a:r>
              <a:rPr lang="en-US" sz="2400" dirty="0"/>
              <a:t>Access to basic input</a:t>
            </a:r>
            <a:r>
              <a:rPr lang="en-US" dirty="0"/>
              <a:t>.</a:t>
            </a:r>
            <a:endParaRPr lang="en-IN"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9" name="Oval 4"/>
          <p:cNvSpPr txBox="1">
            <a:spLocks noChangeArrowheads="1"/>
          </p:cNvSpPr>
          <p:nvPr/>
        </p:nvSpPr>
        <p:spPr bwMode="auto">
          <a:xfrm>
            <a:off x="304800" y="1824335"/>
            <a:ext cx="4114800" cy="2133600"/>
          </a:xfrm>
          <a:prstGeom prst="ellipse">
            <a:avLst/>
          </a:prstGeom>
          <a:ln w="9525" cap="flat" cmpd="sng" algn="ctr">
            <a:solidFill>
              <a:schemeClr val="accent1"/>
            </a:solidFill>
            <a:prstDash val="solid"/>
            <a:headEnd/>
            <a:tailEnd/>
          </a:ln>
        </p:spPr>
        <p:style>
          <a:lnRef idx="1">
            <a:schemeClr val="accent1"/>
          </a:lnRef>
          <a:fillRef idx="2">
            <a:schemeClr val="accent1"/>
          </a:fillRef>
          <a:effectRef idx="1">
            <a:schemeClr val="accent1"/>
          </a:effectRef>
          <a:fontRef idx="minor">
            <a:schemeClr val="dk1"/>
          </a:fontRef>
        </p:style>
        <p:txBody>
          <a:bodyPr wrap="none" anchor="ctr">
            <a:normAutofit/>
          </a:bodyPr>
          <a:lstStyle/>
          <a:p>
            <a:pPr marL="365760" marR="0" lvl="0" indent="-256032" algn="ctr" defTabSz="914400" rtl="0" eaLnBrk="1" fontAlgn="auto" latinLnBrk="0" hangingPunct="1">
              <a:lnSpc>
                <a:spcPct val="100000"/>
              </a:lnSpc>
              <a:spcBef>
                <a:spcPts val="300"/>
              </a:spcBef>
              <a:spcAft>
                <a:spcPts val="0"/>
              </a:spcAft>
              <a:buClr>
                <a:schemeClr val="accent3"/>
              </a:buClr>
              <a:buSzTx/>
              <a:buFont typeface="Georgia"/>
              <a:buNone/>
            </a:pPr>
            <a:r>
              <a:rPr kumimoji="0" lang="en-US" sz="2400" b="1" i="0" u="none" strike="noStrike" kern="1200" cap="none" spc="0" normalizeH="0" baseline="0" noProof="0" dirty="0">
                <a:ln>
                  <a:noFill/>
                </a:ln>
                <a:solidFill>
                  <a:schemeClr val="dk1"/>
                </a:solidFill>
                <a:effectLst/>
                <a:uLnTx/>
                <a:uFillTx/>
                <a:latin typeface="Cambria" pitchFamily="18" charset="0"/>
                <a:ea typeface="+mn-ea"/>
                <a:cs typeface="+mn-cs"/>
              </a:rPr>
              <a:t>   Automatic Route</a:t>
            </a:r>
          </a:p>
        </p:txBody>
      </p:sp>
      <p:sp>
        <p:nvSpPr>
          <p:cNvPr id="1048630" name="Title 1"/>
          <p:cNvSpPr txBox="1"/>
          <p:nvPr/>
        </p:nvSpPr>
        <p:spPr>
          <a:xfrm>
            <a:off x="228600" y="764704"/>
            <a:ext cx="8229600" cy="652934"/>
          </a:xfrm>
          <a:prstGeom prst="rect">
            <a:avLst/>
          </a:prstGeom>
        </p:spPr>
        <p:txBody>
          <a:bodyPr>
            <a:normAutofit fontScale="94875" lnSpcReduction="10000"/>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auto" latinLnBrk="0" hangingPunct="1">
              <a:lnSpc>
                <a:spcPct val="100000"/>
              </a:lnSpc>
              <a:spcBef>
                <a:spcPct val="0"/>
              </a:spcBef>
              <a:spcAft>
                <a:spcPts val="0"/>
              </a:spcAft>
              <a:buClrTx/>
              <a:buSzTx/>
              <a:buFontTx/>
              <a:buNone/>
            </a:pPr>
            <a:r>
              <a:rPr kumimoji="0" lang="en-US" sz="4000" b="0" i="0" u="none" strike="noStrike" kern="1200" cap="none" spc="0" normalizeH="0" baseline="0" noProof="0" dirty="0">
                <a:ln w="11430"/>
                <a:solidFill>
                  <a:schemeClr val="tx1"/>
                </a:solidFill>
                <a:uLnTx/>
                <a:uFillTx/>
                <a:ea typeface="+mj-ea"/>
                <a:cs typeface="+mj-cs"/>
              </a:rPr>
              <a:t>FDI ROUTES</a:t>
            </a:r>
          </a:p>
        </p:txBody>
      </p:sp>
      <p:sp>
        <p:nvSpPr>
          <p:cNvPr id="1048631" name="Oval 3"/>
          <p:cNvSpPr>
            <a:spLocks noChangeArrowheads="1"/>
          </p:cNvSpPr>
          <p:nvPr/>
        </p:nvSpPr>
        <p:spPr bwMode="auto">
          <a:xfrm>
            <a:off x="4876800" y="1824335"/>
            <a:ext cx="3886200" cy="20574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en-US" sz="2400" b="1" dirty="0">
                <a:latin typeface="Cambria" pitchFamily="18" charset="0"/>
              </a:rPr>
              <a:t>Government</a:t>
            </a:r>
          </a:p>
        </p:txBody>
      </p:sp>
      <p:sp>
        <p:nvSpPr>
          <p:cNvPr id="1048632" name="Text Box 7"/>
          <p:cNvSpPr txBox="1">
            <a:spLocks noChangeArrowheads="1"/>
          </p:cNvSpPr>
          <p:nvPr/>
        </p:nvSpPr>
        <p:spPr bwMode="auto">
          <a:xfrm>
            <a:off x="457200" y="4796135"/>
            <a:ext cx="3657600"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just">
              <a:spcBef>
                <a:spcPct val="50000"/>
              </a:spcBef>
            </a:pPr>
            <a:r>
              <a:rPr lang="en-US" sz="2400" b="1" dirty="0">
                <a:latin typeface="Cambria" pitchFamily="18" charset="0"/>
              </a:rPr>
              <a:t>No permission required</a:t>
            </a:r>
          </a:p>
        </p:txBody>
      </p:sp>
      <p:sp>
        <p:nvSpPr>
          <p:cNvPr id="1048633" name="Text Box 8"/>
          <p:cNvSpPr txBox="1">
            <a:spLocks noChangeArrowheads="1"/>
          </p:cNvSpPr>
          <p:nvPr/>
        </p:nvSpPr>
        <p:spPr bwMode="auto">
          <a:xfrm>
            <a:off x="4724400" y="4796135"/>
            <a:ext cx="4267200" cy="46166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en-US" sz="2400" b="1" dirty="0">
                <a:latin typeface="Cambria" pitchFamily="18" charset="0"/>
              </a:rPr>
              <a:t> Approval /License required.</a:t>
            </a:r>
          </a:p>
        </p:txBody>
      </p:sp>
      <p:sp>
        <p:nvSpPr>
          <p:cNvPr id="1048634" name="Down Arrow 8"/>
          <p:cNvSpPr/>
          <p:nvPr/>
        </p:nvSpPr>
        <p:spPr>
          <a:xfrm>
            <a:off x="2133600" y="4110335"/>
            <a:ext cx="381000" cy="609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048635" name="Down Arrow 9"/>
          <p:cNvSpPr/>
          <p:nvPr/>
        </p:nvSpPr>
        <p:spPr>
          <a:xfrm>
            <a:off x="6629400" y="4034135"/>
            <a:ext cx="381000" cy="609600"/>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48629"/>
                                        </p:tgtEl>
                                        <p:attrNameLst>
                                          <p:attrName>style.visibility</p:attrName>
                                        </p:attrNameLst>
                                      </p:cBhvr>
                                      <p:to>
                                        <p:strVal val="visible"/>
                                      </p:to>
                                    </p:set>
                                    <p:anim calcmode="lin" valueType="num">
                                      <p:cBhvr additive="base">
                                        <p:cTn id="7" dur="500" fill="hold"/>
                                        <p:tgtEl>
                                          <p:spTgt spid="1048629"/>
                                        </p:tgtEl>
                                        <p:attrNameLst>
                                          <p:attrName>ppt_x</p:attrName>
                                        </p:attrNameLst>
                                      </p:cBhvr>
                                      <p:tavLst>
                                        <p:tav tm="0">
                                          <p:val>
                                            <p:strVal val="0-#ppt_w/2"/>
                                          </p:val>
                                        </p:tav>
                                        <p:tav tm="100000">
                                          <p:val>
                                            <p:strVal val="#ppt_x"/>
                                          </p:val>
                                        </p:tav>
                                      </p:tavLst>
                                    </p:anim>
                                    <p:anim calcmode="lin" valueType="num">
                                      <p:cBhvr additive="base">
                                        <p:cTn id="8" dur="500" fill="hold"/>
                                        <p:tgtEl>
                                          <p:spTgt spid="10486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48631"/>
                                        </p:tgtEl>
                                        <p:attrNameLst>
                                          <p:attrName>style.visibility</p:attrName>
                                        </p:attrNameLst>
                                      </p:cBhvr>
                                      <p:to>
                                        <p:strVal val="visible"/>
                                      </p:to>
                                    </p:set>
                                    <p:anim calcmode="lin" valueType="num">
                                      <p:cBhvr additive="base">
                                        <p:cTn id="12" dur="500" fill="hold"/>
                                        <p:tgtEl>
                                          <p:spTgt spid="1048631"/>
                                        </p:tgtEl>
                                        <p:attrNameLst>
                                          <p:attrName>ppt_x</p:attrName>
                                        </p:attrNameLst>
                                      </p:cBhvr>
                                      <p:tavLst>
                                        <p:tav tm="0">
                                          <p:val>
                                            <p:strVal val="1+#ppt_w/2"/>
                                          </p:val>
                                        </p:tav>
                                        <p:tav tm="100000">
                                          <p:val>
                                            <p:strVal val="#ppt_x"/>
                                          </p:val>
                                        </p:tav>
                                      </p:tavLst>
                                    </p:anim>
                                    <p:anim calcmode="lin" valueType="num">
                                      <p:cBhvr additive="base">
                                        <p:cTn id="13" dur="500" fill="hold"/>
                                        <p:tgtEl>
                                          <p:spTgt spid="10486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048632"/>
                                        </p:tgtEl>
                                        <p:attrNameLst>
                                          <p:attrName>style.visibility</p:attrName>
                                        </p:attrNameLst>
                                      </p:cBhvr>
                                      <p:to>
                                        <p:strVal val="visible"/>
                                      </p:to>
                                    </p:set>
                                    <p:anim calcmode="lin" valueType="num">
                                      <p:cBhvr additive="base">
                                        <p:cTn id="17" dur="500" fill="hold"/>
                                        <p:tgtEl>
                                          <p:spTgt spid="1048632"/>
                                        </p:tgtEl>
                                        <p:attrNameLst>
                                          <p:attrName>ppt_x</p:attrName>
                                        </p:attrNameLst>
                                      </p:cBhvr>
                                      <p:tavLst>
                                        <p:tav tm="0">
                                          <p:val>
                                            <p:strVal val="0-#ppt_w/2"/>
                                          </p:val>
                                        </p:tav>
                                        <p:tav tm="100000">
                                          <p:val>
                                            <p:strVal val="#ppt_x"/>
                                          </p:val>
                                        </p:tav>
                                      </p:tavLst>
                                    </p:anim>
                                    <p:anim calcmode="lin" valueType="num">
                                      <p:cBhvr additive="base">
                                        <p:cTn id="18" dur="500" fill="hold"/>
                                        <p:tgtEl>
                                          <p:spTgt spid="104863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1048633"/>
                                        </p:tgtEl>
                                        <p:attrNameLst>
                                          <p:attrName>style.visibility</p:attrName>
                                        </p:attrNameLst>
                                      </p:cBhvr>
                                      <p:to>
                                        <p:strVal val="visible"/>
                                      </p:to>
                                    </p:set>
                                    <p:anim calcmode="lin" valueType="num">
                                      <p:cBhvr additive="base">
                                        <p:cTn id="22" dur="500" fill="hold"/>
                                        <p:tgtEl>
                                          <p:spTgt spid="1048633"/>
                                        </p:tgtEl>
                                        <p:attrNameLst>
                                          <p:attrName>ppt_x</p:attrName>
                                        </p:attrNameLst>
                                      </p:cBhvr>
                                      <p:tavLst>
                                        <p:tav tm="0">
                                          <p:val>
                                            <p:strVal val="1+#ppt_w/2"/>
                                          </p:val>
                                        </p:tav>
                                        <p:tav tm="100000">
                                          <p:val>
                                            <p:strVal val="#ppt_x"/>
                                          </p:val>
                                        </p:tav>
                                      </p:tavLst>
                                    </p:anim>
                                    <p:anim calcmode="lin" valueType="num">
                                      <p:cBhvr additive="base">
                                        <p:cTn id="23" dur="500" fill="hold"/>
                                        <p:tgtEl>
                                          <p:spTgt spid="10486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animBg="1" autoUpdateAnimBg="0"/>
      <p:bldP spid="1048631" grpId="0" animBg="1" autoUpdateAnimBg="0"/>
      <p:bldP spid="1048632" grpId="0" animBg="1" autoUpdateAnimBg="0"/>
      <p:bldP spid="1048633"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shade val="30000"/>
                <a:satMod val="175000"/>
              </a:schemeClr>
            </a:gs>
            <a:gs pos="60000">
              <a:schemeClr val="phClr">
                <a:shade val="38000"/>
                <a:satMod val="175000"/>
              </a:schemeClr>
            </a:gs>
            <a:gs pos="100000">
              <a:schemeClr val="phClr">
                <a:tint val="80000"/>
                <a:satMod val="250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1260</Words>
  <Application>Microsoft Macintosh PowerPoint</Application>
  <PresentationFormat>On-screen Show (4:3)</PresentationFormat>
  <Paragraphs>222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Calibri</vt:lpstr>
      <vt:lpstr>Cambria</vt:lpstr>
      <vt:lpstr>Georgia</vt:lpstr>
      <vt:lpstr>Lucida Sans Unicode</vt:lpstr>
      <vt:lpstr>Times New Roman</vt:lpstr>
      <vt:lpstr>Trebuchet MS</vt:lpstr>
      <vt:lpstr>Wingdings</vt:lpstr>
      <vt:lpstr>Wingdings 2</vt:lpstr>
      <vt:lpstr>Wingdings 3</vt:lpstr>
      <vt:lpstr>Urban</vt:lpstr>
      <vt:lpstr>JDJ</vt:lpstr>
      <vt:lpstr>Contents:-</vt:lpstr>
      <vt:lpstr>PowerPoint Presentation</vt:lpstr>
      <vt:lpstr>PowerPoint Presentation</vt:lpstr>
      <vt:lpstr>FOREIGN DIRECT INVESTMENT</vt:lpstr>
      <vt:lpstr>PowerPoint Presentation</vt:lpstr>
      <vt:lpstr>NEED OF FOREIGN INVESTMENT</vt:lpstr>
      <vt:lpstr>DETERMINANTS OF FOREIGN INVESTMENT</vt:lpstr>
      <vt:lpstr>PowerPoint Presentation</vt:lpstr>
      <vt:lpstr>PowerPoint Presentation</vt:lpstr>
      <vt:lpstr>PowerPoint Presentation</vt:lpstr>
      <vt:lpstr>PowerPoint Presentation</vt:lpstr>
      <vt:lpstr>PowerPoint Presentation</vt:lpstr>
      <vt:lpstr>GOVERNMENT POLICIES</vt:lpstr>
      <vt:lpstr>LIBERALIZATION OF FOREIGN DIRECT INVESTMENT LIMITS IN INDIA </vt:lpstr>
      <vt:lpstr>PowerPoint Presentation</vt:lpstr>
      <vt:lpstr>FDI PROHIBITED IN:-</vt:lpstr>
      <vt:lpstr>PowerPoint Presentation</vt:lpstr>
      <vt:lpstr>IMPACT OF FDI ON INDIAN ECONOMY</vt:lpstr>
      <vt:lpstr>PowerPoint Presentation</vt:lpstr>
      <vt:lpstr>MAJOR INDIAN RETAILERS : CATEGORIES </vt:lpstr>
      <vt:lpstr>SEGMENTATION</vt:lpstr>
      <vt:lpstr>PowerPoint Presentation</vt:lpstr>
      <vt:lpstr>ADVERSE EFFECTS OF FDI</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FOREIGN DIRECT INVESTMENT</dc:title>
  <dc:creator>surbhi</dc:creator>
  <cp:lastModifiedBy>Microsoft Office User</cp:lastModifiedBy>
  <cp:revision>14</cp:revision>
  <dcterms:created xsi:type="dcterms:W3CDTF">2014-01-27T05:46:06Z</dcterms:created>
  <dcterms:modified xsi:type="dcterms:W3CDTF">2023-06-20T15:18:50Z</dcterms:modified>
</cp:coreProperties>
</file>