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male" initials="Am" lastIdx="2" clrIdx="0">
    <p:extLst>
      <p:ext uri="{19B8F6BF-5375-455C-9EA6-DF929625EA0E}">
        <p15:presenceInfo xmlns:p15="http://schemas.microsoft.com/office/powerpoint/2012/main" userId="31e0f15034a052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84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male" userId="31e0f15034a05215" providerId="LiveId" clId="{C50B7260-6F55-495B-9FAC-B5FCE5F8FAA6}"/>
    <pc:docChg chg="delSld">
      <pc:chgData name="Aditya male" userId="31e0f15034a05215" providerId="LiveId" clId="{C50B7260-6F55-495B-9FAC-B5FCE5F8FAA6}" dt="2022-04-07T08:28:17.874" v="1" actId="2696"/>
      <pc:docMkLst>
        <pc:docMk/>
      </pc:docMkLst>
      <pc:sldChg chg="del">
        <pc:chgData name="Aditya male" userId="31e0f15034a05215" providerId="LiveId" clId="{C50B7260-6F55-495B-9FAC-B5FCE5F8FAA6}" dt="2022-04-07T08:28:14.067" v="0" actId="2696"/>
        <pc:sldMkLst>
          <pc:docMk/>
          <pc:sldMk cId="1168435261" sldId="280"/>
        </pc:sldMkLst>
      </pc:sldChg>
      <pc:sldChg chg="del">
        <pc:chgData name="Aditya male" userId="31e0f15034a05215" providerId="LiveId" clId="{C50B7260-6F55-495B-9FAC-B5FCE5F8FAA6}" dt="2022-04-07T08:28:17.874" v="1" actId="2696"/>
        <pc:sldMkLst>
          <pc:docMk/>
          <pc:sldMk cId="946207225"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E802-9F84-4D2D-85CD-ACDA5C7B80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FAEDFD-E5C6-4186-BA67-B031215D8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8D8A8F-0039-4B74-8658-7A0437AD0D91}"/>
              </a:ext>
            </a:extLst>
          </p:cNvPr>
          <p:cNvSpPr>
            <a:spLocks noGrp="1"/>
          </p:cNvSpPr>
          <p:nvPr>
            <p:ph type="dt" sz="half" idx="10"/>
          </p:nvPr>
        </p:nvSpPr>
        <p:spPr/>
        <p:txBody>
          <a:bodyPr/>
          <a:lstStyle/>
          <a:p>
            <a:fld id="{62BABA87-7E2F-434E-8189-0A7C69E5385E}" type="datetimeFigureOut">
              <a:rPr lang="en-IN" smtClean="0"/>
              <a:t>07-04-2022</a:t>
            </a:fld>
            <a:endParaRPr lang="en-IN"/>
          </a:p>
        </p:txBody>
      </p:sp>
      <p:sp>
        <p:nvSpPr>
          <p:cNvPr id="5" name="Footer Placeholder 4">
            <a:extLst>
              <a:ext uri="{FF2B5EF4-FFF2-40B4-BE49-F238E27FC236}">
                <a16:creationId xmlns:a16="http://schemas.microsoft.com/office/drawing/2014/main" id="{5E697F29-A276-4E92-9697-DBDAE9CDFC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DCC4D-37D2-4C38-8C9D-FD975348874A}"/>
              </a:ext>
            </a:extLst>
          </p:cNvPr>
          <p:cNvSpPr>
            <a:spLocks noGrp="1"/>
          </p:cNvSpPr>
          <p:nvPr>
            <p:ph type="sldNum" sz="quarter" idx="12"/>
          </p:nvPr>
        </p:nvSpPr>
        <p:spPr/>
        <p:txBody>
          <a:bodyPr/>
          <a:lstStyle/>
          <a:p>
            <a:fld id="{1EC92C74-F001-4573-97A4-3F132E4E7A18}" type="slidenum">
              <a:rPr lang="en-IN" smtClean="0"/>
              <a:t>‹#›</a:t>
            </a:fld>
            <a:endParaRPr lang="en-IN"/>
          </a:p>
        </p:txBody>
      </p:sp>
    </p:spTree>
    <p:extLst>
      <p:ext uri="{BB962C8B-B14F-4D97-AF65-F5344CB8AC3E}">
        <p14:creationId xmlns:p14="http://schemas.microsoft.com/office/powerpoint/2010/main" val="77051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CA57-F57E-433E-ADFA-1A745674DE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29C9C3-A18C-47ED-9094-72FB9386D8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336516-CC70-4E44-84AF-7AEB7EBEAC45}"/>
              </a:ext>
            </a:extLst>
          </p:cNvPr>
          <p:cNvSpPr>
            <a:spLocks noGrp="1"/>
          </p:cNvSpPr>
          <p:nvPr>
            <p:ph type="dt" sz="half" idx="10"/>
          </p:nvPr>
        </p:nvSpPr>
        <p:spPr/>
        <p:txBody>
          <a:bodyPr/>
          <a:lstStyle/>
          <a:p>
            <a:fld id="{62BABA87-7E2F-434E-8189-0A7C69E5385E}" type="datetimeFigureOut">
              <a:rPr lang="en-IN" smtClean="0"/>
              <a:t>07-04-2022</a:t>
            </a:fld>
            <a:endParaRPr lang="en-IN"/>
          </a:p>
        </p:txBody>
      </p:sp>
      <p:sp>
        <p:nvSpPr>
          <p:cNvPr id="5" name="Footer Placeholder 4">
            <a:extLst>
              <a:ext uri="{FF2B5EF4-FFF2-40B4-BE49-F238E27FC236}">
                <a16:creationId xmlns:a16="http://schemas.microsoft.com/office/drawing/2014/main" id="{0C4702D2-6EB2-4C83-BE23-8910ED41D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9E5EFC-ABA3-47AF-BBC0-22A4AE6E82BE}"/>
              </a:ext>
            </a:extLst>
          </p:cNvPr>
          <p:cNvSpPr>
            <a:spLocks noGrp="1"/>
          </p:cNvSpPr>
          <p:nvPr>
            <p:ph type="sldNum" sz="quarter" idx="12"/>
          </p:nvPr>
        </p:nvSpPr>
        <p:spPr/>
        <p:txBody>
          <a:bodyPr/>
          <a:lstStyle/>
          <a:p>
            <a:fld id="{1EC92C74-F001-4573-97A4-3F132E4E7A18}" type="slidenum">
              <a:rPr lang="en-IN" smtClean="0"/>
              <a:t>‹#›</a:t>
            </a:fld>
            <a:endParaRPr lang="en-IN"/>
          </a:p>
        </p:txBody>
      </p:sp>
    </p:spTree>
    <p:extLst>
      <p:ext uri="{BB962C8B-B14F-4D97-AF65-F5344CB8AC3E}">
        <p14:creationId xmlns:p14="http://schemas.microsoft.com/office/powerpoint/2010/main" val="88407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1DE1F5-8E52-42BC-93C9-DBF48C59DC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651876-E45C-4E4B-9944-41E5CC1CC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FC173F-BC55-4D4C-9648-D3B626E6B759}"/>
              </a:ext>
            </a:extLst>
          </p:cNvPr>
          <p:cNvSpPr>
            <a:spLocks noGrp="1"/>
          </p:cNvSpPr>
          <p:nvPr>
            <p:ph type="dt" sz="half" idx="10"/>
          </p:nvPr>
        </p:nvSpPr>
        <p:spPr/>
        <p:txBody>
          <a:bodyPr/>
          <a:lstStyle/>
          <a:p>
            <a:fld id="{62BABA87-7E2F-434E-8189-0A7C69E5385E}" type="datetimeFigureOut">
              <a:rPr lang="en-IN" smtClean="0"/>
              <a:t>07-04-2022</a:t>
            </a:fld>
            <a:endParaRPr lang="en-IN"/>
          </a:p>
        </p:txBody>
      </p:sp>
      <p:sp>
        <p:nvSpPr>
          <p:cNvPr id="5" name="Footer Placeholder 4">
            <a:extLst>
              <a:ext uri="{FF2B5EF4-FFF2-40B4-BE49-F238E27FC236}">
                <a16:creationId xmlns:a16="http://schemas.microsoft.com/office/drawing/2014/main" id="{050DC5BF-6D8B-4243-869D-F5C6314F0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31EB0-AFD2-4062-B6D6-2E99EA0EE967}"/>
              </a:ext>
            </a:extLst>
          </p:cNvPr>
          <p:cNvSpPr>
            <a:spLocks noGrp="1"/>
          </p:cNvSpPr>
          <p:nvPr>
            <p:ph type="sldNum" sz="quarter" idx="12"/>
          </p:nvPr>
        </p:nvSpPr>
        <p:spPr/>
        <p:txBody>
          <a:bodyPr/>
          <a:lstStyle/>
          <a:p>
            <a:fld id="{1EC92C74-F001-4573-97A4-3F132E4E7A18}" type="slidenum">
              <a:rPr lang="en-IN" smtClean="0"/>
              <a:t>‹#›</a:t>
            </a:fld>
            <a:endParaRPr lang="en-IN"/>
          </a:p>
        </p:txBody>
      </p:sp>
    </p:spTree>
    <p:extLst>
      <p:ext uri="{BB962C8B-B14F-4D97-AF65-F5344CB8AC3E}">
        <p14:creationId xmlns:p14="http://schemas.microsoft.com/office/powerpoint/2010/main" val="229229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A445A-1F9E-4AA9-90E9-9BD283D27F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ACA468-B0EB-475D-9B61-2B869031C7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F698E-8D40-4283-92ED-3F366DC67E74}"/>
              </a:ext>
            </a:extLst>
          </p:cNvPr>
          <p:cNvSpPr>
            <a:spLocks noGrp="1"/>
          </p:cNvSpPr>
          <p:nvPr>
            <p:ph type="dt" sz="half" idx="10"/>
          </p:nvPr>
        </p:nvSpPr>
        <p:spPr/>
        <p:txBody>
          <a:bodyPr/>
          <a:lstStyle/>
          <a:p>
            <a:fld id="{62BABA87-7E2F-434E-8189-0A7C69E5385E}" type="datetimeFigureOut">
              <a:rPr lang="en-IN" smtClean="0"/>
              <a:t>07-04-2022</a:t>
            </a:fld>
            <a:endParaRPr lang="en-IN"/>
          </a:p>
        </p:txBody>
      </p:sp>
      <p:sp>
        <p:nvSpPr>
          <p:cNvPr id="5" name="Footer Placeholder 4">
            <a:extLst>
              <a:ext uri="{FF2B5EF4-FFF2-40B4-BE49-F238E27FC236}">
                <a16:creationId xmlns:a16="http://schemas.microsoft.com/office/drawing/2014/main" id="{AF708496-55D4-4C38-8CA6-C7FF081EFB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587913-34E7-4A62-8AA4-2D2F235044D1}"/>
              </a:ext>
            </a:extLst>
          </p:cNvPr>
          <p:cNvSpPr>
            <a:spLocks noGrp="1"/>
          </p:cNvSpPr>
          <p:nvPr>
            <p:ph type="sldNum" sz="quarter" idx="12"/>
          </p:nvPr>
        </p:nvSpPr>
        <p:spPr/>
        <p:txBody>
          <a:bodyPr/>
          <a:lstStyle/>
          <a:p>
            <a:fld id="{1EC92C74-F001-4573-97A4-3F132E4E7A18}" type="slidenum">
              <a:rPr lang="en-IN" smtClean="0"/>
              <a:t>‹#›</a:t>
            </a:fld>
            <a:endParaRPr lang="en-IN"/>
          </a:p>
        </p:txBody>
      </p:sp>
    </p:spTree>
    <p:extLst>
      <p:ext uri="{BB962C8B-B14F-4D97-AF65-F5344CB8AC3E}">
        <p14:creationId xmlns:p14="http://schemas.microsoft.com/office/powerpoint/2010/main" val="120387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813B-CC27-4834-9E0D-459AFA30B3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434885-8ABB-4718-8F24-3542222AA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B8DF58-26AF-4AAE-B033-FD52761788F4}"/>
              </a:ext>
            </a:extLst>
          </p:cNvPr>
          <p:cNvSpPr>
            <a:spLocks noGrp="1"/>
          </p:cNvSpPr>
          <p:nvPr>
            <p:ph type="dt" sz="half" idx="10"/>
          </p:nvPr>
        </p:nvSpPr>
        <p:spPr/>
        <p:txBody>
          <a:bodyPr/>
          <a:lstStyle/>
          <a:p>
            <a:fld id="{62BABA87-7E2F-434E-8189-0A7C69E5385E}" type="datetimeFigureOut">
              <a:rPr lang="en-IN" smtClean="0"/>
              <a:t>07-04-2022</a:t>
            </a:fld>
            <a:endParaRPr lang="en-IN"/>
          </a:p>
        </p:txBody>
      </p:sp>
      <p:sp>
        <p:nvSpPr>
          <p:cNvPr id="5" name="Footer Placeholder 4">
            <a:extLst>
              <a:ext uri="{FF2B5EF4-FFF2-40B4-BE49-F238E27FC236}">
                <a16:creationId xmlns:a16="http://schemas.microsoft.com/office/drawing/2014/main" id="{FE8A6DA3-9A93-49E8-973F-21A54C9F9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5D815D-9759-4A67-BD02-C6FBB7241496}"/>
              </a:ext>
            </a:extLst>
          </p:cNvPr>
          <p:cNvSpPr>
            <a:spLocks noGrp="1"/>
          </p:cNvSpPr>
          <p:nvPr>
            <p:ph type="sldNum" sz="quarter" idx="12"/>
          </p:nvPr>
        </p:nvSpPr>
        <p:spPr/>
        <p:txBody>
          <a:bodyPr/>
          <a:lstStyle/>
          <a:p>
            <a:fld id="{1EC92C74-F001-4573-97A4-3F132E4E7A18}" type="slidenum">
              <a:rPr lang="en-IN" smtClean="0"/>
              <a:t>‹#›</a:t>
            </a:fld>
            <a:endParaRPr lang="en-IN"/>
          </a:p>
        </p:txBody>
      </p:sp>
    </p:spTree>
    <p:extLst>
      <p:ext uri="{BB962C8B-B14F-4D97-AF65-F5344CB8AC3E}">
        <p14:creationId xmlns:p14="http://schemas.microsoft.com/office/powerpoint/2010/main" val="72452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659A-D63B-48D9-8562-A23BA5F9BB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5A63DF-198A-4D7C-B6D5-AD6C91B2F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FAFCC1-51AE-43D2-AEC6-4B29211040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D5D67D-D19B-40EA-9ED0-32BDDF6989AB}"/>
              </a:ext>
            </a:extLst>
          </p:cNvPr>
          <p:cNvSpPr>
            <a:spLocks noGrp="1"/>
          </p:cNvSpPr>
          <p:nvPr>
            <p:ph type="dt" sz="half" idx="10"/>
          </p:nvPr>
        </p:nvSpPr>
        <p:spPr/>
        <p:txBody>
          <a:bodyPr/>
          <a:lstStyle/>
          <a:p>
            <a:fld id="{62BABA87-7E2F-434E-8189-0A7C69E5385E}" type="datetimeFigureOut">
              <a:rPr lang="en-IN" smtClean="0"/>
              <a:t>07-04-2022</a:t>
            </a:fld>
            <a:endParaRPr lang="en-IN"/>
          </a:p>
        </p:txBody>
      </p:sp>
      <p:sp>
        <p:nvSpPr>
          <p:cNvPr id="6" name="Footer Placeholder 5">
            <a:extLst>
              <a:ext uri="{FF2B5EF4-FFF2-40B4-BE49-F238E27FC236}">
                <a16:creationId xmlns:a16="http://schemas.microsoft.com/office/drawing/2014/main" id="{A45B4BC6-048B-4E36-BB38-7A45C0D26A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C7ADD9-BF05-4DA7-BDC9-010F99B9619B}"/>
              </a:ext>
            </a:extLst>
          </p:cNvPr>
          <p:cNvSpPr>
            <a:spLocks noGrp="1"/>
          </p:cNvSpPr>
          <p:nvPr>
            <p:ph type="sldNum" sz="quarter" idx="12"/>
          </p:nvPr>
        </p:nvSpPr>
        <p:spPr/>
        <p:txBody>
          <a:bodyPr/>
          <a:lstStyle/>
          <a:p>
            <a:fld id="{1EC92C74-F001-4573-97A4-3F132E4E7A18}" type="slidenum">
              <a:rPr lang="en-IN" smtClean="0"/>
              <a:t>‹#›</a:t>
            </a:fld>
            <a:endParaRPr lang="en-IN"/>
          </a:p>
        </p:txBody>
      </p:sp>
    </p:spTree>
    <p:extLst>
      <p:ext uri="{BB962C8B-B14F-4D97-AF65-F5344CB8AC3E}">
        <p14:creationId xmlns:p14="http://schemas.microsoft.com/office/powerpoint/2010/main" val="171657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712A-2D46-40B2-A977-ACB5BCA854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63A1AA-452B-4B22-AD3E-3022F54FB5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A4343E-82D4-47A8-87C2-7B7FE50685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DA5B18-A4ED-4CC8-8438-0CC02B622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5C0E47-8417-415C-A1C1-DD966C880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23BF14-E936-43C1-9AB7-A2997251E057}"/>
              </a:ext>
            </a:extLst>
          </p:cNvPr>
          <p:cNvSpPr>
            <a:spLocks noGrp="1"/>
          </p:cNvSpPr>
          <p:nvPr>
            <p:ph type="dt" sz="half" idx="10"/>
          </p:nvPr>
        </p:nvSpPr>
        <p:spPr/>
        <p:txBody>
          <a:bodyPr/>
          <a:lstStyle/>
          <a:p>
            <a:fld id="{62BABA87-7E2F-434E-8189-0A7C69E5385E}" type="datetimeFigureOut">
              <a:rPr lang="en-IN" smtClean="0"/>
              <a:t>07-04-2022</a:t>
            </a:fld>
            <a:endParaRPr lang="en-IN"/>
          </a:p>
        </p:txBody>
      </p:sp>
      <p:sp>
        <p:nvSpPr>
          <p:cNvPr id="8" name="Footer Placeholder 7">
            <a:extLst>
              <a:ext uri="{FF2B5EF4-FFF2-40B4-BE49-F238E27FC236}">
                <a16:creationId xmlns:a16="http://schemas.microsoft.com/office/drawing/2014/main" id="{58A8C256-1661-46A4-A2D7-495F5C75B6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BA4803-261E-4289-A01A-353C3B1F169C}"/>
              </a:ext>
            </a:extLst>
          </p:cNvPr>
          <p:cNvSpPr>
            <a:spLocks noGrp="1"/>
          </p:cNvSpPr>
          <p:nvPr>
            <p:ph type="sldNum" sz="quarter" idx="12"/>
          </p:nvPr>
        </p:nvSpPr>
        <p:spPr/>
        <p:txBody>
          <a:bodyPr/>
          <a:lstStyle/>
          <a:p>
            <a:fld id="{1EC92C74-F001-4573-97A4-3F132E4E7A18}" type="slidenum">
              <a:rPr lang="en-IN" smtClean="0"/>
              <a:t>‹#›</a:t>
            </a:fld>
            <a:endParaRPr lang="en-IN"/>
          </a:p>
        </p:txBody>
      </p:sp>
    </p:spTree>
    <p:extLst>
      <p:ext uri="{BB962C8B-B14F-4D97-AF65-F5344CB8AC3E}">
        <p14:creationId xmlns:p14="http://schemas.microsoft.com/office/powerpoint/2010/main" val="204202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76C4-A68C-41E2-B32D-550E7EF3CB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6D0900-87C4-4146-A189-29870EC34DFE}"/>
              </a:ext>
            </a:extLst>
          </p:cNvPr>
          <p:cNvSpPr>
            <a:spLocks noGrp="1"/>
          </p:cNvSpPr>
          <p:nvPr>
            <p:ph type="dt" sz="half" idx="10"/>
          </p:nvPr>
        </p:nvSpPr>
        <p:spPr/>
        <p:txBody>
          <a:bodyPr/>
          <a:lstStyle/>
          <a:p>
            <a:fld id="{62BABA87-7E2F-434E-8189-0A7C69E5385E}" type="datetimeFigureOut">
              <a:rPr lang="en-IN" smtClean="0"/>
              <a:t>07-04-2022</a:t>
            </a:fld>
            <a:endParaRPr lang="en-IN"/>
          </a:p>
        </p:txBody>
      </p:sp>
      <p:sp>
        <p:nvSpPr>
          <p:cNvPr id="4" name="Footer Placeholder 3">
            <a:extLst>
              <a:ext uri="{FF2B5EF4-FFF2-40B4-BE49-F238E27FC236}">
                <a16:creationId xmlns:a16="http://schemas.microsoft.com/office/drawing/2014/main" id="{370DCFCE-BD68-4744-BA11-90EEE7A996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C17A79-36A1-41C8-B2FC-1BBD29B4511E}"/>
              </a:ext>
            </a:extLst>
          </p:cNvPr>
          <p:cNvSpPr>
            <a:spLocks noGrp="1"/>
          </p:cNvSpPr>
          <p:nvPr>
            <p:ph type="sldNum" sz="quarter" idx="12"/>
          </p:nvPr>
        </p:nvSpPr>
        <p:spPr/>
        <p:txBody>
          <a:bodyPr/>
          <a:lstStyle/>
          <a:p>
            <a:fld id="{1EC92C74-F001-4573-97A4-3F132E4E7A18}" type="slidenum">
              <a:rPr lang="en-IN" smtClean="0"/>
              <a:t>‹#›</a:t>
            </a:fld>
            <a:endParaRPr lang="en-IN"/>
          </a:p>
        </p:txBody>
      </p:sp>
    </p:spTree>
    <p:extLst>
      <p:ext uri="{BB962C8B-B14F-4D97-AF65-F5344CB8AC3E}">
        <p14:creationId xmlns:p14="http://schemas.microsoft.com/office/powerpoint/2010/main" val="18095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8AE7C-211B-4A87-BBD4-6178A5AC3C46}"/>
              </a:ext>
            </a:extLst>
          </p:cNvPr>
          <p:cNvSpPr>
            <a:spLocks noGrp="1"/>
          </p:cNvSpPr>
          <p:nvPr>
            <p:ph type="dt" sz="half" idx="10"/>
          </p:nvPr>
        </p:nvSpPr>
        <p:spPr/>
        <p:txBody>
          <a:bodyPr/>
          <a:lstStyle/>
          <a:p>
            <a:fld id="{62BABA87-7E2F-434E-8189-0A7C69E5385E}" type="datetimeFigureOut">
              <a:rPr lang="en-IN" smtClean="0"/>
              <a:t>07-04-2022</a:t>
            </a:fld>
            <a:endParaRPr lang="en-IN"/>
          </a:p>
        </p:txBody>
      </p:sp>
      <p:sp>
        <p:nvSpPr>
          <p:cNvPr id="3" name="Footer Placeholder 2">
            <a:extLst>
              <a:ext uri="{FF2B5EF4-FFF2-40B4-BE49-F238E27FC236}">
                <a16:creationId xmlns:a16="http://schemas.microsoft.com/office/drawing/2014/main" id="{F6AC0DA0-7719-4603-8A89-D17996EBD9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51C03F-2153-494A-A449-34BBFFE6FB63}"/>
              </a:ext>
            </a:extLst>
          </p:cNvPr>
          <p:cNvSpPr>
            <a:spLocks noGrp="1"/>
          </p:cNvSpPr>
          <p:nvPr>
            <p:ph type="sldNum" sz="quarter" idx="12"/>
          </p:nvPr>
        </p:nvSpPr>
        <p:spPr/>
        <p:txBody>
          <a:bodyPr/>
          <a:lstStyle/>
          <a:p>
            <a:fld id="{1EC92C74-F001-4573-97A4-3F132E4E7A18}" type="slidenum">
              <a:rPr lang="en-IN" smtClean="0"/>
              <a:t>‹#›</a:t>
            </a:fld>
            <a:endParaRPr lang="en-IN"/>
          </a:p>
        </p:txBody>
      </p:sp>
    </p:spTree>
    <p:extLst>
      <p:ext uri="{BB962C8B-B14F-4D97-AF65-F5344CB8AC3E}">
        <p14:creationId xmlns:p14="http://schemas.microsoft.com/office/powerpoint/2010/main" val="12841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7F1C-8E27-4723-BC2B-128E0BF74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CCED46-2D87-4587-A232-9A24A152F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2CCFC2-3314-4AEE-9830-5151B15BF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86D03-73D9-4D61-86A7-22AD77810DA6}"/>
              </a:ext>
            </a:extLst>
          </p:cNvPr>
          <p:cNvSpPr>
            <a:spLocks noGrp="1"/>
          </p:cNvSpPr>
          <p:nvPr>
            <p:ph type="dt" sz="half" idx="10"/>
          </p:nvPr>
        </p:nvSpPr>
        <p:spPr/>
        <p:txBody>
          <a:bodyPr/>
          <a:lstStyle/>
          <a:p>
            <a:fld id="{62BABA87-7E2F-434E-8189-0A7C69E5385E}" type="datetimeFigureOut">
              <a:rPr lang="en-IN" smtClean="0"/>
              <a:t>07-04-2022</a:t>
            </a:fld>
            <a:endParaRPr lang="en-IN"/>
          </a:p>
        </p:txBody>
      </p:sp>
      <p:sp>
        <p:nvSpPr>
          <p:cNvPr id="6" name="Footer Placeholder 5">
            <a:extLst>
              <a:ext uri="{FF2B5EF4-FFF2-40B4-BE49-F238E27FC236}">
                <a16:creationId xmlns:a16="http://schemas.microsoft.com/office/drawing/2014/main" id="{30C37A60-0925-4A0A-87FA-572AA2DBB0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664B59-C282-4FEA-858B-AEABBC657B20}"/>
              </a:ext>
            </a:extLst>
          </p:cNvPr>
          <p:cNvSpPr>
            <a:spLocks noGrp="1"/>
          </p:cNvSpPr>
          <p:nvPr>
            <p:ph type="sldNum" sz="quarter" idx="12"/>
          </p:nvPr>
        </p:nvSpPr>
        <p:spPr/>
        <p:txBody>
          <a:bodyPr/>
          <a:lstStyle/>
          <a:p>
            <a:fld id="{1EC92C74-F001-4573-97A4-3F132E4E7A18}" type="slidenum">
              <a:rPr lang="en-IN" smtClean="0"/>
              <a:t>‹#›</a:t>
            </a:fld>
            <a:endParaRPr lang="en-IN"/>
          </a:p>
        </p:txBody>
      </p:sp>
    </p:spTree>
    <p:extLst>
      <p:ext uri="{BB962C8B-B14F-4D97-AF65-F5344CB8AC3E}">
        <p14:creationId xmlns:p14="http://schemas.microsoft.com/office/powerpoint/2010/main" val="1962575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DE60-C8C3-4705-8113-468554E05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A2CBC1-5AC6-4F70-B053-5794576E8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D2A999-3860-4EAD-BA31-C70753542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550E28-D32B-4DB6-949B-12EA10B87226}"/>
              </a:ext>
            </a:extLst>
          </p:cNvPr>
          <p:cNvSpPr>
            <a:spLocks noGrp="1"/>
          </p:cNvSpPr>
          <p:nvPr>
            <p:ph type="dt" sz="half" idx="10"/>
          </p:nvPr>
        </p:nvSpPr>
        <p:spPr/>
        <p:txBody>
          <a:bodyPr/>
          <a:lstStyle/>
          <a:p>
            <a:fld id="{62BABA87-7E2F-434E-8189-0A7C69E5385E}" type="datetimeFigureOut">
              <a:rPr lang="en-IN" smtClean="0"/>
              <a:t>07-04-2022</a:t>
            </a:fld>
            <a:endParaRPr lang="en-IN"/>
          </a:p>
        </p:txBody>
      </p:sp>
      <p:sp>
        <p:nvSpPr>
          <p:cNvPr id="6" name="Footer Placeholder 5">
            <a:extLst>
              <a:ext uri="{FF2B5EF4-FFF2-40B4-BE49-F238E27FC236}">
                <a16:creationId xmlns:a16="http://schemas.microsoft.com/office/drawing/2014/main" id="{66D886E2-F424-4DD8-9BF0-2FC9E6B26A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4CF5C5-842E-4B38-95E8-1FCED425600B}"/>
              </a:ext>
            </a:extLst>
          </p:cNvPr>
          <p:cNvSpPr>
            <a:spLocks noGrp="1"/>
          </p:cNvSpPr>
          <p:nvPr>
            <p:ph type="sldNum" sz="quarter" idx="12"/>
          </p:nvPr>
        </p:nvSpPr>
        <p:spPr/>
        <p:txBody>
          <a:bodyPr/>
          <a:lstStyle/>
          <a:p>
            <a:fld id="{1EC92C74-F001-4573-97A4-3F132E4E7A18}" type="slidenum">
              <a:rPr lang="en-IN" smtClean="0"/>
              <a:t>‹#›</a:t>
            </a:fld>
            <a:endParaRPr lang="en-IN"/>
          </a:p>
        </p:txBody>
      </p:sp>
    </p:spTree>
    <p:extLst>
      <p:ext uri="{BB962C8B-B14F-4D97-AF65-F5344CB8AC3E}">
        <p14:creationId xmlns:p14="http://schemas.microsoft.com/office/powerpoint/2010/main" val="271746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5DB3E-BCEC-4CB4-A5F9-F7860141E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3FD6CD-69E3-4B6E-A51E-D0F21ADF6E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EFCA58-5E74-4D4F-AD4F-FCB98E7E6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ABA87-7E2F-434E-8189-0A7C69E5385E}" type="datetimeFigureOut">
              <a:rPr lang="en-IN" smtClean="0"/>
              <a:t>07-04-2022</a:t>
            </a:fld>
            <a:endParaRPr lang="en-IN"/>
          </a:p>
        </p:txBody>
      </p:sp>
      <p:sp>
        <p:nvSpPr>
          <p:cNvPr id="5" name="Footer Placeholder 4">
            <a:extLst>
              <a:ext uri="{FF2B5EF4-FFF2-40B4-BE49-F238E27FC236}">
                <a16:creationId xmlns:a16="http://schemas.microsoft.com/office/drawing/2014/main" id="{648377C9-8676-446A-908B-4F9B25E249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805D2B-B013-46A8-907D-9E46354268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92C74-F001-4573-97A4-3F132E4E7A18}" type="slidenum">
              <a:rPr lang="en-IN" smtClean="0"/>
              <a:t>‹#›</a:t>
            </a:fld>
            <a:endParaRPr lang="en-IN"/>
          </a:p>
        </p:txBody>
      </p:sp>
    </p:spTree>
    <p:extLst>
      <p:ext uri="{BB962C8B-B14F-4D97-AF65-F5344CB8AC3E}">
        <p14:creationId xmlns:p14="http://schemas.microsoft.com/office/powerpoint/2010/main" val="3341970678"/>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jfif"/></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jfi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F7C5428-AAF3-4758-ABC2-792AB54BDCE5}"/>
              </a:ext>
            </a:extLst>
          </p:cNvPr>
          <p:cNvGraphicFramePr>
            <a:graphicFrameLocks noGrp="1"/>
          </p:cNvGraphicFramePr>
          <p:nvPr>
            <p:extLst>
              <p:ext uri="{D42A27DB-BD31-4B8C-83A1-F6EECF244321}">
                <p14:modId xmlns:p14="http://schemas.microsoft.com/office/powerpoint/2010/main" val="1941417140"/>
              </p:ext>
            </p:extLst>
          </p:nvPr>
        </p:nvGraphicFramePr>
        <p:xfrm>
          <a:off x="3890683" y="125507"/>
          <a:ext cx="4652681" cy="681318"/>
        </p:xfrm>
        <a:graphic>
          <a:graphicData uri="http://schemas.openxmlformats.org/drawingml/2006/table">
            <a:tbl>
              <a:tblPr firstRow="1" bandRow="1">
                <a:tableStyleId>{5C22544A-7EE6-4342-B048-85BDC9FD1C3A}</a:tableStyleId>
              </a:tblPr>
              <a:tblGrid>
                <a:gridCol w="4652681">
                  <a:extLst>
                    <a:ext uri="{9D8B030D-6E8A-4147-A177-3AD203B41FA5}">
                      <a16:colId xmlns:a16="http://schemas.microsoft.com/office/drawing/2014/main" val="761342440"/>
                    </a:ext>
                  </a:extLst>
                </a:gridCol>
              </a:tblGrid>
              <a:tr h="681318">
                <a:tc>
                  <a:txBody>
                    <a:bodyPr/>
                    <a:lstStyle/>
                    <a:p>
                      <a:r>
                        <a:rPr lang="en-US" sz="3600" dirty="0">
                          <a:solidFill>
                            <a:schemeClr val="accent6">
                              <a:lumMod val="75000"/>
                            </a:schemeClr>
                          </a:solidFill>
                          <a:effectLst>
                            <a:outerShdw blurRad="50800" dist="38100" algn="l" rotWithShape="0">
                              <a:prstClr val="black">
                                <a:alpha val="40000"/>
                              </a:prstClr>
                            </a:outerShdw>
                          </a:effectLst>
                        </a:rPr>
                        <a:t>Customer retention </a:t>
                      </a:r>
                      <a:endParaRPr lang="en-IN" sz="3600" dirty="0">
                        <a:solidFill>
                          <a:schemeClr val="accent6">
                            <a:lumMod val="75000"/>
                          </a:schemeClr>
                        </a:solidFill>
                        <a:effectLst>
                          <a:outerShdw blurRad="50800" dist="38100" algn="l" rotWithShape="0">
                            <a:prstClr val="black">
                              <a:alpha val="40000"/>
                            </a:prstClr>
                          </a:outerShdw>
                        </a:effectLst>
                      </a:endParaRPr>
                    </a:p>
                  </a:txBody>
                  <a:tcPr>
                    <a:solidFill>
                      <a:schemeClr val="bg1"/>
                    </a:solidFill>
                  </a:tcPr>
                </a:tc>
                <a:extLst>
                  <a:ext uri="{0D108BD9-81ED-4DB2-BD59-A6C34878D82A}">
                    <a16:rowId xmlns:a16="http://schemas.microsoft.com/office/drawing/2014/main" val="3575200580"/>
                  </a:ext>
                </a:extLst>
              </a:tr>
            </a:tbl>
          </a:graphicData>
        </a:graphic>
      </p:graphicFrame>
      <p:pic>
        <p:nvPicPr>
          <p:cNvPr id="3074" name="Picture 2">
            <a:extLst>
              <a:ext uri="{FF2B5EF4-FFF2-40B4-BE49-F238E27FC236}">
                <a16:creationId xmlns:a16="http://schemas.microsoft.com/office/drawing/2014/main" id="{EAE7AC0C-0BE1-4C49-91E9-209294FD8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319" y="1066800"/>
            <a:ext cx="5853952" cy="5307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22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0441DD-0503-4C38-9FAA-0B843416C182}"/>
              </a:ext>
            </a:extLst>
          </p:cNvPr>
          <p:cNvPicPr>
            <a:picLocks noChangeAspect="1"/>
          </p:cNvPicPr>
          <p:nvPr/>
        </p:nvPicPr>
        <p:blipFill>
          <a:blip r:embed="rId2"/>
          <a:stretch>
            <a:fillRect/>
          </a:stretch>
        </p:blipFill>
        <p:spPr>
          <a:xfrm>
            <a:off x="537712" y="806947"/>
            <a:ext cx="3962743" cy="2339543"/>
          </a:xfrm>
          <a:prstGeom prst="rect">
            <a:avLst/>
          </a:prstGeom>
        </p:spPr>
      </p:pic>
      <p:pic>
        <p:nvPicPr>
          <p:cNvPr id="5" name="Picture 4">
            <a:extLst>
              <a:ext uri="{FF2B5EF4-FFF2-40B4-BE49-F238E27FC236}">
                <a16:creationId xmlns:a16="http://schemas.microsoft.com/office/drawing/2014/main" id="{1DA59A45-5452-4236-97D1-8F98F715B3DB}"/>
              </a:ext>
            </a:extLst>
          </p:cNvPr>
          <p:cNvPicPr>
            <a:picLocks noChangeAspect="1"/>
          </p:cNvPicPr>
          <p:nvPr/>
        </p:nvPicPr>
        <p:blipFill>
          <a:blip r:embed="rId3"/>
          <a:stretch>
            <a:fillRect/>
          </a:stretch>
        </p:blipFill>
        <p:spPr>
          <a:xfrm>
            <a:off x="7966320" y="869817"/>
            <a:ext cx="3825572" cy="2415749"/>
          </a:xfrm>
          <a:prstGeom prst="rect">
            <a:avLst/>
          </a:prstGeom>
        </p:spPr>
      </p:pic>
      <p:pic>
        <p:nvPicPr>
          <p:cNvPr id="7" name="Picture 6">
            <a:extLst>
              <a:ext uri="{FF2B5EF4-FFF2-40B4-BE49-F238E27FC236}">
                <a16:creationId xmlns:a16="http://schemas.microsoft.com/office/drawing/2014/main" id="{08FAA482-7C5C-4B6F-B2C3-EBA8E871DA22}"/>
              </a:ext>
            </a:extLst>
          </p:cNvPr>
          <p:cNvPicPr>
            <a:picLocks noChangeAspect="1"/>
          </p:cNvPicPr>
          <p:nvPr/>
        </p:nvPicPr>
        <p:blipFill>
          <a:blip r:embed="rId4"/>
          <a:stretch>
            <a:fillRect/>
          </a:stretch>
        </p:blipFill>
        <p:spPr>
          <a:xfrm>
            <a:off x="8235054" y="3228488"/>
            <a:ext cx="3467400" cy="3520745"/>
          </a:xfrm>
          <a:prstGeom prst="rect">
            <a:avLst/>
          </a:prstGeom>
        </p:spPr>
      </p:pic>
      <p:sp>
        <p:nvSpPr>
          <p:cNvPr id="8" name="Arrow: Bent 7">
            <a:extLst>
              <a:ext uri="{FF2B5EF4-FFF2-40B4-BE49-F238E27FC236}">
                <a16:creationId xmlns:a16="http://schemas.microsoft.com/office/drawing/2014/main" id="{FF8D959A-C48B-40F8-A035-1FB2645643B6}"/>
              </a:ext>
            </a:extLst>
          </p:cNvPr>
          <p:cNvSpPr/>
          <p:nvPr/>
        </p:nvSpPr>
        <p:spPr>
          <a:xfrm rot="5400000">
            <a:off x="4595870" y="1467065"/>
            <a:ext cx="1757082" cy="160176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Bent 8">
            <a:extLst>
              <a:ext uri="{FF2B5EF4-FFF2-40B4-BE49-F238E27FC236}">
                <a16:creationId xmlns:a16="http://schemas.microsoft.com/office/drawing/2014/main" id="{C50753EB-16B6-413C-A0AC-6D33222F6BC7}"/>
              </a:ext>
            </a:extLst>
          </p:cNvPr>
          <p:cNvSpPr/>
          <p:nvPr/>
        </p:nvSpPr>
        <p:spPr>
          <a:xfrm rot="5400000" flipV="1">
            <a:off x="6469688" y="1649858"/>
            <a:ext cx="1526361" cy="146690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Down 9">
            <a:extLst>
              <a:ext uri="{FF2B5EF4-FFF2-40B4-BE49-F238E27FC236}">
                <a16:creationId xmlns:a16="http://schemas.microsoft.com/office/drawing/2014/main" id="{9A8EF7EB-3C4A-47A3-9079-30526727F821}"/>
              </a:ext>
            </a:extLst>
          </p:cNvPr>
          <p:cNvSpPr/>
          <p:nvPr/>
        </p:nvSpPr>
        <p:spPr>
          <a:xfrm>
            <a:off x="6149791" y="1219200"/>
            <a:ext cx="475130" cy="3007421"/>
          </a:xfrm>
          <a:prstGeom prst="down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observation</a:t>
            </a:r>
          </a:p>
        </p:txBody>
      </p:sp>
      <p:graphicFrame>
        <p:nvGraphicFramePr>
          <p:cNvPr id="11" name="Table 11">
            <a:extLst>
              <a:ext uri="{FF2B5EF4-FFF2-40B4-BE49-F238E27FC236}">
                <a16:creationId xmlns:a16="http://schemas.microsoft.com/office/drawing/2014/main" id="{7908393A-E1F7-499D-AEC4-12255D283E9E}"/>
              </a:ext>
            </a:extLst>
          </p:cNvPr>
          <p:cNvGraphicFramePr>
            <a:graphicFrameLocks noGrp="1"/>
          </p:cNvGraphicFramePr>
          <p:nvPr>
            <p:extLst>
              <p:ext uri="{D42A27DB-BD31-4B8C-83A1-F6EECF244321}">
                <p14:modId xmlns:p14="http://schemas.microsoft.com/office/powerpoint/2010/main" val="105630788"/>
              </p:ext>
            </p:extLst>
          </p:nvPr>
        </p:nvGraphicFramePr>
        <p:xfrm>
          <a:off x="633678" y="327171"/>
          <a:ext cx="3962743" cy="370840"/>
        </p:xfrm>
        <a:graphic>
          <a:graphicData uri="http://schemas.openxmlformats.org/drawingml/2006/table">
            <a:tbl>
              <a:tblPr firstRow="1" bandRow="1">
                <a:tableStyleId>{5C22544A-7EE6-4342-B048-85BDC9FD1C3A}</a:tableStyleId>
              </a:tblPr>
              <a:tblGrid>
                <a:gridCol w="3962743">
                  <a:extLst>
                    <a:ext uri="{9D8B030D-6E8A-4147-A177-3AD203B41FA5}">
                      <a16:colId xmlns:a16="http://schemas.microsoft.com/office/drawing/2014/main" val="826003401"/>
                    </a:ext>
                  </a:extLst>
                </a:gridCol>
              </a:tblGrid>
              <a:tr h="370840">
                <a:tc>
                  <a:txBody>
                    <a:bodyPr/>
                    <a:lstStyle/>
                    <a:p>
                      <a:r>
                        <a:rPr lang="en-IN" dirty="0">
                          <a:solidFill>
                            <a:schemeClr val="accent5">
                              <a:lumMod val="50000"/>
                            </a:schemeClr>
                          </a:solidFill>
                        </a:rPr>
                        <a:t>Loading and processing speed</a:t>
                      </a:r>
                    </a:p>
                  </a:txBody>
                  <a:tcPr>
                    <a:solidFill>
                      <a:schemeClr val="bg1"/>
                    </a:solidFill>
                  </a:tcPr>
                </a:tc>
                <a:extLst>
                  <a:ext uri="{0D108BD9-81ED-4DB2-BD59-A6C34878D82A}">
                    <a16:rowId xmlns:a16="http://schemas.microsoft.com/office/drawing/2014/main" val="3738683733"/>
                  </a:ext>
                </a:extLst>
              </a:tr>
            </a:tbl>
          </a:graphicData>
        </a:graphic>
      </p:graphicFrame>
      <p:graphicFrame>
        <p:nvGraphicFramePr>
          <p:cNvPr id="12" name="Table 11">
            <a:extLst>
              <a:ext uri="{FF2B5EF4-FFF2-40B4-BE49-F238E27FC236}">
                <a16:creationId xmlns:a16="http://schemas.microsoft.com/office/drawing/2014/main" id="{0B81BF3D-4109-40AB-8E54-EE9B3A98FC89}"/>
              </a:ext>
            </a:extLst>
          </p:cNvPr>
          <p:cNvGraphicFramePr>
            <a:graphicFrameLocks noGrp="1"/>
          </p:cNvGraphicFramePr>
          <p:nvPr>
            <p:extLst>
              <p:ext uri="{D42A27DB-BD31-4B8C-83A1-F6EECF244321}">
                <p14:modId xmlns:p14="http://schemas.microsoft.com/office/powerpoint/2010/main" val="2210281334"/>
              </p:ext>
            </p:extLst>
          </p:nvPr>
        </p:nvGraphicFramePr>
        <p:xfrm>
          <a:off x="6387356" y="446117"/>
          <a:ext cx="5749364" cy="370840"/>
        </p:xfrm>
        <a:graphic>
          <a:graphicData uri="http://schemas.openxmlformats.org/drawingml/2006/table">
            <a:tbl>
              <a:tblPr firstRow="1" bandRow="1">
                <a:tableStyleId>{5C22544A-7EE6-4342-B048-85BDC9FD1C3A}</a:tableStyleId>
              </a:tblPr>
              <a:tblGrid>
                <a:gridCol w="5749364">
                  <a:extLst>
                    <a:ext uri="{9D8B030D-6E8A-4147-A177-3AD203B41FA5}">
                      <a16:colId xmlns:a16="http://schemas.microsoft.com/office/drawing/2014/main" val="826003401"/>
                    </a:ext>
                  </a:extLst>
                </a:gridCol>
              </a:tblGrid>
              <a:tr h="370840">
                <a:tc>
                  <a:txBody>
                    <a:bodyPr/>
                    <a:lstStyle/>
                    <a:p>
                      <a:r>
                        <a:rPr lang="en-IN" dirty="0">
                          <a:solidFill>
                            <a:schemeClr val="accent5">
                              <a:lumMod val="50000"/>
                            </a:schemeClr>
                          </a:solidFill>
                        </a:rPr>
                        <a:t>Fast loading website speed of website  and application</a:t>
                      </a:r>
                    </a:p>
                  </a:txBody>
                  <a:tcPr>
                    <a:solidFill>
                      <a:schemeClr val="bg1"/>
                    </a:solidFill>
                  </a:tcPr>
                </a:tc>
                <a:extLst>
                  <a:ext uri="{0D108BD9-81ED-4DB2-BD59-A6C34878D82A}">
                    <a16:rowId xmlns:a16="http://schemas.microsoft.com/office/drawing/2014/main" val="3738683733"/>
                  </a:ext>
                </a:extLst>
              </a:tr>
            </a:tbl>
          </a:graphicData>
        </a:graphic>
      </p:graphicFrame>
      <p:sp>
        <p:nvSpPr>
          <p:cNvPr id="13" name="Parallelogram 12">
            <a:extLst>
              <a:ext uri="{FF2B5EF4-FFF2-40B4-BE49-F238E27FC236}">
                <a16:creationId xmlns:a16="http://schemas.microsoft.com/office/drawing/2014/main" id="{5915FEA3-C1FA-43DD-95AE-8C8151C64D5B}"/>
              </a:ext>
            </a:extLst>
          </p:cNvPr>
          <p:cNvSpPr/>
          <p:nvPr/>
        </p:nvSpPr>
        <p:spPr>
          <a:xfrm>
            <a:off x="224118" y="4072340"/>
            <a:ext cx="7646894" cy="2339543"/>
          </a:xfrm>
          <a:prstGeom prst="parallelogram">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buFont typeface="Wingdings" panose="05000000000000000000" pitchFamily="2" charset="2"/>
              <a:buChar char="è"/>
            </a:pPr>
            <a:r>
              <a:rPr lang="en-IN" sz="1600" dirty="0">
                <a:sym typeface="Wingdings" panose="05000000000000000000" pitchFamily="2" charset="2"/>
              </a:rPr>
              <a:t>Fast loading and speed processing is one important thing in the online website or application and also it reduce the customers waiting time this helps in the terms of customer satisfaction also </a:t>
            </a:r>
          </a:p>
          <a:p>
            <a:pPr marL="171450" indent="-171450" algn="ctr">
              <a:buFont typeface="Wingdings" panose="05000000000000000000" pitchFamily="2" charset="2"/>
              <a:buChar char="è"/>
            </a:pPr>
            <a:r>
              <a:rPr lang="en-IN" sz="1600" dirty="0">
                <a:sym typeface="Wingdings" panose="05000000000000000000" pitchFamily="2" charset="2"/>
              </a:rPr>
              <a:t>We have some websites in the right side we can see that fast and speed processing website is amazon and amazon and </a:t>
            </a:r>
            <a:r>
              <a:rPr lang="en-IN" sz="1600" dirty="0" err="1">
                <a:sym typeface="Wingdings" panose="05000000000000000000" pitchFamily="2" charset="2"/>
              </a:rPr>
              <a:t>paytm</a:t>
            </a:r>
            <a:r>
              <a:rPr lang="en-IN" sz="1600" dirty="0">
                <a:sym typeface="Wingdings" panose="05000000000000000000" pitchFamily="2" charset="2"/>
              </a:rPr>
              <a:t> and the least one is </a:t>
            </a:r>
            <a:r>
              <a:rPr lang="en-IN" sz="1600" dirty="0" err="1">
                <a:sym typeface="Wingdings" panose="05000000000000000000" pitchFamily="2" charset="2"/>
              </a:rPr>
              <a:t>flipkart</a:t>
            </a:r>
            <a:r>
              <a:rPr lang="en-IN" sz="1600" dirty="0">
                <a:sym typeface="Wingdings" panose="05000000000000000000" pitchFamily="2" charset="2"/>
              </a:rPr>
              <a:t> </a:t>
            </a:r>
          </a:p>
          <a:p>
            <a:pPr algn="ctr"/>
            <a:r>
              <a:rPr lang="en-IN" sz="1600" dirty="0" err="1">
                <a:sym typeface="Wingdings" panose="05000000000000000000" pitchFamily="2" charset="2"/>
              </a:rPr>
              <a:t>Coclusion</a:t>
            </a:r>
            <a:r>
              <a:rPr lang="en-IN" sz="1600" dirty="0">
                <a:sym typeface="Wingdings" panose="05000000000000000000" pitchFamily="2" charset="2"/>
              </a:rPr>
              <a:t>:- it is mandatory to maintain good processing speed of the application other wise it will not reach expected </a:t>
            </a:r>
            <a:r>
              <a:rPr lang="en-IN" sz="1600" dirty="0" err="1">
                <a:sym typeface="Wingdings" panose="05000000000000000000" pitchFamily="2" charset="2"/>
              </a:rPr>
              <a:t>visitings</a:t>
            </a:r>
            <a:r>
              <a:rPr lang="en-IN" sz="1600" dirty="0">
                <a:sym typeface="Wingdings" panose="05000000000000000000" pitchFamily="2" charset="2"/>
              </a:rPr>
              <a:t>  of the customers </a:t>
            </a:r>
            <a:endParaRPr lang="en-IN" sz="1600" dirty="0"/>
          </a:p>
        </p:txBody>
      </p:sp>
    </p:spTree>
    <p:extLst>
      <p:ext uri="{BB962C8B-B14F-4D97-AF65-F5344CB8AC3E}">
        <p14:creationId xmlns:p14="http://schemas.microsoft.com/office/powerpoint/2010/main" val="2252818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36396B-7B2B-4B49-8EB5-331ADE30781E}"/>
              </a:ext>
            </a:extLst>
          </p:cNvPr>
          <p:cNvPicPr>
            <a:picLocks noChangeAspect="1"/>
          </p:cNvPicPr>
          <p:nvPr/>
        </p:nvPicPr>
        <p:blipFill>
          <a:blip r:embed="rId2"/>
          <a:stretch>
            <a:fillRect/>
          </a:stretch>
        </p:blipFill>
        <p:spPr>
          <a:xfrm>
            <a:off x="0" y="624063"/>
            <a:ext cx="4023709" cy="2202371"/>
          </a:xfrm>
          <a:prstGeom prst="rect">
            <a:avLst/>
          </a:prstGeom>
        </p:spPr>
      </p:pic>
      <p:pic>
        <p:nvPicPr>
          <p:cNvPr id="5" name="Picture 4">
            <a:extLst>
              <a:ext uri="{FF2B5EF4-FFF2-40B4-BE49-F238E27FC236}">
                <a16:creationId xmlns:a16="http://schemas.microsoft.com/office/drawing/2014/main" id="{00FBA60A-E19D-45E4-B3BB-CD5DF4B2F933}"/>
              </a:ext>
            </a:extLst>
          </p:cNvPr>
          <p:cNvPicPr>
            <a:picLocks noChangeAspect="1"/>
          </p:cNvPicPr>
          <p:nvPr/>
        </p:nvPicPr>
        <p:blipFill>
          <a:blip r:embed="rId3"/>
          <a:stretch>
            <a:fillRect/>
          </a:stretch>
        </p:blipFill>
        <p:spPr>
          <a:xfrm>
            <a:off x="7875329" y="624063"/>
            <a:ext cx="3810330" cy="2400508"/>
          </a:xfrm>
          <a:prstGeom prst="rect">
            <a:avLst/>
          </a:prstGeom>
        </p:spPr>
      </p:pic>
      <p:pic>
        <p:nvPicPr>
          <p:cNvPr id="7" name="Picture 6">
            <a:extLst>
              <a:ext uri="{FF2B5EF4-FFF2-40B4-BE49-F238E27FC236}">
                <a16:creationId xmlns:a16="http://schemas.microsoft.com/office/drawing/2014/main" id="{2CC83401-392D-4CD2-AA33-FB6E788A1A71}"/>
              </a:ext>
            </a:extLst>
          </p:cNvPr>
          <p:cNvPicPr>
            <a:picLocks noChangeAspect="1"/>
          </p:cNvPicPr>
          <p:nvPr/>
        </p:nvPicPr>
        <p:blipFill>
          <a:blip r:embed="rId4"/>
          <a:stretch>
            <a:fillRect/>
          </a:stretch>
        </p:blipFill>
        <p:spPr>
          <a:xfrm>
            <a:off x="8108881" y="3024571"/>
            <a:ext cx="3491448" cy="3482642"/>
          </a:xfrm>
          <a:prstGeom prst="rect">
            <a:avLst/>
          </a:prstGeom>
        </p:spPr>
      </p:pic>
      <p:graphicFrame>
        <p:nvGraphicFramePr>
          <p:cNvPr id="8" name="Table 8">
            <a:extLst>
              <a:ext uri="{FF2B5EF4-FFF2-40B4-BE49-F238E27FC236}">
                <a16:creationId xmlns:a16="http://schemas.microsoft.com/office/drawing/2014/main" id="{3F577DC1-2B89-4173-A83C-3B3744E91C6C}"/>
              </a:ext>
            </a:extLst>
          </p:cNvPr>
          <p:cNvGraphicFramePr>
            <a:graphicFrameLocks noGrp="1"/>
          </p:cNvGraphicFramePr>
          <p:nvPr>
            <p:extLst>
              <p:ext uri="{D42A27DB-BD31-4B8C-83A1-F6EECF244321}">
                <p14:modId xmlns:p14="http://schemas.microsoft.com/office/powerpoint/2010/main" val="2853930997"/>
              </p:ext>
            </p:extLst>
          </p:nvPr>
        </p:nvGraphicFramePr>
        <p:xfrm>
          <a:off x="0" y="253223"/>
          <a:ext cx="4485341" cy="37084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485341">
                  <a:extLst>
                    <a:ext uri="{9D8B030D-6E8A-4147-A177-3AD203B41FA5}">
                      <a16:colId xmlns:a16="http://schemas.microsoft.com/office/drawing/2014/main" val="3990321073"/>
                    </a:ext>
                  </a:extLst>
                </a:gridCol>
              </a:tblGrid>
              <a:tr h="370840">
                <a:tc>
                  <a:txBody>
                    <a:bodyPr/>
                    <a:lstStyle/>
                    <a:p>
                      <a:pPr algn="ctr"/>
                      <a:r>
                        <a:rPr lang="en-IN" dirty="0">
                          <a:solidFill>
                            <a:schemeClr val="accent6">
                              <a:lumMod val="50000"/>
                            </a:schemeClr>
                          </a:solidFill>
                        </a:rPr>
                        <a:t>User friendly interface of the website</a:t>
                      </a:r>
                    </a:p>
                  </a:txBody>
                  <a:tcPr>
                    <a:solidFill>
                      <a:schemeClr val="bg1"/>
                    </a:solidFill>
                  </a:tcPr>
                </a:tc>
                <a:extLst>
                  <a:ext uri="{0D108BD9-81ED-4DB2-BD59-A6C34878D82A}">
                    <a16:rowId xmlns:a16="http://schemas.microsoft.com/office/drawing/2014/main" val="2420886248"/>
                  </a:ext>
                </a:extLst>
              </a:tr>
            </a:tbl>
          </a:graphicData>
        </a:graphic>
      </p:graphicFrame>
      <p:graphicFrame>
        <p:nvGraphicFramePr>
          <p:cNvPr id="9" name="Table 9">
            <a:extLst>
              <a:ext uri="{FF2B5EF4-FFF2-40B4-BE49-F238E27FC236}">
                <a16:creationId xmlns:a16="http://schemas.microsoft.com/office/drawing/2014/main" id="{A9935D57-DDE4-4F8D-96E5-F5705C1E0138}"/>
              </a:ext>
            </a:extLst>
          </p:cNvPr>
          <p:cNvGraphicFramePr>
            <a:graphicFrameLocks noGrp="1"/>
          </p:cNvGraphicFramePr>
          <p:nvPr>
            <p:extLst>
              <p:ext uri="{D42A27DB-BD31-4B8C-83A1-F6EECF244321}">
                <p14:modId xmlns:p14="http://schemas.microsoft.com/office/powerpoint/2010/main" val="1343954825"/>
              </p:ext>
            </p:extLst>
          </p:nvPr>
        </p:nvGraphicFramePr>
        <p:xfrm>
          <a:off x="6810188" y="253223"/>
          <a:ext cx="5381812" cy="37084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5381812">
                  <a:extLst>
                    <a:ext uri="{9D8B030D-6E8A-4147-A177-3AD203B41FA5}">
                      <a16:colId xmlns:a16="http://schemas.microsoft.com/office/drawing/2014/main" val="1312454747"/>
                    </a:ext>
                  </a:extLst>
                </a:gridCol>
              </a:tblGrid>
              <a:tr h="370840">
                <a:tc>
                  <a:txBody>
                    <a:bodyPr/>
                    <a:lstStyle/>
                    <a:p>
                      <a:pPr algn="ctr"/>
                      <a:r>
                        <a:rPr lang="en-US" dirty="0">
                          <a:solidFill>
                            <a:schemeClr val="accent6">
                              <a:lumMod val="50000"/>
                            </a:schemeClr>
                          </a:solidFill>
                        </a:rPr>
                        <a:t>Easy to use website or application</a:t>
                      </a:r>
                      <a:endParaRPr lang="en-IN" dirty="0">
                        <a:solidFill>
                          <a:schemeClr val="accent6">
                            <a:lumMod val="50000"/>
                          </a:schemeClr>
                        </a:solidFill>
                      </a:endParaRPr>
                    </a:p>
                  </a:txBody>
                  <a:tcPr>
                    <a:solidFill>
                      <a:schemeClr val="bg1"/>
                    </a:solidFill>
                  </a:tcPr>
                </a:tc>
                <a:extLst>
                  <a:ext uri="{0D108BD9-81ED-4DB2-BD59-A6C34878D82A}">
                    <a16:rowId xmlns:a16="http://schemas.microsoft.com/office/drawing/2014/main" val="2444864151"/>
                  </a:ext>
                </a:extLst>
              </a:tr>
            </a:tbl>
          </a:graphicData>
        </a:graphic>
      </p:graphicFrame>
      <p:sp>
        <p:nvSpPr>
          <p:cNvPr id="10" name="Flowchart: Magnetic Disk 9">
            <a:extLst>
              <a:ext uri="{FF2B5EF4-FFF2-40B4-BE49-F238E27FC236}">
                <a16:creationId xmlns:a16="http://schemas.microsoft.com/office/drawing/2014/main" id="{FC9B9640-185F-461A-BE92-7DD2DA859E10}"/>
              </a:ext>
            </a:extLst>
          </p:cNvPr>
          <p:cNvSpPr/>
          <p:nvPr/>
        </p:nvSpPr>
        <p:spPr>
          <a:xfrm>
            <a:off x="690281" y="2826435"/>
            <a:ext cx="7270377" cy="4031566"/>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lgn="ctr">
              <a:buFont typeface="Wingdings" panose="05000000000000000000" pitchFamily="2" charset="2"/>
              <a:buChar char="è"/>
            </a:pPr>
            <a:r>
              <a:rPr lang="en-IN" sz="1600" dirty="0">
                <a:sym typeface="Wingdings" panose="05000000000000000000" pitchFamily="2" charset="2"/>
              </a:rPr>
              <a:t>Here most of he customers are strongly agreed for user friendly interface of the website  and next highest category of the customers are agree </a:t>
            </a:r>
          </a:p>
          <a:p>
            <a:pPr marL="285750" indent="-285750" algn="ctr">
              <a:buFont typeface="Wingdings" panose="05000000000000000000" pitchFamily="2" charset="2"/>
              <a:buChar char="è"/>
            </a:pPr>
            <a:r>
              <a:rPr lang="en-IN" sz="1600" dirty="0">
                <a:sym typeface="Wingdings" panose="05000000000000000000" pitchFamily="2" charset="2"/>
              </a:rPr>
              <a:t>Here from right side plot indicates that which website has user friendly and easy to use ,</a:t>
            </a:r>
          </a:p>
          <a:p>
            <a:pPr marL="285750" indent="-285750" algn="ctr">
              <a:buFont typeface="Wingdings" panose="05000000000000000000" pitchFamily="2" charset="2"/>
              <a:buChar char="è"/>
            </a:pPr>
            <a:r>
              <a:rPr lang="en-IN" sz="1600" dirty="0">
                <a:sym typeface="Wingdings" panose="05000000000000000000" pitchFamily="2" charset="2"/>
              </a:rPr>
              <a:t>We can observe that all the applications are user friendly and easy to use we can say ,but the highest rating is combination of </a:t>
            </a:r>
            <a:r>
              <a:rPr lang="en-IN" sz="1600" dirty="0" err="1">
                <a:sym typeface="Wingdings" panose="05000000000000000000" pitchFamily="2" charset="2"/>
              </a:rPr>
              <a:t>amazon,flikart</a:t>
            </a:r>
            <a:r>
              <a:rPr lang="en-IN" sz="1600" dirty="0">
                <a:sym typeface="Wingdings" panose="05000000000000000000" pitchFamily="2" charset="2"/>
              </a:rPr>
              <a:t> ,</a:t>
            </a:r>
            <a:r>
              <a:rPr lang="en-IN" sz="1600" dirty="0" err="1">
                <a:sym typeface="Wingdings" panose="05000000000000000000" pitchFamily="2" charset="2"/>
              </a:rPr>
              <a:t>paytm,mytra</a:t>
            </a:r>
            <a:r>
              <a:rPr lang="en-IN" sz="1600" dirty="0">
                <a:sym typeface="Wingdings" panose="05000000000000000000" pitchFamily="2" charset="2"/>
              </a:rPr>
              <a:t> and </a:t>
            </a:r>
            <a:r>
              <a:rPr lang="en-IN" sz="1600" dirty="0" err="1">
                <a:sym typeface="Wingdings" panose="05000000000000000000" pitchFamily="2" charset="2"/>
              </a:rPr>
              <a:t>snapdeal</a:t>
            </a:r>
            <a:r>
              <a:rPr lang="en-IN" sz="1600" dirty="0">
                <a:sym typeface="Wingdings" panose="05000000000000000000" pitchFamily="2" charset="2"/>
              </a:rPr>
              <a:t> it indicates that most of the customers are using this applications  a lot </a:t>
            </a:r>
            <a:endParaRPr lang="en-IN" sz="1600" dirty="0"/>
          </a:p>
        </p:txBody>
      </p:sp>
      <p:graphicFrame>
        <p:nvGraphicFramePr>
          <p:cNvPr id="11" name="Table 11">
            <a:extLst>
              <a:ext uri="{FF2B5EF4-FFF2-40B4-BE49-F238E27FC236}">
                <a16:creationId xmlns:a16="http://schemas.microsoft.com/office/drawing/2014/main" id="{4D560E3B-D9E5-439E-8D53-FDA047CC0E8E}"/>
              </a:ext>
            </a:extLst>
          </p:cNvPr>
          <p:cNvGraphicFramePr>
            <a:graphicFrameLocks noGrp="1"/>
          </p:cNvGraphicFramePr>
          <p:nvPr>
            <p:extLst>
              <p:ext uri="{D42A27DB-BD31-4B8C-83A1-F6EECF244321}">
                <p14:modId xmlns:p14="http://schemas.microsoft.com/office/powerpoint/2010/main" val="3745013147"/>
              </p:ext>
            </p:extLst>
          </p:nvPr>
        </p:nvGraphicFramePr>
        <p:xfrm>
          <a:off x="2870945" y="3429000"/>
          <a:ext cx="2433919" cy="370840"/>
        </p:xfrm>
        <a:graphic>
          <a:graphicData uri="http://schemas.openxmlformats.org/drawingml/2006/table">
            <a:tbl>
              <a:tblPr firstRow="1" bandRow="1">
                <a:tableStyleId>{5C22544A-7EE6-4342-B048-85BDC9FD1C3A}</a:tableStyleId>
              </a:tblPr>
              <a:tblGrid>
                <a:gridCol w="2433919">
                  <a:extLst>
                    <a:ext uri="{9D8B030D-6E8A-4147-A177-3AD203B41FA5}">
                      <a16:colId xmlns:a16="http://schemas.microsoft.com/office/drawing/2014/main" val="3260359973"/>
                    </a:ext>
                  </a:extLst>
                </a:gridCol>
              </a:tblGrid>
              <a:tr h="370840">
                <a:tc>
                  <a:txBody>
                    <a:bodyPr/>
                    <a:lstStyle/>
                    <a:p>
                      <a:pPr algn="ctr"/>
                      <a:r>
                        <a:rPr lang="en-IN" dirty="0">
                          <a:solidFill>
                            <a:schemeClr val="accent2">
                              <a:lumMod val="60000"/>
                              <a:lumOff val="40000"/>
                            </a:schemeClr>
                          </a:solidFill>
                        </a:rPr>
                        <a:t>observation</a:t>
                      </a:r>
                    </a:p>
                  </a:txBody>
                  <a:tcPr>
                    <a:solidFill>
                      <a:schemeClr val="accent1"/>
                    </a:solidFill>
                  </a:tcPr>
                </a:tc>
                <a:extLst>
                  <a:ext uri="{0D108BD9-81ED-4DB2-BD59-A6C34878D82A}">
                    <a16:rowId xmlns:a16="http://schemas.microsoft.com/office/drawing/2014/main" val="3387635870"/>
                  </a:ext>
                </a:extLst>
              </a:tr>
            </a:tbl>
          </a:graphicData>
        </a:graphic>
      </p:graphicFrame>
      <p:sp>
        <p:nvSpPr>
          <p:cNvPr id="12" name="Isosceles Triangle 11">
            <a:extLst>
              <a:ext uri="{FF2B5EF4-FFF2-40B4-BE49-F238E27FC236}">
                <a16:creationId xmlns:a16="http://schemas.microsoft.com/office/drawing/2014/main" id="{64457052-F338-4DC3-B0DC-96403F0DBBF2}"/>
              </a:ext>
            </a:extLst>
          </p:cNvPr>
          <p:cNvSpPr/>
          <p:nvPr/>
        </p:nvSpPr>
        <p:spPr>
          <a:xfrm>
            <a:off x="2734235" y="2904565"/>
            <a:ext cx="2707341" cy="5244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209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516800-6893-4DD4-8446-D6260AD1B3E7}"/>
              </a:ext>
            </a:extLst>
          </p:cNvPr>
          <p:cNvPicPr>
            <a:picLocks noChangeAspect="1"/>
          </p:cNvPicPr>
          <p:nvPr/>
        </p:nvPicPr>
        <p:blipFill>
          <a:blip r:embed="rId2"/>
          <a:stretch>
            <a:fillRect/>
          </a:stretch>
        </p:blipFill>
        <p:spPr>
          <a:xfrm>
            <a:off x="373646" y="415409"/>
            <a:ext cx="4008467" cy="1844200"/>
          </a:xfrm>
          <a:prstGeom prst="rect">
            <a:avLst/>
          </a:prstGeom>
        </p:spPr>
      </p:pic>
      <p:pic>
        <p:nvPicPr>
          <p:cNvPr id="5" name="Picture 4">
            <a:extLst>
              <a:ext uri="{FF2B5EF4-FFF2-40B4-BE49-F238E27FC236}">
                <a16:creationId xmlns:a16="http://schemas.microsoft.com/office/drawing/2014/main" id="{D80807A9-68AC-4106-8DF3-745388E7354C}"/>
              </a:ext>
            </a:extLst>
          </p:cNvPr>
          <p:cNvPicPr>
            <a:picLocks noChangeAspect="1"/>
          </p:cNvPicPr>
          <p:nvPr/>
        </p:nvPicPr>
        <p:blipFill>
          <a:blip r:embed="rId3"/>
          <a:stretch>
            <a:fillRect/>
          </a:stretch>
        </p:blipFill>
        <p:spPr>
          <a:xfrm>
            <a:off x="7809888" y="415409"/>
            <a:ext cx="3779848" cy="2423370"/>
          </a:xfrm>
          <a:prstGeom prst="rect">
            <a:avLst/>
          </a:prstGeom>
        </p:spPr>
      </p:pic>
      <p:pic>
        <p:nvPicPr>
          <p:cNvPr id="7" name="Picture 6">
            <a:extLst>
              <a:ext uri="{FF2B5EF4-FFF2-40B4-BE49-F238E27FC236}">
                <a16:creationId xmlns:a16="http://schemas.microsoft.com/office/drawing/2014/main" id="{15E5452D-718E-4C93-A1E9-E42F6D45CE8D}"/>
              </a:ext>
            </a:extLst>
          </p:cNvPr>
          <p:cNvPicPr>
            <a:picLocks noChangeAspect="1"/>
          </p:cNvPicPr>
          <p:nvPr/>
        </p:nvPicPr>
        <p:blipFill>
          <a:blip r:embed="rId4"/>
          <a:stretch>
            <a:fillRect/>
          </a:stretch>
        </p:blipFill>
        <p:spPr>
          <a:xfrm>
            <a:off x="8038508" y="2748203"/>
            <a:ext cx="3551228" cy="3513124"/>
          </a:xfrm>
          <a:prstGeom prst="rect">
            <a:avLst/>
          </a:prstGeom>
        </p:spPr>
      </p:pic>
      <p:graphicFrame>
        <p:nvGraphicFramePr>
          <p:cNvPr id="8" name="Table 8">
            <a:extLst>
              <a:ext uri="{FF2B5EF4-FFF2-40B4-BE49-F238E27FC236}">
                <a16:creationId xmlns:a16="http://schemas.microsoft.com/office/drawing/2014/main" id="{3B191C14-27BC-42D6-8AC5-06E2EAC77BBA}"/>
              </a:ext>
            </a:extLst>
          </p:cNvPr>
          <p:cNvGraphicFramePr>
            <a:graphicFrameLocks noGrp="1"/>
          </p:cNvGraphicFramePr>
          <p:nvPr>
            <p:extLst>
              <p:ext uri="{D42A27DB-BD31-4B8C-83A1-F6EECF244321}">
                <p14:modId xmlns:p14="http://schemas.microsoft.com/office/powerpoint/2010/main" val="584121675"/>
              </p:ext>
            </p:extLst>
          </p:nvPr>
        </p:nvGraphicFramePr>
        <p:xfrm>
          <a:off x="68730" y="229989"/>
          <a:ext cx="5050118" cy="37084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5050118">
                  <a:extLst>
                    <a:ext uri="{9D8B030D-6E8A-4147-A177-3AD203B41FA5}">
                      <a16:colId xmlns:a16="http://schemas.microsoft.com/office/drawing/2014/main" val="285986424"/>
                    </a:ext>
                  </a:extLst>
                </a:gridCol>
              </a:tblGrid>
              <a:tr h="370840">
                <a:tc>
                  <a:txBody>
                    <a:bodyPr/>
                    <a:lstStyle/>
                    <a:p>
                      <a:pPr algn="ctr"/>
                      <a:r>
                        <a:rPr lang="en-IN" dirty="0">
                          <a:solidFill>
                            <a:schemeClr val="accent6">
                              <a:lumMod val="50000"/>
                            </a:schemeClr>
                          </a:solidFill>
                        </a:rPr>
                        <a:t>Convenient payment methods</a:t>
                      </a:r>
                    </a:p>
                  </a:txBody>
                  <a:tcPr>
                    <a:solidFill>
                      <a:schemeClr val="bg1"/>
                    </a:solidFill>
                  </a:tcPr>
                </a:tc>
                <a:extLst>
                  <a:ext uri="{0D108BD9-81ED-4DB2-BD59-A6C34878D82A}">
                    <a16:rowId xmlns:a16="http://schemas.microsoft.com/office/drawing/2014/main" val="564781435"/>
                  </a:ext>
                </a:extLst>
              </a:tr>
            </a:tbl>
          </a:graphicData>
        </a:graphic>
      </p:graphicFrame>
      <p:graphicFrame>
        <p:nvGraphicFramePr>
          <p:cNvPr id="11" name="Table 11">
            <a:extLst>
              <a:ext uri="{FF2B5EF4-FFF2-40B4-BE49-F238E27FC236}">
                <a16:creationId xmlns:a16="http://schemas.microsoft.com/office/drawing/2014/main" id="{A920CDF5-8EA3-44B5-8E5A-ADEF3FF87B62}"/>
              </a:ext>
            </a:extLst>
          </p:cNvPr>
          <p:cNvGraphicFramePr>
            <a:graphicFrameLocks noGrp="1"/>
          </p:cNvGraphicFramePr>
          <p:nvPr>
            <p:extLst>
              <p:ext uri="{D42A27DB-BD31-4B8C-83A1-F6EECF244321}">
                <p14:modId xmlns:p14="http://schemas.microsoft.com/office/powerpoint/2010/main" val="2339828167"/>
              </p:ext>
            </p:extLst>
          </p:nvPr>
        </p:nvGraphicFramePr>
        <p:xfrm>
          <a:off x="7616275" y="44569"/>
          <a:ext cx="4395694" cy="37084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395694">
                  <a:extLst>
                    <a:ext uri="{9D8B030D-6E8A-4147-A177-3AD203B41FA5}">
                      <a16:colId xmlns:a16="http://schemas.microsoft.com/office/drawing/2014/main" val="3503024984"/>
                    </a:ext>
                  </a:extLst>
                </a:gridCol>
              </a:tblGrid>
              <a:tr h="370840">
                <a:tc>
                  <a:txBody>
                    <a:bodyPr/>
                    <a:lstStyle/>
                    <a:p>
                      <a:pPr algn="ctr"/>
                      <a:r>
                        <a:rPr lang="en-IN" dirty="0" err="1">
                          <a:solidFill>
                            <a:schemeClr val="accent6">
                              <a:lumMod val="50000"/>
                            </a:schemeClr>
                          </a:solidFill>
                        </a:rPr>
                        <a:t>Sevaral</a:t>
                      </a:r>
                      <a:r>
                        <a:rPr lang="en-IN" dirty="0">
                          <a:solidFill>
                            <a:schemeClr val="accent6">
                              <a:lumMod val="50000"/>
                            </a:schemeClr>
                          </a:solidFill>
                        </a:rPr>
                        <a:t> payment  methods</a:t>
                      </a:r>
                    </a:p>
                  </a:txBody>
                  <a:tcPr>
                    <a:solidFill>
                      <a:schemeClr val="bg1"/>
                    </a:solidFill>
                  </a:tcPr>
                </a:tc>
                <a:extLst>
                  <a:ext uri="{0D108BD9-81ED-4DB2-BD59-A6C34878D82A}">
                    <a16:rowId xmlns:a16="http://schemas.microsoft.com/office/drawing/2014/main" val="1116418920"/>
                  </a:ext>
                </a:extLst>
              </a:tr>
            </a:tbl>
          </a:graphicData>
        </a:graphic>
      </p:graphicFrame>
      <p:graphicFrame>
        <p:nvGraphicFramePr>
          <p:cNvPr id="12" name="Table 12">
            <a:extLst>
              <a:ext uri="{FF2B5EF4-FFF2-40B4-BE49-F238E27FC236}">
                <a16:creationId xmlns:a16="http://schemas.microsoft.com/office/drawing/2014/main" id="{A2E1C373-AA13-4745-B442-154AFF37D610}"/>
              </a:ext>
            </a:extLst>
          </p:cNvPr>
          <p:cNvGraphicFramePr>
            <a:graphicFrameLocks noGrp="1"/>
          </p:cNvGraphicFramePr>
          <p:nvPr>
            <p:extLst>
              <p:ext uri="{D42A27DB-BD31-4B8C-83A1-F6EECF244321}">
                <p14:modId xmlns:p14="http://schemas.microsoft.com/office/powerpoint/2010/main" val="2836673028"/>
              </p:ext>
            </p:extLst>
          </p:nvPr>
        </p:nvGraphicFramePr>
        <p:xfrm>
          <a:off x="1884819" y="2382443"/>
          <a:ext cx="986119" cy="365760"/>
        </p:xfrm>
        <a:graphic>
          <a:graphicData uri="http://schemas.openxmlformats.org/drawingml/2006/table">
            <a:tbl>
              <a:tblPr firstRow="1" bandRow="1">
                <a:tableStyleId>{5C22544A-7EE6-4342-B048-85BDC9FD1C3A}</a:tableStyleId>
              </a:tblPr>
              <a:tblGrid>
                <a:gridCol w="986119">
                  <a:extLst>
                    <a:ext uri="{9D8B030D-6E8A-4147-A177-3AD203B41FA5}">
                      <a16:colId xmlns:a16="http://schemas.microsoft.com/office/drawing/2014/main" val="3053737281"/>
                    </a:ext>
                  </a:extLst>
                </a:gridCol>
              </a:tblGrid>
              <a:tr h="0">
                <a:tc>
                  <a:txBody>
                    <a:bodyPr/>
                    <a:lstStyle/>
                    <a:p>
                      <a:pPr algn="ctr"/>
                      <a:r>
                        <a:rPr lang="en-IN" dirty="0"/>
                        <a:t>Plot :-1</a:t>
                      </a:r>
                    </a:p>
                  </a:txBody>
                  <a:tcPr>
                    <a:solidFill>
                      <a:schemeClr val="accent2">
                        <a:lumMod val="75000"/>
                      </a:schemeClr>
                    </a:solidFill>
                  </a:tcPr>
                </a:tc>
                <a:extLst>
                  <a:ext uri="{0D108BD9-81ED-4DB2-BD59-A6C34878D82A}">
                    <a16:rowId xmlns:a16="http://schemas.microsoft.com/office/drawing/2014/main" val="2367620137"/>
                  </a:ext>
                </a:extLst>
              </a:tr>
            </a:tbl>
          </a:graphicData>
        </a:graphic>
      </p:graphicFrame>
      <p:graphicFrame>
        <p:nvGraphicFramePr>
          <p:cNvPr id="13" name="Table 12">
            <a:extLst>
              <a:ext uri="{FF2B5EF4-FFF2-40B4-BE49-F238E27FC236}">
                <a16:creationId xmlns:a16="http://schemas.microsoft.com/office/drawing/2014/main" id="{D9B1329C-BB21-497A-9C61-CA7D76FD227D}"/>
              </a:ext>
            </a:extLst>
          </p:cNvPr>
          <p:cNvGraphicFramePr>
            <a:graphicFrameLocks noGrp="1"/>
          </p:cNvGraphicFramePr>
          <p:nvPr>
            <p:extLst>
              <p:ext uri="{D42A27DB-BD31-4B8C-83A1-F6EECF244321}">
                <p14:modId xmlns:p14="http://schemas.microsoft.com/office/powerpoint/2010/main" val="2709291180"/>
              </p:ext>
            </p:extLst>
          </p:nvPr>
        </p:nvGraphicFramePr>
        <p:xfrm>
          <a:off x="9814122" y="5895567"/>
          <a:ext cx="986119" cy="365760"/>
        </p:xfrm>
        <a:graphic>
          <a:graphicData uri="http://schemas.openxmlformats.org/drawingml/2006/table">
            <a:tbl>
              <a:tblPr firstRow="1" bandRow="1">
                <a:tableStyleId>{5C22544A-7EE6-4342-B048-85BDC9FD1C3A}</a:tableStyleId>
              </a:tblPr>
              <a:tblGrid>
                <a:gridCol w="986119">
                  <a:extLst>
                    <a:ext uri="{9D8B030D-6E8A-4147-A177-3AD203B41FA5}">
                      <a16:colId xmlns:a16="http://schemas.microsoft.com/office/drawing/2014/main" val="3053737281"/>
                    </a:ext>
                  </a:extLst>
                </a:gridCol>
              </a:tblGrid>
              <a:tr h="0">
                <a:tc>
                  <a:txBody>
                    <a:bodyPr/>
                    <a:lstStyle/>
                    <a:p>
                      <a:pPr algn="ctr"/>
                      <a:r>
                        <a:rPr lang="en-IN" dirty="0"/>
                        <a:t>Plot :-2</a:t>
                      </a:r>
                    </a:p>
                  </a:txBody>
                  <a:tcPr>
                    <a:solidFill>
                      <a:schemeClr val="accent2">
                        <a:lumMod val="50000"/>
                      </a:schemeClr>
                    </a:solidFill>
                  </a:tcPr>
                </a:tc>
                <a:extLst>
                  <a:ext uri="{0D108BD9-81ED-4DB2-BD59-A6C34878D82A}">
                    <a16:rowId xmlns:a16="http://schemas.microsoft.com/office/drawing/2014/main" val="2367620137"/>
                  </a:ext>
                </a:extLst>
              </a:tr>
            </a:tbl>
          </a:graphicData>
        </a:graphic>
      </p:graphicFrame>
      <p:graphicFrame>
        <p:nvGraphicFramePr>
          <p:cNvPr id="14" name="Table 14">
            <a:extLst>
              <a:ext uri="{FF2B5EF4-FFF2-40B4-BE49-F238E27FC236}">
                <a16:creationId xmlns:a16="http://schemas.microsoft.com/office/drawing/2014/main" id="{9A4EE4F7-55BE-41DB-A12E-926F026BEC2F}"/>
              </a:ext>
            </a:extLst>
          </p:cNvPr>
          <p:cNvGraphicFramePr>
            <a:graphicFrameLocks noGrp="1"/>
          </p:cNvGraphicFramePr>
          <p:nvPr>
            <p:extLst>
              <p:ext uri="{D42A27DB-BD31-4B8C-83A1-F6EECF244321}">
                <p14:modId xmlns:p14="http://schemas.microsoft.com/office/powerpoint/2010/main" val="3451198331"/>
              </p:ext>
            </p:extLst>
          </p:nvPr>
        </p:nvGraphicFramePr>
        <p:xfrm>
          <a:off x="89492" y="3429000"/>
          <a:ext cx="7458789" cy="3429000"/>
        </p:xfrm>
        <a:graphic>
          <a:graphicData uri="http://schemas.openxmlformats.org/drawingml/2006/table">
            <a:tbl>
              <a:tblPr firstRow="1" bandRow="1">
                <a:tableStyleId>{5C22544A-7EE6-4342-B048-85BDC9FD1C3A}</a:tableStyleId>
              </a:tblPr>
              <a:tblGrid>
                <a:gridCol w="7458789">
                  <a:extLst>
                    <a:ext uri="{9D8B030D-6E8A-4147-A177-3AD203B41FA5}">
                      <a16:colId xmlns:a16="http://schemas.microsoft.com/office/drawing/2014/main" val="2357281569"/>
                    </a:ext>
                  </a:extLst>
                </a:gridCol>
              </a:tblGrid>
              <a:tr h="3429000">
                <a:tc>
                  <a:txBody>
                    <a:bodyPr/>
                    <a:lstStyle/>
                    <a:p>
                      <a:pPr marL="171450" indent="-171450">
                        <a:buFont typeface="Wingdings" panose="05000000000000000000" pitchFamily="2" charset="2"/>
                        <a:buChar char="è"/>
                      </a:pPr>
                      <a:r>
                        <a:rPr lang="en-IN" sz="1600" dirty="0"/>
                        <a:t>From plot 1 we observe that most of the customers are giving best rating for convenient payments so here we note that convenient  payment method will helps a customer who unable to understand the critical steps of the payment methods so this is one of the important aspect of the application /website</a:t>
                      </a:r>
                    </a:p>
                    <a:p>
                      <a:pPr marL="285750" indent="-285750">
                        <a:buFont typeface="Wingdings" panose="05000000000000000000" pitchFamily="2" charset="2"/>
                        <a:buChar char="è"/>
                      </a:pPr>
                      <a:r>
                        <a:rPr lang="en-IN" sz="1600" dirty="0"/>
                        <a:t>And also there is less count category is Dis-agree this means customers who are not satisfy with the payment method so there is some issues to resolve in payment method</a:t>
                      </a:r>
                    </a:p>
                    <a:p>
                      <a:pPr marL="285750" indent="-285750">
                        <a:buFont typeface="Wingdings" panose="05000000000000000000" pitchFamily="2" charset="2"/>
                        <a:buChar char="è"/>
                      </a:pPr>
                      <a:r>
                        <a:rPr lang="en-IN" sz="1600" dirty="0"/>
                        <a:t>From the plot 2 we can see that there are several payment methods available in the websites of amazon and </a:t>
                      </a:r>
                      <a:r>
                        <a:rPr lang="en-IN" sz="1600" dirty="0" err="1"/>
                        <a:t>flipkart</a:t>
                      </a:r>
                      <a:r>
                        <a:rPr lang="en-IN" sz="1600" dirty="0"/>
                        <a:t> and one more thing is individually </a:t>
                      </a:r>
                      <a:r>
                        <a:rPr lang="en-IN" sz="1600" dirty="0" err="1"/>
                        <a:t>flipkart</a:t>
                      </a:r>
                      <a:r>
                        <a:rPr lang="en-IN" sz="1600" dirty="0"/>
                        <a:t> is less count so individually amazon is the best web site to provide several payment options  </a:t>
                      </a:r>
                    </a:p>
                    <a:p>
                      <a:pPr marL="285750" indent="-285750">
                        <a:buFont typeface="Wingdings" panose="05000000000000000000" pitchFamily="2" charset="2"/>
                        <a:buChar char="è"/>
                      </a:pPr>
                      <a:r>
                        <a:rPr lang="en-IN" sz="1600" dirty="0"/>
                        <a:t>And remaining all are </a:t>
                      </a:r>
                      <a:r>
                        <a:rPr lang="en-IN" sz="1600" dirty="0" err="1"/>
                        <a:t>maintan</a:t>
                      </a:r>
                      <a:r>
                        <a:rPr lang="en-IN" sz="1600" dirty="0"/>
                        <a:t> good count </a:t>
                      </a:r>
                      <a:endParaRPr lang="en-IN" sz="1800" dirty="0"/>
                    </a:p>
                  </a:txBody>
                  <a:tcPr/>
                </a:tc>
                <a:extLst>
                  <a:ext uri="{0D108BD9-81ED-4DB2-BD59-A6C34878D82A}">
                    <a16:rowId xmlns:a16="http://schemas.microsoft.com/office/drawing/2014/main" val="260673799"/>
                  </a:ext>
                </a:extLst>
              </a:tr>
            </a:tbl>
          </a:graphicData>
        </a:graphic>
      </p:graphicFrame>
    </p:spTree>
    <p:extLst>
      <p:ext uri="{BB962C8B-B14F-4D97-AF65-F5344CB8AC3E}">
        <p14:creationId xmlns:p14="http://schemas.microsoft.com/office/powerpoint/2010/main" val="3994944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F995E4-DEB0-49EE-9ECF-6DBC68C3FC1C}"/>
              </a:ext>
            </a:extLst>
          </p:cNvPr>
          <p:cNvPicPr>
            <a:picLocks noChangeAspect="1"/>
          </p:cNvPicPr>
          <p:nvPr/>
        </p:nvPicPr>
        <p:blipFill>
          <a:blip r:embed="rId2"/>
          <a:stretch>
            <a:fillRect/>
          </a:stretch>
        </p:blipFill>
        <p:spPr>
          <a:xfrm>
            <a:off x="72395" y="0"/>
            <a:ext cx="4000847" cy="1966130"/>
          </a:xfrm>
          <a:prstGeom prst="rect">
            <a:avLst/>
          </a:prstGeom>
        </p:spPr>
      </p:pic>
      <p:pic>
        <p:nvPicPr>
          <p:cNvPr id="5" name="Picture 4">
            <a:extLst>
              <a:ext uri="{FF2B5EF4-FFF2-40B4-BE49-F238E27FC236}">
                <a16:creationId xmlns:a16="http://schemas.microsoft.com/office/drawing/2014/main" id="{6D542E82-386C-4CDF-9DED-0EAD3B34C382}"/>
              </a:ext>
            </a:extLst>
          </p:cNvPr>
          <p:cNvPicPr>
            <a:picLocks noChangeAspect="1"/>
          </p:cNvPicPr>
          <p:nvPr/>
        </p:nvPicPr>
        <p:blipFill>
          <a:blip r:embed="rId3"/>
          <a:stretch>
            <a:fillRect/>
          </a:stretch>
        </p:blipFill>
        <p:spPr>
          <a:xfrm>
            <a:off x="8352939" y="0"/>
            <a:ext cx="3741744" cy="2385267"/>
          </a:xfrm>
          <a:prstGeom prst="rect">
            <a:avLst/>
          </a:prstGeom>
        </p:spPr>
      </p:pic>
      <p:pic>
        <p:nvPicPr>
          <p:cNvPr id="7" name="Picture 6">
            <a:extLst>
              <a:ext uri="{FF2B5EF4-FFF2-40B4-BE49-F238E27FC236}">
                <a16:creationId xmlns:a16="http://schemas.microsoft.com/office/drawing/2014/main" id="{D0BA8C16-45CA-4AB9-9680-2F77C7B1C307}"/>
              </a:ext>
            </a:extLst>
          </p:cNvPr>
          <p:cNvPicPr>
            <a:picLocks noChangeAspect="1"/>
          </p:cNvPicPr>
          <p:nvPr/>
        </p:nvPicPr>
        <p:blipFill>
          <a:blip r:embed="rId4"/>
          <a:stretch>
            <a:fillRect/>
          </a:stretch>
        </p:blipFill>
        <p:spPr>
          <a:xfrm>
            <a:off x="72395" y="4045897"/>
            <a:ext cx="4145639" cy="2004234"/>
          </a:xfrm>
          <a:prstGeom prst="rect">
            <a:avLst/>
          </a:prstGeom>
        </p:spPr>
      </p:pic>
      <p:pic>
        <p:nvPicPr>
          <p:cNvPr id="9" name="Picture 8">
            <a:extLst>
              <a:ext uri="{FF2B5EF4-FFF2-40B4-BE49-F238E27FC236}">
                <a16:creationId xmlns:a16="http://schemas.microsoft.com/office/drawing/2014/main" id="{86E75822-7358-457F-A7D8-AF5615E75C2C}"/>
              </a:ext>
            </a:extLst>
          </p:cNvPr>
          <p:cNvPicPr>
            <a:picLocks noChangeAspect="1"/>
          </p:cNvPicPr>
          <p:nvPr/>
        </p:nvPicPr>
        <p:blipFill>
          <a:blip r:embed="rId5"/>
          <a:stretch>
            <a:fillRect/>
          </a:stretch>
        </p:blipFill>
        <p:spPr>
          <a:xfrm>
            <a:off x="8581559" y="2257649"/>
            <a:ext cx="3513124" cy="2575783"/>
          </a:xfrm>
          <a:prstGeom prst="rect">
            <a:avLst/>
          </a:prstGeom>
        </p:spPr>
      </p:pic>
      <p:sp>
        <p:nvSpPr>
          <p:cNvPr id="10" name="Rectangle 1">
            <a:extLst>
              <a:ext uri="{FF2B5EF4-FFF2-40B4-BE49-F238E27FC236}">
                <a16:creationId xmlns:a16="http://schemas.microsoft.com/office/drawing/2014/main" id="{9972484F-5AD1-4EDF-BBEC-88ACFCF6418F}"/>
              </a:ext>
            </a:extLst>
          </p:cNvPr>
          <p:cNvSpPr>
            <a:spLocks noChangeArrowheads="1"/>
          </p:cNvSpPr>
          <p:nvPr/>
        </p:nvSpPr>
        <p:spPr bwMode="auto">
          <a:xfrm>
            <a:off x="328442" y="1966130"/>
            <a:ext cx="4000847"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rPr>
              <a:t>Empathy (readiness to assist with queries) towards the customers</a:t>
            </a:r>
            <a:r>
              <a:rPr kumimoji="0" lang="en-US" altLang="en-US" sz="1100" b="1" i="0" u="none" strike="noStrike" cap="none" normalizeH="0" baseline="0" dirty="0">
                <a:ln>
                  <a:noFill/>
                </a:ln>
                <a:solidFill>
                  <a:schemeClr val="tx1"/>
                </a:solidFill>
                <a:effectLst/>
              </a:rPr>
              <a:t> </a:t>
            </a:r>
          </a:p>
        </p:txBody>
      </p:sp>
      <p:sp>
        <p:nvSpPr>
          <p:cNvPr id="12" name="Rectangle 2">
            <a:extLst>
              <a:ext uri="{FF2B5EF4-FFF2-40B4-BE49-F238E27FC236}">
                <a16:creationId xmlns:a16="http://schemas.microsoft.com/office/drawing/2014/main" id="{14FA23A0-05DA-450B-87DD-F05ABE035473}"/>
              </a:ext>
            </a:extLst>
          </p:cNvPr>
          <p:cNvSpPr>
            <a:spLocks noChangeArrowheads="1"/>
          </p:cNvSpPr>
          <p:nvPr/>
        </p:nvSpPr>
        <p:spPr bwMode="auto">
          <a:xfrm>
            <a:off x="72395" y="6198205"/>
            <a:ext cx="794272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rPr>
              <a:t>Responsiveness, availability of several communication channels (email, online rep, twitter, phone etc.)</a:t>
            </a:r>
            <a:r>
              <a:rPr kumimoji="0" lang="en-US" altLang="en-US" sz="1200" b="1" i="0" u="none" strike="noStrike" cap="none" normalizeH="0" baseline="0" dirty="0">
                <a:ln>
                  <a:noFill/>
                </a:ln>
                <a:solidFill>
                  <a:schemeClr val="tx1"/>
                </a:solidFill>
                <a:effectLst/>
              </a:rPr>
              <a:t> </a:t>
            </a:r>
          </a:p>
        </p:txBody>
      </p:sp>
      <p:sp>
        <p:nvSpPr>
          <p:cNvPr id="13" name="Rectangle 3">
            <a:extLst>
              <a:ext uri="{FF2B5EF4-FFF2-40B4-BE49-F238E27FC236}">
                <a16:creationId xmlns:a16="http://schemas.microsoft.com/office/drawing/2014/main" id="{D1DB6E6F-848D-4C7F-8B4D-6D6A0E9F0FFC}"/>
              </a:ext>
            </a:extLst>
          </p:cNvPr>
          <p:cNvSpPr>
            <a:spLocks noChangeArrowheads="1"/>
          </p:cNvSpPr>
          <p:nvPr/>
        </p:nvSpPr>
        <p:spPr bwMode="auto">
          <a:xfrm>
            <a:off x="8467249" y="4840726"/>
            <a:ext cx="3513124"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rPr>
              <a:t>Presence of online assistance through multi-channel</a:t>
            </a:r>
            <a:r>
              <a:rPr kumimoji="0" lang="en-US" altLang="en-US" sz="1200" b="1" i="0" u="none" strike="noStrike" cap="none" normalizeH="0" baseline="0" dirty="0">
                <a:ln>
                  <a:noFill/>
                </a:ln>
                <a:solidFill>
                  <a:schemeClr val="tx1"/>
                </a:solidFill>
                <a:effectLst/>
              </a:rPr>
              <a:t> </a:t>
            </a:r>
          </a:p>
        </p:txBody>
      </p:sp>
      <p:graphicFrame>
        <p:nvGraphicFramePr>
          <p:cNvPr id="14" name="Table 14">
            <a:extLst>
              <a:ext uri="{FF2B5EF4-FFF2-40B4-BE49-F238E27FC236}">
                <a16:creationId xmlns:a16="http://schemas.microsoft.com/office/drawing/2014/main" id="{1E796171-0669-400A-A342-0DEAA741BB5B}"/>
              </a:ext>
            </a:extLst>
          </p:cNvPr>
          <p:cNvGraphicFramePr>
            <a:graphicFrameLocks noGrp="1"/>
          </p:cNvGraphicFramePr>
          <p:nvPr>
            <p:extLst>
              <p:ext uri="{D42A27DB-BD31-4B8C-83A1-F6EECF244321}">
                <p14:modId xmlns:p14="http://schemas.microsoft.com/office/powerpoint/2010/main" val="569869556"/>
              </p:ext>
            </p:extLst>
          </p:nvPr>
        </p:nvGraphicFramePr>
        <p:xfrm>
          <a:off x="4600259" y="1210562"/>
          <a:ext cx="3513124" cy="4482351"/>
        </p:xfrm>
        <a:graphic>
          <a:graphicData uri="http://schemas.openxmlformats.org/drawingml/2006/table">
            <a:tbl>
              <a:tblPr firstRow="1" bandRow="1">
                <a:tableStyleId>{5C22544A-7EE6-4342-B048-85BDC9FD1C3A}</a:tableStyleId>
              </a:tblPr>
              <a:tblGrid>
                <a:gridCol w="3513124">
                  <a:extLst>
                    <a:ext uri="{9D8B030D-6E8A-4147-A177-3AD203B41FA5}">
                      <a16:colId xmlns:a16="http://schemas.microsoft.com/office/drawing/2014/main" val="821909510"/>
                    </a:ext>
                  </a:extLst>
                </a:gridCol>
              </a:tblGrid>
              <a:tr h="4482351">
                <a:tc>
                  <a:txBody>
                    <a:bodyPr/>
                    <a:lstStyle/>
                    <a:p>
                      <a:endParaRPr lang="en-US" dirty="0"/>
                    </a:p>
                    <a:p>
                      <a:pPr marL="285750" indent="-285750">
                        <a:buFont typeface="Wingdings" panose="05000000000000000000" pitchFamily="2" charset="2"/>
                        <a:buChar char="è"/>
                      </a:pPr>
                      <a:r>
                        <a:rPr lang="en-US" sz="1400" dirty="0">
                          <a:sym typeface="Wingdings" panose="05000000000000000000" pitchFamily="2" charset="2"/>
                        </a:rPr>
                        <a:t>Resolving customer queries is one of the important thing for online store </a:t>
                      </a:r>
                    </a:p>
                    <a:p>
                      <a:pPr marL="285750" indent="-285750">
                        <a:buFont typeface="Wingdings" panose="05000000000000000000" pitchFamily="2" charset="2"/>
                        <a:buChar char="è"/>
                      </a:pPr>
                      <a:r>
                        <a:rPr lang="en-US" sz="1400" dirty="0">
                          <a:sym typeface="Wingdings" panose="05000000000000000000" pitchFamily="2" charset="2"/>
                        </a:rPr>
                        <a:t>From plot 1 and 2 are indicates that most of the customers are strongly agree and agree category only </a:t>
                      </a:r>
                    </a:p>
                    <a:p>
                      <a:pPr marL="285750" indent="-285750">
                        <a:buFont typeface="Wingdings" panose="05000000000000000000" pitchFamily="2" charset="2"/>
                        <a:buChar char="è"/>
                      </a:pPr>
                      <a:r>
                        <a:rPr lang="en-US" sz="1400" dirty="0">
                          <a:sym typeface="Wingdings" panose="05000000000000000000" pitchFamily="2" charset="2"/>
                        </a:rPr>
                        <a:t>From plot3 tells  that assistance through multi channel we can see that </a:t>
                      </a:r>
                      <a:r>
                        <a:rPr lang="en-US" sz="1400" dirty="0" err="1">
                          <a:sym typeface="Wingdings" panose="05000000000000000000" pitchFamily="2" charset="2"/>
                        </a:rPr>
                        <a:t>comination</a:t>
                      </a:r>
                      <a:r>
                        <a:rPr lang="en-US" sz="1400" dirty="0">
                          <a:sym typeface="Wingdings" panose="05000000000000000000" pitchFamily="2" charset="2"/>
                        </a:rPr>
                        <a:t> of amazon and </a:t>
                      </a:r>
                      <a:r>
                        <a:rPr lang="en-US" sz="1400" dirty="0" err="1">
                          <a:sym typeface="Wingdings" panose="05000000000000000000" pitchFamily="2" charset="2"/>
                        </a:rPr>
                        <a:t>flipkart</a:t>
                      </a:r>
                      <a:r>
                        <a:rPr lang="en-US" sz="1400" dirty="0">
                          <a:sym typeface="Wingdings" panose="05000000000000000000" pitchFamily="2" charset="2"/>
                        </a:rPr>
                        <a:t> and </a:t>
                      </a:r>
                      <a:r>
                        <a:rPr lang="en-US" sz="1400" dirty="0" err="1">
                          <a:sym typeface="Wingdings" panose="05000000000000000000" pitchFamily="2" charset="2"/>
                        </a:rPr>
                        <a:t>mytra</a:t>
                      </a:r>
                      <a:r>
                        <a:rPr lang="en-US" sz="1400" dirty="0">
                          <a:sym typeface="Wingdings" panose="05000000000000000000" pitchFamily="2" charset="2"/>
                        </a:rPr>
                        <a:t> and </a:t>
                      </a:r>
                      <a:r>
                        <a:rPr lang="en-US" sz="1400" dirty="0" err="1">
                          <a:sym typeface="Wingdings" panose="05000000000000000000" pitchFamily="2" charset="2"/>
                        </a:rPr>
                        <a:t>snapdeal</a:t>
                      </a:r>
                      <a:r>
                        <a:rPr lang="en-US" sz="1400" dirty="0">
                          <a:sym typeface="Wingdings" panose="05000000000000000000" pitchFamily="2" charset="2"/>
                        </a:rPr>
                        <a:t> are high count and also individually amazon has high count and </a:t>
                      </a:r>
                      <a:r>
                        <a:rPr lang="en-US" sz="1400" dirty="0" err="1">
                          <a:sym typeface="Wingdings" panose="05000000000000000000" pitchFamily="2" charset="2"/>
                        </a:rPr>
                        <a:t>flipkart</a:t>
                      </a:r>
                      <a:r>
                        <a:rPr lang="en-US" sz="1400" dirty="0">
                          <a:sym typeface="Wingdings" panose="05000000000000000000" pitchFamily="2" charset="2"/>
                        </a:rPr>
                        <a:t> is lower than all the stores.</a:t>
                      </a:r>
                    </a:p>
                    <a:p>
                      <a:pPr marL="285750" indent="-285750">
                        <a:buFont typeface="Wingdings" panose="05000000000000000000" pitchFamily="2" charset="2"/>
                        <a:buChar char="è"/>
                      </a:pPr>
                      <a:r>
                        <a:rPr lang="en-US" sz="1400" dirty="0">
                          <a:sym typeface="Wingdings" panose="05000000000000000000" pitchFamily="2" charset="2"/>
                        </a:rPr>
                        <a:t>Finally highest and best customer assistance store is amazon and least one is </a:t>
                      </a:r>
                      <a:r>
                        <a:rPr lang="en-US" sz="1400" dirty="0" err="1">
                          <a:sym typeface="Wingdings" panose="05000000000000000000" pitchFamily="2" charset="2"/>
                        </a:rPr>
                        <a:t>flipkart</a:t>
                      </a:r>
                      <a:r>
                        <a:rPr lang="en-US" sz="1400" dirty="0">
                          <a:sym typeface="Wingdings" panose="05000000000000000000" pitchFamily="2" charset="2"/>
                        </a:rPr>
                        <a:t> </a:t>
                      </a:r>
                    </a:p>
                    <a:p>
                      <a:pPr marL="0" indent="0">
                        <a:buFont typeface="Wingdings" panose="05000000000000000000" pitchFamily="2" charset="2"/>
                        <a:buNone/>
                      </a:pPr>
                      <a:r>
                        <a:rPr lang="en-US" sz="1400" dirty="0">
                          <a:sym typeface="Wingdings" panose="05000000000000000000" pitchFamily="2" charset="2"/>
                        </a:rPr>
                        <a:t>Conclusion:- </a:t>
                      </a:r>
                    </a:p>
                    <a:p>
                      <a:pPr marL="0" indent="0">
                        <a:buFont typeface="Wingdings" panose="05000000000000000000" pitchFamily="2" charset="2"/>
                        <a:buNone/>
                      </a:pPr>
                      <a:r>
                        <a:rPr lang="en-US" sz="1400" dirty="0">
                          <a:sym typeface="Wingdings" panose="05000000000000000000" pitchFamily="2" charset="2"/>
                        </a:rPr>
                        <a:t>                 customer assistance is one the important aspect for online stores  </a:t>
                      </a:r>
                      <a:r>
                        <a:rPr lang="en-US" dirty="0"/>
                        <a:t> </a:t>
                      </a:r>
                      <a:endParaRPr lang="en-IN" dirty="0"/>
                    </a:p>
                  </a:txBody>
                  <a:tcPr>
                    <a:solidFill>
                      <a:schemeClr val="accent1">
                        <a:lumMod val="75000"/>
                      </a:schemeClr>
                    </a:solidFill>
                  </a:tcPr>
                </a:tc>
                <a:extLst>
                  <a:ext uri="{0D108BD9-81ED-4DB2-BD59-A6C34878D82A}">
                    <a16:rowId xmlns:a16="http://schemas.microsoft.com/office/drawing/2014/main" val="1157314903"/>
                  </a:ext>
                </a:extLst>
              </a:tr>
            </a:tbl>
          </a:graphicData>
        </a:graphic>
      </p:graphicFrame>
      <p:graphicFrame>
        <p:nvGraphicFramePr>
          <p:cNvPr id="15" name="Table 15">
            <a:extLst>
              <a:ext uri="{FF2B5EF4-FFF2-40B4-BE49-F238E27FC236}">
                <a16:creationId xmlns:a16="http://schemas.microsoft.com/office/drawing/2014/main" id="{66736F56-BF85-44FD-B688-79FB6B25F95B}"/>
              </a:ext>
            </a:extLst>
          </p:cNvPr>
          <p:cNvGraphicFramePr>
            <a:graphicFrameLocks noGrp="1"/>
          </p:cNvGraphicFramePr>
          <p:nvPr>
            <p:extLst>
              <p:ext uri="{D42A27DB-BD31-4B8C-83A1-F6EECF244321}">
                <p14:modId xmlns:p14="http://schemas.microsoft.com/office/powerpoint/2010/main" val="1709953406"/>
              </p:ext>
            </p:extLst>
          </p:nvPr>
        </p:nvGraphicFramePr>
        <p:xfrm>
          <a:off x="1418395" y="2283481"/>
          <a:ext cx="824752" cy="370840"/>
        </p:xfrm>
        <a:graphic>
          <a:graphicData uri="http://schemas.openxmlformats.org/drawingml/2006/table">
            <a:tbl>
              <a:tblPr firstRow="1" bandRow="1">
                <a:tableStyleId>{5C22544A-7EE6-4342-B048-85BDC9FD1C3A}</a:tableStyleId>
              </a:tblPr>
              <a:tblGrid>
                <a:gridCol w="824752">
                  <a:extLst>
                    <a:ext uri="{9D8B030D-6E8A-4147-A177-3AD203B41FA5}">
                      <a16:colId xmlns:a16="http://schemas.microsoft.com/office/drawing/2014/main" val="1924349013"/>
                    </a:ext>
                  </a:extLst>
                </a:gridCol>
              </a:tblGrid>
              <a:tr h="370840">
                <a:tc>
                  <a:txBody>
                    <a:bodyPr/>
                    <a:lstStyle/>
                    <a:p>
                      <a:r>
                        <a:rPr lang="en-US" dirty="0">
                          <a:solidFill>
                            <a:schemeClr val="accent1"/>
                          </a:solidFill>
                        </a:rPr>
                        <a:t>Plolt-1</a:t>
                      </a:r>
                      <a:endParaRPr lang="en-IN" dirty="0">
                        <a:solidFill>
                          <a:schemeClr val="accent1"/>
                        </a:solidFill>
                      </a:endParaRPr>
                    </a:p>
                  </a:txBody>
                  <a:tcPr>
                    <a:solidFill>
                      <a:schemeClr val="bg1"/>
                    </a:solidFill>
                  </a:tcPr>
                </a:tc>
                <a:extLst>
                  <a:ext uri="{0D108BD9-81ED-4DB2-BD59-A6C34878D82A}">
                    <a16:rowId xmlns:a16="http://schemas.microsoft.com/office/drawing/2014/main" val="1971184418"/>
                  </a:ext>
                </a:extLst>
              </a:tr>
            </a:tbl>
          </a:graphicData>
        </a:graphic>
      </p:graphicFrame>
      <p:graphicFrame>
        <p:nvGraphicFramePr>
          <p:cNvPr id="16" name="Table 15">
            <a:extLst>
              <a:ext uri="{FF2B5EF4-FFF2-40B4-BE49-F238E27FC236}">
                <a16:creationId xmlns:a16="http://schemas.microsoft.com/office/drawing/2014/main" id="{0FBAFB75-2A01-4CDB-BBBB-8676F8AC865B}"/>
              </a:ext>
            </a:extLst>
          </p:cNvPr>
          <p:cNvGraphicFramePr>
            <a:graphicFrameLocks noGrp="1"/>
          </p:cNvGraphicFramePr>
          <p:nvPr>
            <p:extLst>
              <p:ext uri="{D42A27DB-BD31-4B8C-83A1-F6EECF244321}">
                <p14:modId xmlns:p14="http://schemas.microsoft.com/office/powerpoint/2010/main" val="136894916"/>
              </p:ext>
            </p:extLst>
          </p:nvPr>
        </p:nvGraphicFramePr>
        <p:xfrm>
          <a:off x="9867457" y="5152541"/>
          <a:ext cx="836402" cy="370840"/>
        </p:xfrm>
        <a:graphic>
          <a:graphicData uri="http://schemas.openxmlformats.org/drawingml/2006/table">
            <a:tbl>
              <a:tblPr firstRow="1" bandRow="1">
                <a:tableStyleId>{5C22544A-7EE6-4342-B048-85BDC9FD1C3A}</a:tableStyleId>
              </a:tblPr>
              <a:tblGrid>
                <a:gridCol w="836402">
                  <a:extLst>
                    <a:ext uri="{9D8B030D-6E8A-4147-A177-3AD203B41FA5}">
                      <a16:colId xmlns:a16="http://schemas.microsoft.com/office/drawing/2014/main" val="1924349013"/>
                    </a:ext>
                  </a:extLst>
                </a:gridCol>
              </a:tblGrid>
              <a:tr h="370840">
                <a:tc>
                  <a:txBody>
                    <a:bodyPr/>
                    <a:lstStyle/>
                    <a:p>
                      <a:r>
                        <a:rPr lang="en-US" dirty="0">
                          <a:solidFill>
                            <a:schemeClr val="accent1"/>
                          </a:solidFill>
                        </a:rPr>
                        <a:t>Plolt-3</a:t>
                      </a:r>
                      <a:endParaRPr lang="en-IN" dirty="0">
                        <a:solidFill>
                          <a:schemeClr val="accent1"/>
                        </a:solidFill>
                      </a:endParaRPr>
                    </a:p>
                  </a:txBody>
                  <a:tcPr>
                    <a:solidFill>
                      <a:schemeClr val="bg1"/>
                    </a:solidFill>
                  </a:tcPr>
                </a:tc>
                <a:extLst>
                  <a:ext uri="{0D108BD9-81ED-4DB2-BD59-A6C34878D82A}">
                    <a16:rowId xmlns:a16="http://schemas.microsoft.com/office/drawing/2014/main" val="1971184418"/>
                  </a:ext>
                </a:extLst>
              </a:tr>
            </a:tbl>
          </a:graphicData>
        </a:graphic>
      </p:graphicFrame>
      <p:graphicFrame>
        <p:nvGraphicFramePr>
          <p:cNvPr id="17" name="Table 15">
            <a:extLst>
              <a:ext uri="{FF2B5EF4-FFF2-40B4-BE49-F238E27FC236}">
                <a16:creationId xmlns:a16="http://schemas.microsoft.com/office/drawing/2014/main" id="{D2501A5C-D7B5-49F6-9C99-02B53D0981D5}"/>
              </a:ext>
            </a:extLst>
          </p:cNvPr>
          <p:cNvGraphicFramePr>
            <a:graphicFrameLocks noGrp="1"/>
          </p:cNvGraphicFramePr>
          <p:nvPr>
            <p:extLst>
              <p:ext uri="{D42A27DB-BD31-4B8C-83A1-F6EECF244321}">
                <p14:modId xmlns:p14="http://schemas.microsoft.com/office/powerpoint/2010/main" val="1564314777"/>
              </p:ext>
            </p:extLst>
          </p:nvPr>
        </p:nvGraphicFramePr>
        <p:xfrm>
          <a:off x="1418395" y="6432334"/>
          <a:ext cx="939323" cy="365760"/>
        </p:xfrm>
        <a:graphic>
          <a:graphicData uri="http://schemas.openxmlformats.org/drawingml/2006/table">
            <a:tbl>
              <a:tblPr firstRow="1" bandRow="1">
                <a:tableStyleId>{5C22544A-7EE6-4342-B048-85BDC9FD1C3A}</a:tableStyleId>
              </a:tblPr>
              <a:tblGrid>
                <a:gridCol w="939323">
                  <a:extLst>
                    <a:ext uri="{9D8B030D-6E8A-4147-A177-3AD203B41FA5}">
                      <a16:colId xmlns:a16="http://schemas.microsoft.com/office/drawing/2014/main" val="1924349013"/>
                    </a:ext>
                  </a:extLst>
                </a:gridCol>
              </a:tblGrid>
              <a:tr h="344805">
                <a:tc>
                  <a:txBody>
                    <a:bodyPr/>
                    <a:lstStyle/>
                    <a:p>
                      <a:r>
                        <a:rPr lang="en-US" dirty="0">
                          <a:solidFill>
                            <a:schemeClr val="accent1"/>
                          </a:solidFill>
                        </a:rPr>
                        <a:t>Plolt-2</a:t>
                      </a:r>
                      <a:endParaRPr lang="en-IN" dirty="0">
                        <a:solidFill>
                          <a:schemeClr val="accent1"/>
                        </a:solidFill>
                      </a:endParaRPr>
                    </a:p>
                  </a:txBody>
                  <a:tcPr>
                    <a:solidFill>
                      <a:schemeClr val="bg1"/>
                    </a:solidFill>
                  </a:tcPr>
                </a:tc>
                <a:extLst>
                  <a:ext uri="{0D108BD9-81ED-4DB2-BD59-A6C34878D82A}">
                    <a16:rowId xmlns:a16="http://schemas.microsoft.com/office/drawing/2014/main" val="1971184418"/>
                  </a:ext>
                </a:extLst>
              </a:tr>
            </a:tbl>
          </a:graphicData>
        </a:graphic>
      </p:graphicFrame>
      <p:sp>
        <p:nvSpPr>
          <p:cNvPr id="18" name="Flowchart: Extract 17">
            <a:extLst>
              <a:ext uri="{FF2B5EF4-FFF2-40B4-BE49-F238E27FC236}">
                <a16:creationId xmlns:a16="http://schemas.microsoft.com/office/drawing/2014/main" id="{52CD5C33-74C8-4030-9C58-EB7CF183FFA5}"/>
              </a:ext>
            </a:extLst>
          </p:cNvPr>
          <p:cNvSpPr/>
          <p:nvPr/>
        </p:nvSpPr>
        <p:spPr>
          <a:xfrm>
            <a:off x="4470242" y="63080"/>
            <a:ext cx="3741744" cy="114748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observation</a:t>
            </a:r>
            <a:endParaRPr lang="en-IN" sz="2400" b="1" dirty="0"/>
          </a:p>
        </p:txBody>
      </p:sp>
    </p:spTree>
    <p:extLst>
      <p:ext uri="{BB962C8B-B14F-4D97-AF65-F5344CB8AC3E}">
        <p14:creationId xmlns:p14="http://schemas.microsoft.com/office/powerpoint/2010/main" val="313816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01C116-0127-46DF-BA1F-21F5D15994DE}"/>
              </a:ext>
            </a:extLst>
          </p:cNvPr>
          <p:cNvPicPr>
            <a:picLocks noChangeAspect="1"/>
          </p:cNvPicPr>
          <p:nvPr/>
        </p:nvPicPr>
        <p:blipFill>
          <a:blip r:embed="rId2"/>
          <a:stretch>
            <a:fillRect/>
          </a:stretch>
        </p:blipFill>
        <p:spPr>
          <a:xfrm>
            <a:off x="117712" y="178765"/>
            <a:ext cx="3977985" cy="1874682"/>
          </a:xfrm>
          <a:prstGeom prst="rect">
            <a:avLst/>
          </a:prstGeom>
        </p:spPr>
      </p:pic>
      <p:pic>
        <p:nvPicPr>
          <p:cNvPr id="5" name="Picture 4">
            <a:extLst>
              <a:ext uri="{FF2B5EF4-FFF2-40B4-BE49-F238E27FC236}">
                <a16:creationId xmlns:a16="http://schemas.microsoft.com/office/drawing/2014/main" id="{EA1CED1C-6055-455B-AC52-4A771D098C2E}"/>
              </a:ext>
            </a:extLst>
          </p:cNvPr>
          <p:cNvPicPr>
            <a:picLocks noChangeAspect="1"/>
          </p:cNvPicPr>
          <p:nvPr/>
        </p:nvPicPr>
        <p:blipFill>
          <a:blip r:embed="rId3"/>
          <a:stretch>
            <a:fillRect/>
          </a:stretch>
        </p:blipFill>
        <p:spPr>
          <a:xfrm>
            <a:off x="7988059" y="79683"/>
            <a:ext cx="3817951" cy="2377646"/>
          </a:xfrm>
          <a:prstGeom prst="rect">
            <a:avLst/>
          </a:prstGeom>
        </p:spPr>
      </p:pic>
      <p:pic>
        <p:nvPicPr>
          <p:cNvPr id="7" name="Picture 6">
            <a:extLst>
              <a:ext uri="{FF2B5EF4-FFF2-40B4-BE49-F238E27FC236}">
                <a16:creationId xmlns:a16="http://schemas.microsoft.com/office/drawing/2014/main" id="{253F2E7F-3004-4286-A04A-33585CEC9210}"/>
              </a:ext>
            </a:extLst>
          </p:cNvPr>
          <p:cNvPicPr>
            <a:picLocks noChangeAspect="1"/>
          </p:cNvPicPr>
          <p:nvPr/>
        </p:nvPicPr>
        <p:blipFill>
          <a:blip r:embed="rId4"/>
          <a:stretch>
            <a:fillRect/>
          </a:stretch>
        </p:blipFill>
        <p:spPr>
          <a:xfrm>
            <a:off x="8241550" y="2457329"/>
            <a:ext cx="3490262" cy="3467400"/>
          </a:xfrm>
          <a:prstGeom prst="rect">
            <a:avLst/>
          </a:prstGeom>
        </p:spPr>
      </p:pic>
      <p:pic>
        <p:nvPicPr>
          <p:cNvPr id="9" name="Picture 8">
            <a:extLst>
              <a:ext uri="{FF2B5EF4-FFF2-40B4-BE49-F238E27FC236}">
                <a16:creationId xmlns:a16="http://schemas.microsoft.com/office/drawing/2014/main" id="{1178C93F-4384-42C8-9A4B-C593E4C5C7DB}"/>
              </a:ext>
            </a:extLst>
          </p:cNvPr>
          <p:cNvPicPr>
            <a:picLocks noChangeAspect="1"/>
          </p:cNvPicPr>
          <p:nvPr/>
        </p:nvPicPr>
        <p:blipFill>
          <a:blip r:embed="rId5"/>
          <a:stretch>
            <a:fillRect/>
          </a:stretch>
        </p:blipFill>
        <p:spPr>
          <a:xfrm>
            <a:off x="422538" y="1901034"/>
            <a:ext cx="3368332" cy="304826"/>
          </a:xfrm>
          <a:prstGeom prst="rect">
            <a:avLst/>
          </a:prstGeom>
        </p:spPr>
      </p:pic>
      <p:pic>
        <p:nvPicPr>
          <p:cNvPr id="11" name="Picture 10">
            <a:extLst>
              <a:ext uri="{FF2B5EF4-FFF2-40B4-BE49-F238E27FC236}">
                <a16:creationId xmlns:a16="http://schemas.microsoft.com/office/drawing/2014/main" id="{594A3BA3-47A3-4023-ADF9-2CA261B43CD5}"/>
              </a:ext>
            </a:extLst>
          </p:cNvPr>
          <p:cNvPicPr>
            <a:picLocks noChangeAspect="1"/>
          </p:cNvPicPr>
          <p:nvPr/>
        </p:nvPicPr>
        <p:blipFill>
          <a:blip r:embed="rId6"/>
          <a:stretch>
            <a:fillRect/>
          </a:stretch>
        </p:blipFill>
        <p:spPr>
          <a:xfrm>
            <a:off x="8814786" y="5924729"/>
            <a:ext cx="2991224" cy="358452"/>
          </a:xfrm>
          <a:prstGeom prst="rect">
            <a:avLst/>
          </a:prstGeom>
        </p:spPr>
      </p:pic>
      <p:sp>
        <p:nvSpPr>
          <p:cNvPr id="15" name="Flowchart: Predefined Process 14">
            <a:extLst>
              <a:ext uri="{FF2B5EF4-FFF2-40B4-BE49-F238E27FC236}">
                <a16:creationId xmlns:a16="http://schemas.microsoft.com/office/drawing/2014/main" id="{DCC74367-8717-4208-80D4-33516BE54A3F}"/>
              </a:ext>
            </a:extLst>
          </p:cNvPr>
          <p:cNvSpPr/>
          <p:nvPr/>
        </p:nvSpPr>
        <p:spPr>
          <a:xfrm>
            <a:off x="709450" y="2868705"/>
            <a:ext cx="7134667" cy="3810529"/>
          </a:xfrm>
          <a:prstGeom prst="flowChartPredefined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Obsrvation</a:t>
            </a:r>
            <a:r>
              <a:rPr lang="en-US" dirty="0"/>
              <a:t> </a:t>
            </a:r>
          </a:p>
          <a:p>
            <a:pPr marL="285750" indent="-285750" algn="ctr">
              <a:buFont typeface="Wingdings" panose="05000000000000000000" pitchFamily="2" charset="2"/>
              <a:buChar char="è"/>
            </a:pPr>
            <a:r>
              <a:rPr lang="en-US" sz="1400" dirty="0">
                <a:sym typeface="Wingdings" panose="05000000000000000000" pitchFamily="2" charset="2"/>
              </a:rPr>
              <a:t>Privacy of the customer information is one of the most important feature because information is more valuable thing  </a:t>
            </a:r>
          </a:p>
          <a:p>
            <a:pPr marL="285750" indent="-285750" algn="ctr">
              <a:buFont typeface="Wingdings" panose="05000000000000000000" pitchFamily="2" charset="2"/>
              <a:buChar char="è"/>
            </a:pPr>
            <a:r>
              <a:rPr lang="en-US" sz="1400" dirty="0">
                <a:sym typeface="Wingdings" panose="05000000000000000000" pitchFamily="2" charset="2"/>
              </a:rPr>
              <a:t>If a store fails to protect the customer information it leads to many issues </a:t>
            </a:r>
          </a:p>
          <a:p>
            <a:pPr marL="285750" indent="-285750" algn="ctr">
              <a:buFont typeface="Wingdings" panose="05000000000000000000" pitchFamily="2" charset="2"/>
              <a:buChar char="è"/>
            </a:pPr>
            <a:r>
              <a:rPr lang="en-US" sz="1400" dirty="0">
                <a:sym typeface="Wingdings" panose="05000000000000000000" pitchFamily="2" charset="2"/>
              </a:rPr>
              <a:t>From plot 1 most of the count is strongly agree and agree category</a:t>
            </a:r>
          </a:p>
          <a:p>
            <a:pPr algn="ctr"/>
            <a:r>
              <a:rPr lang="en-US" sz="1400" dirty="0">
                <a:sym typeface="Wingdings" panose="05000000000000000000" pitchFamily="2" charset="2"/>
              </a:rPr>
              <a:t> </a:t>
            </a:r>
          </a:p>
          <a:p>
            <a:pPr algn="ctr"/>
            <a:r>
              <a:rPr lang="en-US" sz="1400" dirty="0">
                <a:sym typeface="Wingdings" panose="05000000000000000000" pitchFamily="2" charset="2"/>
              </a:rPr>
              <a:t> From the plot2 amazon is high count and the combination of amazon and </a:t>
            </a:r>
            <a:r>
              <a:rPr lang="en-US" sz="1400" dirty="0" err="1">
                <a:sym typeface="Wingdings" panose="05000000000000000000" pitchFamily="2" charset="2"/>
              </a:rPr>
              <a:t>flipkart</a:t>
            </a:r>
            <a:r>
              <a:rPr lang="en-US" sz="1400" dirty="0">
                <a:sym typeface="Wingdings" panose="05000000000000000000" pitchFamily="2" charset="2"/>
              </a:rPr>
              <a:t> is also high</a:t>
            </a:r>
          </a:p>
          <a:p>
            <a:pPr marL="285750" indent="-285750" algn="ctr">
              <a:buFont typeface="Wingdings" panose="05000000000000000000" pitchFamily="2" charset="2"/>
              <a:buChar char="è"/>
            </a:pPr>
            <a:r>
              <a:rPr lang="en-US" sz="1400" dirty="0">
                <a:sym typeface="Wingdings" panose="05000000000000000000" pitchFamily="2" charset="2"/>
              </a:rPr>
              <a:t>Least one is when </a:t>
            </a:r>
            <a:r>
              <a:rPr lang="en-US" sz="1400" dirty="0" err="1">
                <a:sym typeface="Wingdings" panose="05000000000000000000" pitchFamily="2" charset="2"/>
              </a:rPr>
              <a:t>snapdeal</a:t>
            </a:r>
            <a:r>
              <a:rPr lang="en-US" sz="1400" dirty="0">
                <a:sym typeface="Wingdings" panose="05000000000000000000" pitchFamily="2" charset="2"/>
              </a:rPr>
              <a:t> ads to the amazon and </a:t>
            </a:r>
            <a:r>
              <a:rPr lang="en-US" sz="1400" dirty="0" err="1">
                <a:sym typeface="Wingdings" panose="05000000000000000000" pitchFamily="2" charset="2"/>
              </a:rPr>
              <a:t>flikart</a:t>
            </a:r>
            <a:r>
              <a:rPr lang="en-US" sz="1400" dirty="0">
                <a:sym typeface="Wingdings" panose="05000000000000000000" pitchFamily="2" charset="2"/>
              </a:rPr>
              <a:t> count is becomes low so individually </a:t>
            </a:r>
            <a:r>
              <a:rPr lang="en-US" sz="1400" dirty="0" err="1">
                <a:sym typeface="Wingdings" panose="05000000000000000000" pitchFamily="2" charset="2"/>
              </a:rPr>
              <a:t>snapdeal</a:t>
            </a:r>
            <a:r>
              <a:rPr lang="en-US" sz="1400" dirty="0">
                <a:sym typeface="Wingdings" panose="05000000000000000000" pitchFamily="2" charset="2"/>
              </a:rPr>
              <a:t>  is lower count.</a:t>
            </a:r>
          </a:p>
          <a:p>
            <a:pPr marL="285750" indent="-285750" algn="ctr">
              <a:buFont typeface="Wingdings" panose="05000000000000000000" pitchFamily="2" charset="2"/>
              <a:buChar char="è"/>
            </a:pPr>
            <a:endParaRPr lang="en-US" sz="1400" dirty="0">
              <a:sym typeface="Wingdings" panose="05000000000000000000" pitchFamily="2" charset="2"/>
            </a:endParaRPr>
          </a:p>
          <a:p>
            <a:pPr algn="ctr"/>
            <a:endParaRPr lang="en-US" sz="1400" dirty="0">
              <a:sym typeface="Wingdings" panose="05000000000000000000" pitchFamily="2" charset="2"/>
            </a:endParaRPr>
          </a:p>
          <a:p>
            <a:r>
              <a:rPr lang="en-US" sz="1400" dirty="0">
                <a:sym typeface="Wingdings" panose="05000000000000000000" pitchFamily="2" charset="2"/>
              </a:rPr>
              <a:t>Conclusion :-</a:t>
            </a:r>
          </a:p>
          <a:p>
            <a:pPr algn="ctr"/>
            <a:r>
              <a:rPr lang="en-US" sz="1400" dirty="0">
                <a:sym typeface="Wingdings" panose="05000000000000000000" pitchFamily="2" charset="2"/>
              </a:rPr>
              <a:t>Privacy if the customer information is most important  </a:t>
            </a:r>
            <a:endParaRPr lang="en-IN" sz="1400" dirty="0"/>
          </a:p>
        </p:txBody>
      </p:sp>
      <p:graphicFrame>
        <p:nvGraphicFramePr>
          <p:cNvPr id="16" name="Table 16">
            <a:extLst>
              <a:ext uri="{FF2B5EF4-FFF2-40B4-BE49-F238E27FC236}">
                <a16:creationId xmlns:a16="http://schemas.microsoft.com/office/drawing/2014/main" id="{37FAB6D3-BF77-454A-83EA-310BE74FFD9F}"/>
              </a:ext>
            </a:extLst>
          </p:cNvPr>
          <p:cNvGraphicFramePr>
            <a:graphicFrameLocks noGrp="1"/>
          </p:cNvGraphicFramePr>
          <p:nvPr>
            <p:extLst>
              <p:ext uri="{D42A27DB-BD31-4B8C-83A1-F6EECF244321}">
                <p14:modId xmlns:p14="http://schemas.microsoft.com/office/powerpoint/2010/main" val="994172697"/>
              </p:ext>
            </p:extLst>
          </p:nvPr>
        </p:nvGraphicFramePr>
        <p:xfrm>
          <a:off x="1439686" y="2166442"/>
          <a:ext cx="828386" cy="370840"/>
        </p:xfrm>
        <a:graphic>
          <a:graphicData uri="http://schemas.openxmlformats.org/drawingml/2006/table">
            <a:tbl>
              <a:tblPr firstRow="1" bandRow="1">
                <a:tableStyleId>{5C22544A-7EE6-4342-B048-85BDC9FD1C3A}</a:tableStyleId>
              </a:tblPr>
              <a:tblGrid>
                <a:gridCol w="828386">
                  <a:extLst>
                    <a:ext uri="{9D8B030D-6E8A-4147-A177-3AD203B41FA5}">
                      <a16:colId xmlns:a16="http://schemas.microsoft.com/office/drawing/2014/main" val="4034023203"/>
                    </a:ext>
                  </a:extLst>
                </a:gridCol>
              </a:tblGrid>
              <a:tr h="370840">
                <a:tc>
                  <a:txBody>
                    <a:bodyPr/>
                    <a:lstStyle/>
                    <a:p>
                      <a:r>
                        <a:rPr lang="en-US" dirty="0">
                          <a:ln>
                            <a:solidFill>
                              <a:schemeClr val="accent1">
                                <a:lumMod val="75000"/>
                              </a:schemeClr>
                            </a:solidFill>
                          </a:ln>
                          <a:solidFill>
                            <a:schemeClr val="tx2">
                              <a:lumMod val="75000"/>
                            </a:schemeClr>
                          </a:solidFill>
                        </a:rPr>
                        <a:t>Plot-1</a:t>
                      </a:r>
                      <a:endParaRPr lang="en-IN" dirty="0">
                        <a:ln>
                          <a:solidFill>
                            <a:schemeClr val="accent1">
                              <a:lumMod val="75000"/>
                            </a:schemeClr>
                          </a:solidFill>
                        </a:ln>
                        <a:solidFill>
                          <a:schemeClr val="tx2">
                            <a:lumMod val="75000"/>
                          </a:schemeClr>
                        </a:solidFill>
                      </a:endParaRPr>
                    </a:p>
                  </a:txBody>
                  <a:tcPr>
                    <a:solidFill>
                      <a:schemeClr val="bg1"/>
                    </a:solidFill>
                  </a:tcPr>
                </a:tc>
                <a:extLst>
                  <a:ext uri="{0D108BD9-81ED-4DB2-BD59-A6C34878D82A}">
                    <a16:rowId xmlns:a16="http://schemas.microsoft.com/office/drawing/2014/main" val="2989426815"/>
                  </a:ext>
                </a:extLst>
              </a:tr>
            </a:tbl>
          </a:graphicData>
        </a:graphic>
      </p:graphicFrame>
      <p:graphicFrame>
        <p:nvGraphicFramePr>
          <p:cNvPr id="17" name="Table 16">
            <a:extLst>
              <a:ext uri="{FF2B5EF4-FFF2-40B4-BE49-F238E27FC236}">
                <a16:creationId xmlns:a16="http://schemas.microsoft.com/office/drawing/2014/main" id="{3AC78D06-9F7E-42F6-998B-5B29A285DBE9}"/>
              </a:ext>
            </a:extLst>
          </p:cNvPr>
          <p:cNvGraphicFramePr>
            <a:graphicFrameLocks noGrp="1"/>
          </p:cNvGraphicFramePr>
          <p:nvPr>
            <p:extLst>
              <p:ext uri="{D42A27DB-BD31-4B8C-83A1-F6EECF244321}">
                <p14:modId xmlns:p14="http://schemas.microsoft.com/office/powerpoint/2010/main" val="3617579941"/>
              </p:ext>
            </p:extLst>
          </p:nvPr>
        </p:nvGraphicFramePr>
        <p:xfrm>
          <a:off x="9758933" y="6308394"/>
          <a:ext cx="828386" cy="370840"/>
        </p:xfrm>
        <a:graphic>
          <a:graphicData uri="http://schemas.openxmlformats.org/drawingml/2006/table">
            <a:tbl>
              <a:tblPr firstRow="1" bandRow="1">
                <a:tableStyleId>{5C22544A-7EE6-4342-B048-85BDC9FD1C3A}</a:tableStyleId>
              </a:tblPr>
              <a:tblGrid>
                <a:gridCol w="828386">
                  <a:extLst>
                    <a:ext uri="{9D8B030D-6E8A-4147-A177-3AD203B41FA5}">
                      <a16:colId xmlns:a16="http://schemas.microsoft.com/office/drawing/2014/main" val="4034023203"/>
                    </a:ext>
                  </a:extLst>
                </a:gridCol>
              </a:tblGrid>
              <a:tr h="370840">
                <a:tc>
                  <a:txBody>
                    <a:bodyPr/>
                    <a:lstStyle/>
                    <a:p>
                      <a:r>
                        <a:rPr lang="en-US" dirty="0">
                          <a:ln>
                            <a:solidFill>
                              <a:schemeClr val="accent1">
                                <a:lumMod val="75000"/>
                              </a:schemeClr>
                            </a:solidFill>
                          </a:ln>
                          <a:solidFill>
                            <a:schemeClr val="tx2">
                              <a:lumMod val="75000"/>
                            </a:schemeClr>
                          </a:solidFill>
                        </a:rPr>
                        <a:t>Plot-2</a:t>
                      </a:r>
                      <a:endParaRPr lang="en-IN" dirty="0">
                        <a:ln>
                          <a:solidFill>
                            <a:schemeClr val="accent1">
                              <a:lumMod val="75000"/>
                            </a:schemeClr>
                          </a:solidFill>
                        </a:ln>
                        <a:solidFill>
                          <a:schemeClr val="tx2">
                            <a:lumMod val="75000"/>
                          </a:schemeClr>
                        </a:solidFill>
                      </a:endParaRPr>
                    </a:p>
                  </a:txBody>
                  <a:tcPr>
                    <a:solidFill>
                      <a:schemeClr val="bg1"/>
                    </a:solidFill>
                  </a:tcPr>
                </a:tc>
                <a:extLst>
                  <a:ext uri="{0D108BD9-81ED-4DB2-BD59-A6C34878D82A}">
                    <a16:rowId xmlns:a16="http://schemas.microsoft.com/office/drawing/2014/main" val="2989426815"/>
                  </a:ext>
                </a:extLst>
              </a:tr>
            </a:tbl>
          </a:graphicData>
        </a:graphic>
      </p:graphicFrame>
    </p:spTree>
    <p:extLst>
      <p:ext uri="{BB962C8B-B14F-4D97-AF65-F5344CB8AC3E}">
        <p14:creationId xmlns:p14="http://schemas.microsoft.com/office/powerpoint/2010/main" val="968581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7091DC-7B31-49AD-8912-AD88B5DADDE6}"/>
              </a:ext>
            </a:extLst>
          </p:cNvPr>
          <p:cNvPicPr>
            <a:picLocks noChangeAspect="1"/>
          </p:cNvPicPr>
          <p:nvPr/>
        </p:nvPicPr>
        <p:blipFill>
          <a:blip r:embed="rId2"/>
          <a:stretch>
            <a:fillRect/>
          </a:stretch>
        </p:blipFill>
        <p:spPr>
          <a:xfrm>
            <a:off x="0" y="72740"/>
            <a:ext cx="4099915" cy="2248095"/>
          </a:xfrm>
          <a:prstGeom prst="rect">
            <a:avLst/>
          </a:prstGeom>
        </p:spPr>
      </p:pic>
      <p:pic>
        <p:nvPicPr>
          <p:cNvPr id="5" name="Picture 4">
            <a:extLst>
              <a:ext uri="{FF2B5EF4-FFF2-40B4-BE49-F238E27FC236}">
                <a16:creationId xmlns:a16="http://schemas.microsoft.com/office/drawing/2014/main" id="{75E601E0-D88C-4916-9590-ED741D3095CD}"/>
              </a:ext>
            </a:extLst>
          </p:cNvPr>
          <p:cNvPicPr>
            <a:picLocks noChangeAspect="1"/>
          </p:cNvPicPr>
          <p:nvPr/>
        </p:nvPicPr>
        <p:blipFill>
          <a:blip r:embed="rId3"/>
          <a:stretch>
            <a:fillRect/>
          </a:stretch>
        </p:blipFill>
        <p:spPr>
          <a:xfrm>
            <a:off x="68585" y="4240306"/>
            <a:ext cx="3962743" cy="2126164"/>
          </a:xfrm>
          <a:prstGeom prst="rect">
            <a:avLst/>
          </a:prstGeom>
        </p:spPr>
      </p:pic>
      <p:sp>
        <p:nvSpPr>
          <p:cNvPr id="6" name="Arrow: Right 5">
            <a:extLst>
              <a:ext uri="{FF2B5EF4-FFF2-40B4-BE49-F238E27FC236}">
                <a16:creationId xmlns:a16="http://schemas.microsoft.com/office/drawing/2014/main" id="{5D9C6DFB-D589-4803-9905-4B01436DFAC2}"/>
              </a:ext>
            </a:extLst>
          </p:cNvPr>
          <p:cNvSpPr/>
          <p:nvPr/>
        </p:nvSpPr>
        <p:spPr>
          <a:xfrm>
            <a:off x="4191027" y="386676"/>
            <a:ext cx="1819836" cy="887506"/>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observation</a:t>
            </a:r>
            <a:endParaRPr lang="en-IN" dirty="0">
              <a:solidFill>
                <a:schemeClr val="accent1">
                  <a:lumMod val="50000"/>
                </a:schemeClr>
              </a:solidFill>
            </a:endParaRPr>
          </a:p>
        </p:txBody>
      </p:sp>
      <p:graphicFrame>
        <p:nvGraphicFramePr>
          <p:cNvPr id="8" name="Table 8">
            <a:extLst>
              <a:ext uri="{FF2B5EF4-FFF2-40B4-BE49-F238E27FC236}">
                <a16:creationId xmlns:a16="http://schemas.microsoft.com/office/drawing/2014/main" id="{52F4A35B-0717-4767-89FC-866A2D40D342}"/>
              </a:ext>
            </a:extLst>
          </p:cNvPr>
          <p:cNvGraphicFramePr>
            <a:graphicFrameLocks noGrp="1"/>
          </p:cNvGraphicFramePr>
          <p:nvPr>
            <p:extLst>
              <p:ext uri="{D42A27DB-BD31-4B8C-83A1-F6EECF244321}">
                <p14:modId xmlns:p14="http://schemas.microsoft.com/office/powerpoint/2010/main" val="3288977159"/>
              </p:ext>
            </p:extLst>
          </p:nvPr>
        </p:nvGraphicFramePr>
        <p:xfrm>
          <a:off x="7921813" y="0"/>
          <a:ext cx="4243293" cy="370840"/>
        </p:xfrm>
        <a:graphic>
          <a:graphicData uri="http://schemas.openxmlformats.org/drawingml/2006/table">
            <a:tbl>
              <a:tblPr firstRow="1" bandRow="1">
                <a:effectLst>
                  <a:innerShdw blurRad="114300">
                    <a:prstClr val="black"/>
                  </a:innerShdw>
                </a:effectLst>
                <a:tableStyleId>{5C22544A-7EE6-4342-B048-85BDC9FD1C3A}</a:tableStyleId>
              </a:tblPr>
              <a:tblGrid>
                <a:gridCol w="4243293">
                  <a:extLst>
                    <a:ext uri="{9D8B030D-6E8A-4147-A177-3AD203B41FA5}">
                      <a16:colId xmlns:a16="http://schemas.microsoft.com/office/drawing/2014/main" val="1548746091"/>
                    </a:ext>
                  </a:extLst>
                </a:gridCol>
              </a:tblGrid>
              <a:tr h="370840">
                <a:tc>
                  <a:txBody>
                    <a:bodyPr/>
                    <a:lstStyle/>
                    <a:p>
                      <a:endParaRPr lang="en-IN" dirty="0"/>
                    </a:p>
                  </a:txBody>
                  <a:tcPr>
                    <a:solidFill>
                      <a:schemeClr val="accent2">
                        <a:lumMod val="60000"/>
                        <a:lumOff val="40000"/>
                      </a:schemeClr>
                    </a:solidFill>
                  </a:tcPr>
                </a:tc>
                <a:extLst>
                  <a:ext uri="{0D108BD9-81ED-4DB2-BD59-A6C34878D82A}">
                    <a16:rowId xmlns:a16="http://schemas.microsoft.com/office/drawing/2014/main" val="3082948990"/>
                  </a:ext>
                </a:extLst>
              </a:tr>
            </a:tbl>
          </a:graphicData>
        </a:graphic>
      </p:graphicFrame>
      <p:graphicFrame>
        <p:nvGraphicFramePr>
          <p:cNvPr id="9" name="Table 8">
            <a:extLst>
              <a:ext uri="{FF2B5EF4-FFF2-40B4-BE49-F238E27FC236}">
                <a16:creationId xmlns:a16="http://schemas.microsoft.com/office/drawing/2014/main" id="{AD34C58E-4064-45D7-B699-9BF51AEC29AB}"/>
              </a:ext>
            </a:extLst>
          </p:cNvPr>
          <p:cNvGraphicFramePr>
            <a:graphicFrameLocks noGrp="1"/>
          </p:cNvGraphicFramePr>
          <p:nvPr>
            <p:extLst>
              <p:ext uri="{D42A27DB-BD31-4B8C-83A1-F6EECF244321}">
                <p14:modId xmlns:p14="http://schemas.microsoft.com/office/powerpoint/2010/main" val="634675401"/>
              </p:ext>
            </p:extLst>
          </p:nvPr>
        </p:nvGraphicFramePr>
        <p:xfrm>
          <a:off x="7921812" y="386676"/>
          <a:ext cx="4243293" cy="2051723"/>
        </p:xfrm>
        <a:graphic>
          <a:graphicData uri="http://schemas.openxmlformats.org/drawingml/2006/table">
            <a:tbl>
              <a:tblPr firstRow="1" bandRow="1">
                <a:tableStyleId>{5C22544A-7EE6-4342-B048-85BDC9FD1C3A}</a:tableStyleId>
              </a:tblPr>
              <a:tblGrid>
                <a:gridCol w="4243293">
                  <a:extLst>
                    <a:ext uri="{9D8B030D-6E8A-4147-A177-3AD203B41FA5}">
                      <a16:colId xmlns:a16="http://schemas.microsoft.com/office/drawing/2014/main" val="1548746091"/>
                    </a:ext>
                  </a:extLst>
                </a:gridCol>
              </a:tblGrid>
              <a:tr h="2051723">
                <a:tc>
                  <a:txBody>
                    <a:bodyPr/>
                    <a:lstStyle/>
                    <a:p>
                      <a:pPr marL="285750" indent="-285750">
                        <a:buFont typeface="Wingdings" panose="05000000000000000000" pitchFamily="2" charset="2"/>
                        <a:buChar char="è"/>
                      </a:pPr>
                      <a:r>
                        <a:rPr lang="en-US" sz="1600" dirty="0">
                          <a:solidFill>
                            <a:schemeClr val="accent1">
                              <a:lumMod val="50000"/>
                            </a:schemeClr>
                          </a:solidFill>
                        </a:rPr>
                        <a:t>if the customer satisfy with his purchase automatically he enjoy the online shopping and most of the customers are strongly agree to this and also most of the customers are belongs to the category </a:t>
                      </a:r>
                      <a:r>
                        <a:rPr lang="en-US" sz="1600" dirty="0" err="1">
                          <a:solidFill>
                            <a:schemeClr val="accent1">
                              <a:lumMod val="50000"/>
                            </a:schemeClr>
                          </a:solidFill>
                        </a:rPr>
                        <a:t>indefferent</a:t>
                      </a:r>
                      <a:r>
                        <a:rPr lang="en-US" sz="1600" dirty="0">
                          <a:solidFill>
                            <a:schemeClr val="accent1">
                              <a:lumMod val="50000"/>
                            </a:schemeClr>
                          </a:solidFill>
                        </a:rPr>
                        <a:t> </a:t>
                      </a:r>
                    </a:p>
                    <a:p>
                      <a:pPr marL="285750" indent="-285750">
                        <a:buFont typeface="Wingdings" panose="05000000000000000000" pitchFamily="2" charset="2"/>
                        <a:buChar char="è"/>
                      </a:pPr>
                      <a:endParaRPr lang="en-IN" sz="1600" dirty="0">
                        <a:solidFill>
                          <a:schemeClr val="accent1">
                            <a:lumMod val="50000"/>
                          </a:schemeClr>
                        </a:solidFill>
                      </a:endParaRPr>
                    </a:p>
                  </a:txBody>
                  <a:tcPr>
                    <a:solidFill>
                      <a:schemeClr val="accent5">
                        <a:lumMod val="60000"/>
                        <a:lumOff val="40000"/>
                      </a:schemeClr>
                    </a:solidFill>
                  </a:tcPr>
                </a:tc>
                <a:extLst>
                  <a:ext uri="{0D108BD9-81ED-4DB2-BD59-A6C34878D82A}">
                    <a16:rowId xmlns:a16="http://schemas.microsoft.com/office/drawing/2014/main" val="3082948990"/>
                  </a:ext>
                </a:extLst>
              </a:tr>
            </a:tbl>
          </a:graphicData>
        </a:graphic>
      </p:graphicFrame>
      <p:graphicFrame>
        <p:nvGraphicFramePr>
          <p:cNvPr id="10" name="Table 8">
            <a:extLst>
              <a:ext uri="{FF2B5EF4-FFF2-40B4-BE49-F238E27FC236}">
                <a16:creationId xmlns:a16="http://schemas.microsoft.com/office/drawing/2014/main" id="{DD570465-03E4-4748-A233-6D29D4815A66}"/>
              </a:ext>
            </a:extLst>
          </p:cNvPr>
          <p:cNvGraphicFramePr>
            <a:graphicFrameLocks noGrp="1"/>
          </p:cNvGraphicFramePr>
          <p:nvPr>
            <p:extLst>
              <p:ext uri="{D42A27DB-BD31-4B8C-83A1-F6EECF244321}">
                <p14:modId xmlns:p14="http://schemas.microsoft.com/office/powerpoint/2010/main" val="1478757006"/>
              </p:ext>
            </p:extLst>
          </p:nvPr>
        </p:nvGraphicFramePr>
        <p:xfrm>
          <a:off x="7921813" y="3666565"/>
          <a:ext cx="4243293" cy="370840"/>
        </p:xfrm>
        <a:graphic>
          <a:graphicData uri="http://schemas.openxmlformats.org/drawingml/2006/table">
            <a:tbl>
              <a:tblPr firstRow="1" bandRow="1">
                <a:effectLst>
                  <a:innerShdw blurRad="114300">
                    <a:prstClr val="black"/>
                  </a:innerShdw>
                </a:effectLst>
                <a:tableStyleId>{5C22544A-7EE6-4342-B048-85BDC9FD1C3A}</a:tableStyleId>
              </a:tblPr>
              <a:tblGrid>
                <a:gridCol w="4243293">
                  <a:extLst>
                    <a:ext uri="{9D8B030D-6E8A-4147-A177-3AD203B41FA5}">
                      <a16:colId xmlns:a16="http://schemas.microsoft.com/office/drawing/2014/main" val="1548746091"/>
                    </a:ext>
                  </a:extLst>
                </a:gridCol>
              </a:tblGrid>
              <a:tr h="370840">
                <a:tc>
                  <a:txBody>
                    <a:bodyPr/>
                    <a:lstStyle/>
                    <a:p>
                      <a:endParaRPr lang="en-IN" dirty="0"/>
                    </a:p>
                  </a:txBody>
                  <a:tcPr>
                    <a:solidFill>
                      <a:schemeClr val="accent2">
                        <a:lumMod val="60000"/>
                        <a:lumOff val="40000"/>
                      </a:schemeClr>
                    </a:solidFill>
                  </a:tcPr>
                </a:tc>
                <a:extLst>
                  <a:ext uri="{0D108BD9-81ED-4DB2-BD59-A6C34878D82A}">
                    <a16:rowId xmlns:a16="http://schemas.microsoft.com/office/drawing/2014/main" val="3082948990"/>
                  </a:ext>
                </a:extLst>
              </a:tr>
            </a:tbl>
          </a:graphicData>
        </a:graphic>
      </p:graphicFrame>
      <p:graphicFrame>
        <p:nvGraphicFramePr>
          <p:cNvPr id="11" name="Table 10">
            <a:extLst>
              <a:ext uri="{FF2B5EF4-FFF2-40B4-BE49-F238E27FC236}">
                <a16:creationId xmlns:a16="http://schemas.microsoft.com/office/drawing/2014/main" id="{A2DCE127-081A-48B5-BABF-597661225959}"/>
              </a:ext>
            </a:extLst>
          </p:cNvPr>
          <p:cNvGraphicFramePr>
            <a:graphicFrameLocks noGrp="1"/>
          </p:cNvGraphicFramePr>
          <p:nvPr>
            <p:extLst>
              <p:ext uri="{D42A27DB-BD31-4B8C-83A1-F6EECF244321}">
                <p14:modId xmlns:p14="http://schemas.microsoft.com/office/powerpoint/2010/main" val="495827778"/>
              </p:ext>
            </p:extLst>
          </p:nvPr>
        </p:nvGraphicFramePr>
        <p:xfrm>
          <a:off x="7921812" y="4053241"/>
          <a:ext cx="4243293" cy="2051723"/>
        </p:xfrm>
        <a:graphic>
          <a:graphicData uri="http://schemas.openxmlformats.org/drawingml/2006/table">
            <a:tbl>
              <a:tblPr firstRow="1" bandRow="1">
                <a:tableStyleId>{5C22544A-7EE6-4342-B048-85BDC9FD1C3A}</a:tableStyleId>
              </a:tblPr>
              <a:tblGrid>
                <a:gridCol w="4243293">
                  <a:extLst>
                    <a:ext uri="{9D8B030D-6E8A-4147-A177-3AD203B41FA5}">
                      <a16:colId xmlns:a16="http://schemas.microsoft.com/office/drawing/2014/main" val="1548746091"/>
                    </a:ext>
                  </a:extLst>
                </a:gridCol>
              </a:tblGrid>
              <a:tr h="2051723">
                <a:tc>
                  <a:txBody>
                    <a:bodyPr/>
                    <a:lstStyle/>
                    <a:p>
                      <a:pPr marL="285750" indent="-285750">
                        <a:buFont typeface="Wingdings" panose="05000000000000000000" pitchFamily="2" charset="2"/>
                        <a:buChar char="è"/>
                      </a:pPr>
                      <a:r>
                        <a:rPr lang="en-US" sz="1600" dirty="0">
                          <a:solidFill>
                            <a:schemeClr val="accent1">
                              <a:lumMod val="50000"/>
                            </a:schemeClr>
                          </a:solidFill>
                        </a:rPr>
                        <a:t>yes now a days we can access online shopping at any where and any time there is no restrictions to shop so online shopping is convenient and flexible and we can see that most of the customers are give </a:t>
                      </a:r>
                      <a:r>
                        <a:rPr lang="en-US" sz="1600" dirty="0" err="1">
                          <a:solidFill>
                            <a:schemeClr val="accent1">
                              <a:lumMod val="50000"/>
                            </a:schemeClr>
                          </a:solidFill>
                        </a:rPr>
                        <a:t>strogly</a:t>
                      </a:r>
                      <a:r>
                        <a:rPr lang="en-US" sz="1600" dirty="0">
                          <a:solidFill>
                            <a:schemeClr val="accent1">
                              <a:lumMod val="50000"/>
                            </a:schemeClr>
                          </a:solidFill>
                        </a:rPr>
                        <a:t> agreed</a:t>
                      </a:r>
                    </a:p>
                    <a:p>
                      <a:pPr marL="0" indent="0">
                        <a:buFont typeface="Wingdings" panose="05000000000000000000" pitchFamily="2" charset="2"/>
                        <a:buNone/>
                      </a:pPr>
                      <a:endParaRPr lang="en-IN" sz="1600" dirty="0">
                        <a:solidFill>
                          <a:schemeClr val="accent1">
                            <a:lumMod val="50000"/>
                          </a:schemeClr>
                        </a:solidFill>
                      </a:endParaRPr>
                    </a:p>
                  </a:txBody>
                  <a:tcPr>
                    <a:solidFill>
                      <a:schemeClr val="accent6">
                        <a:lumMod val="60000"/>
                        <a:lumOff val="40000"/>
                      </a:schemeClr>
                    </a:solidFill>
                  </a:tcPr>
                </a:tc>
                <a:extLst>
                  <a:ext uri="{0D108BD9-81ED-4DB2-BD59-A6C34878D82A}">
                    <a16:rowId xmlns:a16="http://schemas.microsoft.com/office/drawing/2014/main" val="3082948990"/>
                  </a:ext>
                </a:extLst>
              </a:tr>
            </a:tbl>
          </a:graphicData>
        </a:graphic>
      </p:graphicFrame>
      <p:sp>
        <p:nvSpPr>
          <p:cNvPr id="12" name="Arrow: Right 11">
            <a:extLst>
              <a:ext uri="{FF2B5EF4-FFF2-40B4-BE49-F238E27FC236}">
                <a16:creationId xmlns:a16="http://schemas.microsoft.com/office/drawing/2014/main" id="{B0E579D3-4A48-422D-BA94-722745747E00}"/>
              </a:ext>
            </a:extLst>
          </p:cNvPr>
          <p:cNvSpPr/>
          <p:nvPr/>
        </p:nvSpPr>
        <p:spPr>
          <a:xfrm>
            <a:off x="4191027" y="4415882"/>
            <a:ext cx="1819836" cy="887506"/>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observation</a:t>
            </a:r>
            <a:endParaRPr lang="en-IN" dirty="0">
              <a:solidFill>
                <a:schemeClr val="accent1">
                  <a:lumMod val="50000"/>
                </a:schemeClr>
              </a:solidFill>
            </a:endParaRPr>
          </a:p>
        </p:txBody>
      </p:sp>
      <p:pic>
        <p:nvPicPr>
          <p:cNvPr id="14" name="Picture 13">
            <a:extLst>
              <a:ext uri="{FF2B5EF4-FFF2-40B4-BE49-F238E27FC236}">
                <a16:creationId xmlns:a16="http://schemas.microsoft.com/office/drawing/2014/main" id="{3BA8D80B-A1E9-4396-A832-D54719B58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589" y="234932"/>
            <a:ext cx="1920223" cy="1844880"/>
          </a:xfrm>
          <a:prstGeom prst="rect">
            <a:avLst/>
          </a:prstGeom>
        </p:spPr>
      </p:pic>
      <p:pic>
        <p:nvPicPr>
          <p:cNvPr id="2050" name="Picture 2">
            <a:extLst>
              <a:ext uri="{FF2B5EF4-FFF2-40B4-BE49-F238E27FC236}">
                <a16:creationId xmlns:a16="http://schemas.microsoft.com/office/drawing/2014/main" id="{A32E9E0A-66F7-4A6A-A651-A102829DE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562" y="3955283"/>
            <a:ext cx="1716141" cy="212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125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BBD8B8-02DD-46CC-B72D-535B64E43249}"/>
              </a:ext>
            </a:extLst>
          </p:cNvPr>
          <p:cNvPicPr>
            <a:picLocks noChangeAspect="1"/>
          </p:cNvPicPr>
          <p:nvPr/>
        </p:nvPicPr>
        <p:blipFill>
          <a:blip r:embed="rId2"/>
          <a:stretch>
            <a:fillRect/>
          </a:stretch>
        </p:blipFill>
        <p:spPr>
          <a:xfrm>
            <a:off x="0" y="0"/>
            <a:ext cx="5121084" cy="2420471"/>
          </a:xfrm>
          <a:prstGeom prst="rect">
            <a:avLst/>
          </a:prstGeom>
        </p:spPr>
      </p:pic>
      <p:pic>
        <p:nvPicPr>
          <p:cNvPr id="5" name="Picture 4">
            <a:extLst>
              <a:ext uri="{FF2B5EF4-FFF2-40B4-BE49-F238E27FC236}">
                <a16:creationId xmlns:a16="http://schemas.microsoft.com/office/drawing/2014/main" id="{1457011F-604F-40AC-BAEA-C15BCD6C232A}"/>
              </a:ext>
            </a:extLst>
          </p:cNvPr>
          <p:cNvPicPr>
            <a:picLocks noChangeAspect="1"/>
          </p:cNvPicPr>
          <p:nvPr/>
        </p:nvPicPr>
        <p:blipFill>
          <a:blip r:embed="rId3"/>
          <a:stretch>
            <a:fillRect/>
          </a:stretch>
        </p:blipFill>
        <p:spPr>
          <a:xfrm>
            <a:off x="0" y="3561786"/>
            <a:ext cx="5197290" cy="2674852"/>
          </a:xfrm>
          <a:prstGeom prst="rect">
            <a:avLst/>
          </a:prstGeom>
        </p:spPr>
      </p:pic>
      <p:graphicFrame>
        <p:nvGraphicFramePr>
          <p:cNvPr id="6" name="Table 6">
            <a:extLst>
              <a:ext uri="{FF2B5EF4-FFF2-40B4-BE49-F238E27FC236}">
                <a16:creationId xmlns:a16="http://schemas.microsoft.com/office/drawing/2014/main" id="{71AD9592-94B3-4CFB-A68E-761181F30E36}"/>
              </a:ext>
            </a:extLst>
          </p:cNvPr>
          <p:cNvGraphicFramePr>
            <a:graphicFrameLocks noGrp="1"/>
          </p:cNvGraphicFramePr>
          <p:nvPr>
            <p:extLst>
              <p:ext uri="{D42A27DB-BD31-4B8C-83A1-F6EECF244321}">
                <p14:modId xmlns:p14="http://schemas.microsoft.com/office/powerpoint/2010/main" val="1261619164"/>
              </p:ext>
            </p:extLst>
          </p:nvPr>
        </p:nvGraphicFramePr>
        <p:xfrm>
          <a:off x="7736541" y="0"/>
          <a:ext cx="4455459" cy="37084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455459">
                  <a:extLst>
                    <a:ext uri="{9D8B030D-6E8A-4147-A177-3AD203B41FA5}">
                      <a16:colId xmlns:a16="http://schemas.microsoft.com/office/drawing/2014/main" val="151380522"/>
                    </a:ext>
                  </a:extLst>
                </a:gridCol>
              </a:tblGrid>
              <a:tr h="370840">
                <a:tc>
                  <a:txBody>
                    <a:bodyPr/>
                    <a:lstStyle/>
                    <a:p>
                      <a:endParaRPr lang="en-IN" dirty="0"/>
                    </a:p>
                  </a:txBody>
                  <a:tcPr>
                    <a:solidFill>
                      <a:schemeClr val="accent6"/>
                    </a:solidFill>
                  </a:tcPr>
                </a:tc>
                <a:extLst>
                  <a:ext uri="{0D108BD9-81ED-4DB2-BD59-A6C34878D82A}">
                    <a16:rowId xmlns:a16="http://schemas.microsoft.com/office/drawing/2014/main" val="561545603"/>
                  </a:ext>
                </a:extLst>
              </a:tr>
            </a:tbl>
          </a:graphicData>
        </a:graphic>
      </p:graphicFrame>
      <p:graphicFrame>
        <p:nvGraphicFramePr>
          <p:cNvPr id="7" name="Table 6">
            <a:extLst>
              <a:ext uri="{FF2B5EF4-FFF2-40B4-BE49-F238E27FC236}">
                <a16:creationId xmlns:a16="http://schemas.microsoft.com/office/drawing/2014/main" id="{93735A10-37BF-4FFE-A128-3AB07FDF099B}"/>
              </a:ext>
            </a:extLst>
          </p:cNvPr>
          <p:cNvGraphicFramePr>
            <a:graphicFrameLocks noGrp="1"/>
          </p:cNvGraphicFramePr>
          <p:nvPr>
            <p:extLst>
              <p:ext uri="{D42A27DB-BD31-4B8C-83A1-F6EECF244321}">
                <p14:modId xmlns:p14="http://schemas.microsoft.com/office/powerpoint/2010/main" val="2453863738"/>
              </p:ext>
            </p:extLst>
          </p:nvPr>
        </p:nvGraphicFramePr>
        <p:xfrm>
          <a:off x="7727574" y="378364"/>
          <a:ext cx="4455459" cy="2250141"/>
        </p:xfrm>
        <a:graphic>
          <a:graphicData uri="http://schemas.openxmlformats.org/drawingml/2006/table">
            <a:tbl>
              <a:tblPr firstRow="1" bandRow="1">
                <a:tableStyleId>{5C22544A-7EE6-4342-B048-85BDC9FD1C3A}</a:tableStyleId>
              </a:tblPr>
              <a:tblGrid>
                <a:gridCol w="4455459">
                  <a:extLst>
                    <a:ext uri="{9D8B030D-6E8A-4147-A177-3AD203B41FA5}">
                      <a16:colId xmlns:a16="http://schemas.microsoft.com/office/drawing/2014/main" val="151380522"/>
                    </a:ext>
                  </a:extLst>
                </a:gridCol>
              </a:tblGrid>
              <a:tr h="2250141">
                <a:tc>
                  <a:txBody>
                    <a:bodyPr/>
                    <a:lstStyle/>
                    <a:p>
                      <a:pPr marL="285750" indent="-285750">
                        <a:buFont typeface="Wingdings" panose="05000000000000000000" pitchFamily="2" charset="2"/>
                        <a:buChar char="è"/>
                      </a:pPr>
                      <a:r>
                        <a:rPr lang="en-US" sz="1400" dirty="0">
                          <a:solidFill>
                            <a:schemeClr val="accent1">
                              <a:lumMod val="50000"/>
                            </a:schemeClr>
                          </a:solidFill>
                        </a:rPr>
                        <a:t>this is the one of the important </a:t>
                      </a:r>
                      <a:r>
                        <a:rPr lang="en-US" sz="1400" dirty="0" err="1">
                          <a:solidFill>
                            <a:schemeClr val="accent1">
                              <a:lumMod val="50000"/>
                            </a:schemeClr>
                          </a:solidFill>
                        </a:rPr>
                        <a:t>feture</a:t>
                      </a:r>
                      <a:r>
                        <a:rPr lang="en-US" sz="1400" dirty="0">
                          <a:solidFill>
                            <a:schemeClr val="accent1">
                              <a:lumMod val="50000"/>
                            </a:schemeClr>
                          </a:solidFill>
                        </a:rPr>
                        <a:t> because return policy will increase customer trust</a:t>
                      </a:r>
                    </a:p>
                    <a:p>
                      <a:pPr marL="0" indent="0">
                        <a:buFont typeface="Wingdings" panose="05000000000000000000" pitchFamily="2" charset="2"/>
                        <a:buNone/>
                      </a:pPr>
                      <a:endParaRPr lang="en-US" sz="1400" dirty="0">
                        <a:solidFill>
                          <a:schemeClr val="accent1">
                            <a:lumMod val="50000"/>
                          </a:schemeClr>
                        </a:solidFill>
                      </a:endParaRPr>
                    </a:p>
                    <a:p>
                      <a:pPr marL="285750" indent="-285750">
                        <a:buFont typeface="Wingdings" panose="05000000000000000000" pitchFamily="2" charset="2"/>
                        <a:buChar char="è"/>
                      </a:pPr>
                      <a:r>
                        <a:rPr lang="en-US" sz="1400" dirty="0">
                          <a:solidFill>
                            <a:schemeClr val="accent1">
                              <a:lumMod val="50000"/>
                            </a:schemeClr>
                          </a:solidFill>
                        </a:rPr>
                        <a:t>Most of the count is strongly agree</a:t>
                      </a:r>
                    </a:p>
                    <a:p>
                      <a:r>
                        <a:rPr lang="en-IN" sz="1400" dirty="0">
                          <a:solidFill>
                            <a:schemeClr val="accent1">
                              <a:lumMod val="50000"/>
                            </a:schemeClr>
                          </a:solidFill>
                          <a:sym typeface="Wingdings" panose="05000000000000000000" pitchFamily="2" charset="2"/>
                        </a:rPr>
                        <a:t> Less count is disagree category </a:t>
                      </a:r>
                      <a:endParaRPr lang="en-IN" sz="1400" dirty="0">
                        <a:solidFill>
                          <a:schemeClr val="accent1">
                            <a:lumMod val="50000"/>
                          </a:schemeClr>
                        </a:solidFill>
                      </a:endParaRPr>
                    </a:p>
                  </a:txBody>
                  <a:tcPr>
                    <a:solidFill>
                      <a:schemeClr val="accent6">
                        <a:lumMod val="40000"/>
                        <a:lumOff val="60000"/>
                      </a:schemeClr>
                    </a:solidFill>
                  </a:tcPr>
                </a:tc>
                <a:extLst>
                  <a:ext uri="{0D108BD9-81ED-4DB2-BD59-A6C34878D82A}">
                    <a16:rowId xmlns:a16="http://schemas.microsoft.com/office/drawing/2014/main" val="561545603"/>
                  </a:ext>
                </a:extLst>
              </a:tr>
            </a:tbl>
          </a:graphicData>
        </a:graphic>
      </p:graphicFrame>
      <p:graphicFrame>
        <p:nvGraphicFramePr>
          <p:cNvPr id="8" name="Table 6">
            <a:extLst>
              <a:ext uri="{FF2B5EF4-FFF2-40B4-BE49-F238E27FC236}">
                <a16:creationId xmlns:a16="http://schemas.microsoft.com/office/drawing/2014/main" id="{2FDB0E61-BB83-44F6-B478-0BC1FC37E7CE}"/>
              </a:ext>
            </a:extLst>
          </p:cNvPr>
          <p:cNvGraphicFramePr>
            <a:graphicFrameLocks noGrp="1"/>
          </p:cNvGraphicFramePr>
          <p:nvPr>
            <p:extLst>
              <p:ext uri="{D42A27DB-BD31-4B8C-83A1-F6EECF244321}">
                <p14:modId xmlns:p14="http://schemas.microsoft.com/office/powerpoint/2010/main" val="3787537812"/>
              </p:ext>
            </p:extLst>
          </p:nvPr>
        </p:nvGraphicFramePr>
        <p:xfrm>
          <a:off x="7736540" y="3561786"/>
          <a:ext cx="4455459" cy="37084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455459">
                  <a:extLst>
                    <a:ext uri="{9D8B030D-6E8A-4147-A177-3AD203B41FA5}">
                      <a16:colId xmlns:a16="http://schemas.microsoft.com/office/drawing/2014/main" val="151380522"/>
                    </a:ext>
                  </a:extLst>
                </a:gridCol>
              </a:tblGrid>
              <a:tr h="370840">
                <a:tc>
                  <a:txBody>
                    <a:bodyPr/>
                    <a:lstStyle/>
                    <a:p>
                      <a:endParaRPr lang="en-IN" dirty="0"/>
                    </a:p>
                  </a:txBody>
                  <a:tcPr>
                    <a:solidFill>
                      <a:schemeClr val="accent2">
                        <a:lumMod val="60000"/>
                        <a:lumOff val="40000"/>
                      </a:schemeClr>
                    </a:solidFill>
                  </a:tcPr>
                </a:tc>
                <a:extLst>
                  <a:ext uri="{0D108BD9-81ED-4DB2-BD59-A6C34878D82A}">
                    <a16:rowId xmlns:a16="http://schemas.microsoft.com/office/drawing/2014/main" val="561545603"/>
                  </a:ext>
                </a:extLst>
              </a:tr>
            </a:tbl>
          </a:graphicData>
        </a:graphic>
      </p:graphicFrame>
      <p:graphicFrame>
        <p:nvGraphicFramePr>
          <p:cNvPr id="9" name="Table 8">
            <a:extLst>
              <a:ext uri="{FF2B5EF4-FFF2-40B4-BE49-F238E27FC236}">
                <a16:creationId xmlns:a16="http://schemas.microsoft.com/office/drawing/2014/main" id="{3A0E24A2-5627-479A-BFB2-0920071FE9B5}"/>
              </a:ext>
            </a:extLst>
          </p:cNvPr>
          <p:cNvGraphicFramePr>
            <a:graphicFrameLocks noGrp="1"/>
          </p:cNvGraphicFramePr>
          <p:nvPr>
            <p:extLst>
              <p:ext uri="{D42A27DB-BD31-4B8C-83A1-F6EECF244321}">
                <p14:modId xmlns:p14="http://schemas.microsoft.com/office/powerpoint/2010/main" val="513002097"/>
              </p:ext>
            </p:extLst>
          </p:nvPr>
        </p:nvGraphicFramePr>
        <p:xfrm>
          <a:off x="7736539" y="3932626"/>
          <a:ext cx="4455459" cy="2250141"/>
        </p:xfrm>
        <a:graphic>
          <a:graphicData uri="http://schemas.openxmlformats.org/drawingml/2006/table">
            <a:tbl>
              <a:tblPr firstRow="1" bandRow="1">
                <a:tableStyleId>{5C22544A-7EE6-4342-B048-85BDC9FD1C3A}</a:tableStyleId>
              </a:tblPr>
              <a:tblGrid>
                <a:gridCol w="4455459">
                  <a:extLst>
                    <a:ext uri="{9D8B030D-6E8A-4147-A177-3AD203B41FA5}">
                      <a16:colId xmlns:a16="http://schemas.microsoft.com/office/drawing/2014/main" val="151380522"/>
                    </a:ext>
                  </a:extLst>
                </a:gridCol>
              </a:tblGrid>
              <a:tr h="2250141">
                <a:tc>
                  <a:txBody>
                    <a:bodyPr/>
                    <a:lstStyle/>
                    <a:p>
                      <a:pPr marL="285750" indent="-285750">
                        <a:buFont typeface="Wingdings" panose="05000000000000000000" pitchFamily="2" charset="2"/>
                        <a:buChar char="è"/>
                      </a:pPr>
                      <a:r>
                        <a:rPr lang="en-US" sz="1400" dirty="0">
                          <a:solidFill>
                            <a:schemeClr val="accent1">
                              <a:lumMod val="50000"/>
                            </a:schemeClr>
                          </a:solidFill>
                        </a:rPr>
                        <a:t>most of the customers giving 5 out of 5 rating and agree and </a:t>
                      </a:r>
                      <a:r>
                        <a:rPr lang="en-US" sz="1400" dirty="0" err="1">
                          <a:solidFill>
                            <a:schemeClr val="accent1">
                              <a:lumMod val="50000"/>
                            </a:schemeClr>
                          </a:solidFill>
                        </a:rPr>
                        <a:t>indefferent</a:t>
                      </a:r>
                      <a:r>
                        <a:rPr lang="en-US" sz="1400" dirty="0">
                          <a:solidFill>
                            <a:schemeClr val="accent1">
                              <a:lumMod val="50000"/>
                            </a:schemeClr>
                          </a:solidFill>
                        </a:rPr>
                        <a:t> are also high count it </a:t>
                      </a:r>
                      <a:r>
                        <a:rPr lang="en-US" sz="1400" dirty="0" err="1">
                          <a:solidFill>
                            <a:schemeClr val="accent1">
                              <a:lumMod val="50000"/>
                            </a:schemeClr>
                          </a:solidFill>
                        </a:rPr>
                        <a:t>indecates</a:t>
                      </a:r>
                      <a:r>
                        <a:rPr lang="en-US" sz="1400" dirty="0">
                          <a:solidFill>
                            <a:schemeClr val="accent1">
                              <a:lumMod val="50000"/>
                            </a:schemeClr>
                          </a:solidFill>
                        </a:rPr>
                        <a:t> that Gaining access to loyalty programs is a benefit of shopping online</a:t>
                      </a:r>
                    </a:p>
                    <a:p>
                      <a:pPr marL="0" indent="0">
                        <a:buFont typeface="Wingdings" panose="05000000000000000000" pitchFamily="2" charset="2"/>
                        <a:buNone/>
                      </a:pPr>
                      <a:endParaRPr lang="en-IN" sz="1400" dirty="0"/>
                    </a:p>
                  </a:txBody>
                  <a:tcPr>
                    <a:solidFill>
                      <a:schemeClr val="accent2">
                        <a:lumMod val="40000"/>
                        <a:lumOff val="60000"/>
                      </a:schemeClr>
                    </a:solidFill>
                  </a:tcPr>
                </a:tc>
                <a:extLst>
                  <a:ext uri="{0D108BD9-81ED-4DB2-BD59-A6C34878D82A}">
                    <a16:rowId xmlns:a16="http://schemas.microsoft.com/office/drawing/2014/main" val="561545603"/>
                  </a:ext>
                </a:extLst>
              </a:tr>
            </a:tbl>
          </a:graphicData>
        </a:graphic>
      </p:graphicFrame>
      <p:sp>
        <p:nvSpPr>
          <p:cNvPr id="10" name="Arrow: Right 9">
            <a:extLst>
              <a:ext uri="{FF2B5EF4-FFF2-40B4-BE49-F238E27FC236}">
                <a16:creationId xmlns:a16="http://schemas.microsoft.com/office/drawing/2014/main" id="{3D4FA8E3-08E6-495B-992C-45B563635C05}"/>
              </a:ext>
            </a:extLst>
          </p:cNvPr>
          <p:cNvSpPr/>
          <p:nvPr/>
        </p:nvSpPr>
        <p:spPr>
          <a:xfrm>
            <a:off x="4912659" y="621362"/>
            <a:ext cx="1667435" cy="1090897"/>
          </a:xfrm>
          <a:prstGeom prst="rightArrow">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observation</a:t>
            </a:r>
            <a:endParaRPr lang="en-IN" dirty="0"/>
          </a:p>
        </p:txBody>
      </p:sp>
      <p:sp>
        <p:nvSpPr>
          <p:cNvPr id="11" name="Arrow: Right 10">
            <a:extLst>
              <a:ext uri="{FF2B5EF4-FFF2-40B4-BE49-F238E27FC236}">
                <a16:creationId xmlns:a16="http://schemas.microsoft.com/office/drawing/2014/main" id="{61CBB763-F32D-4F36-90C5-D3C0818404C5}"/>
              </a:ext>
            </a:extLst>
          </p:cNvPr>
          <p:cNvSpPr/>
          <p:nvPr/>
        </p:nvSpPr>
        <p:spPr>
          <a:xfrm>
            <a:off x="5486400" y="4287927"/>
            <a:ext cx="1667435" cy="1090897"/>
          </a:xfrm>
          <a:prstGeom prst="rightArrow">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observation</a:t>
            </a:r>
            <a:endParaRPr lang="en-IN" dirty="0"/>
          </a:p>
        </p:txBody>
      </p:sp>
    </p:spTree>
    <p:extLst>
      <p:ext uri="{BB962C8B-B14F-4D97-AF65-F5344CB8AC3E}">
        <p14:creationId xmlns:p14="http://schemas.microsoft.com/office/powerpoint/2010/main" val="3148934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53E8AA-C005-4430-8C5C-44DA8AB75D90}"/>
              </a:ext>
            </a:extLst>
          </p:cNvPr>
          <p:cNvPicPr>
            <a:picLocks noChangeAspect="1"/>
          </p:cNvPicPr>
          <p:nvPr/>
        </p:nvPicPr>
        <p:blipFill>
          <a:blip r:embed="rId2"/>
          <a:stretch>
            <a:fillRect/>
          </a:stretch>
        </p:blipFill>
        <p:spPr>
          <a:xfrm>
            <a:off x="0" y="79225"/>
            <a:ext cx="5075360" cy="2575783"/>
          </a:xfrm>
          <a:prstGeom prst="rect">
            <a:avLst/>
          </a:prstGeom>
        </p:spPr>
      </p:pic>
      <p:pic>
        <p:nvPicPr>
          <p:cNvPr id="5" name="Picture 4">
            <a:extLst>
              <a:ext uri="{FF2B5EF4-FFF2-40B4-BE49-F238E27FC236}">
                <a16:creationId xmlns:a16="http://schemas.microsoft.com/office/drawing/2014/main" id="{2B60314F-3A28-40ED-BF79-6E296EE8729E}"/>
              </a:ext>
            </a:extLst>
          </p:cNvPr>
          <p:cNvPicPr>
            <a:picLocks noChangeAspect="1"/>
          </p:cNvPicPr>
          <p:nvPr/>
        </p:nvPicPr>
        <p:blipFill>
          <a:blip r:embed="rId3"/>
          <a:stretch>
            <a:fillRect/>
          </a:stretch>
        </p:blipFill>
        <p:spPr>
          <a:xfrm>
            <a:off x="30483" y="3618941"/>
            <a:ext cx="5044877" cy="2560542"/>
          </a:xfrm>
          <a:prstGeom prst="rect">
            <a:avLst/>
          </a:prstGeom>
        </p:spPr>
      </p:pic>
      <p:sp>
        <p:nvSpPr>
          <p:cNvPr id="6" name="Arrow: Right 5">
            <a:extLst>
              <a:ext uri="{FF2B5EF4-FFF2-40B4-BE49-F238E27FC236}">
                <a16:creationId xmlns:a16="http://schemas.microsoft.com/office/drawing/2014/main" id="{E4AB3400-B1A4-4EFE-8BD5-2F168131B98D}"/>
              </a:ext>
            </a:extLst>
          </p:cNvPr>
          <p:cNvSpPr/>
          <p:nvPr/>
        </p:nvSpPr>
        <p:spPr>
          <a:xfrm>
            <a:off x="5387788" y="878541"/>
            <a:ext cx="1371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obswervation</a:t>
            </a:r>
            <a:endParaRPr lang="en-IN" dirty="0"/>
          </a:p>
        </p:txBody>
      </p:sp>
      <p:sp>
        <p:nvSpPr>
          <p:cNvPr id="7" name="Arrow: Right 6">
            <a:extLst>
              <a:ext uri="{FF2B5EF4-FFF2-40B4-BE49-F238E27FC236}">
                <a16:creationId xmlns:a16="http://schemas.microsoft.com/office/drawing/2014/main" id="{D3C9BC05-EB36-4A95-B7AA-94BE7E0EDFE8}"/>
              </a:ext>
            </a:extLst>
          </p:cNvPr>
          <p:cNvSpPr/>
          <p:nvPr/>
        </p:nvSpPr>
        <p:spPr>
          <a:xfrm>
            <a:off x="5387788" y="4289612"/>
            <a:ext cx="1371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observation</a:t>
            </a:r>
            <a:endParaRPr lang="en-IN" sz="1400" dirty="0"/>
          </a:p>
        </p:txBody>
      </p:sp>
      <p:graphicFrame>
        <p:nvGraphicFramePr>
          <p:cNvPr id="8" name="Table 8">
            <a:extLst>
              <a:ext uri="{FF2B5EF4-FFF2-40B4-BE49-F238E27FC236}">
                <a16:creationId xmlns:a16="http://schemas.microsoft.com/office/drawing/2014/main" id="{3E942DBD-ECE5-469B-83BD-F44E9A26E5D9}"/>
              </a:ext>
            </a:extLst>
          </p:cNvPr>
          <p:cNvGraphicFramePr>
            <a:graphicFrameLocks noGrp="1"/>
          </p:cNvGraphicFramePr>
          <p:nvPr>
            <p:extLst>
              <p:ext uri="{D42A27DB-BD31-4B8C-83A1-F6EECF244321}">
                <p14:modId xmlns:p14="http://schemas.microsoft.com/office/powerpoint/2010/main" val="2913672987"/>
              </p:ext>
            </p:extLst>
          </p:nvPr>
        </p:nvGraphicFramePr>
        <p:xfrm>
          <a:off x="7984563" y="0"/>
          <a:ext cx="4198471" cy="37084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198471">
                  <a:extLst>
                    <a:ext uri="{9D8B030D-6E8A-4147-A177-3AD203B41FA5}">
                      <a16:colId xmlns:a16="http://schemas.microsoft.com/office/drawing/2014/main" val="2783551277"/>
                    </a:ext>
                  </a:extLst>
                </a:gridCol>
              </a:tblGrid>
              <a:tr h="370840">
                <a:tc>
                  <a:txBody>
                    <a:bodyPr/>
                    <a:lstStyle/>
                    <a:p>
                      <a:endParaRPr lang="en-IN" dirty="0"/>
                    </a:p>
                  </a:txBody>
                  <a:tcPr>
                    <a:solidFill>
                      <a:schemeClr val="accent4"/>
                    </a:solidFill>
                  </a:tcPr>
                </a:tc>
                <a:extLst>
                  <a:ext uri="{0D108BD9-81ED-4DB2-BD59-A6C34878D82A}">
                    <a16:rowId xmlns:a16="http://schemas.microsoft.com/office/drawing/2014/main" val="2313819369"/>
                  </a:ext>
                </a:extLst>
              </a:tr>
            </a:tbl>
          </a:graphicData>
        </a:graphic>
      </p:graphicFrame>
      <p:graphicFrame>
        <p:nvGraphicFramePr>
          <p:cNvPr id="9" name="Table 8">
            <a:extLst>
              <a:ext uri="{FF2B5EF4-FFF2-40B4-BE49-F238E27FC236}">
                <a16:creationId xmlns:a16="http://schemas.microsoft.com/office/drawing/2014/main" id="{8871BE5C-9117-4B0A-85F3-FCDFD1EAFB63}"/>
              </a:ext>
            </a:extLst>
          </p:cNvPr>
          <p:cNvGraphicFramePr>
            <a:graphicFrameLocks noGrp="1"/>
          </p:cNvGraphicFramePr>
          <p:nvPr>
            <p:extLst>
              <p:ext uri="{D42A27DB-BD31-4B8C-83A1-F6EECF244321}">
                <p14:modId xmlns:p14="http://schemas.microsoft.com/office/powerpoint/2010/main" val="3104073537"/>
              </p:ext>
            </p:extLst>
          </p:nvPr>
        </p:nvGraphicFramePr>
        <p:xfrm>
          <a:off x="7984563" y="388769"/>
          <a:ext cx="4198471" cy="2284168"/>
        </p:xfrm>
        <a:graphic>
          <a:graphicData uri="http://schemas.openxmlformats.org/drawingml/2006/table">
            <a:tbl>
              <a:tblPr firstRow="1" bandRow="1">
                <a:tableStyleId>{5C22544A-7EE6-4342-B048-85BDC9FD1C3A}</a:tableStyleId>
              </a:tblPr>
              <a:tblGrid>
                <a:gridCol w="4198471">
                  <a:extLst>
                    <a:ext uri="{9D8B030D-6E8A-4147-A177-3AD203B41FA5}">
                      <a16:colId xmlns:a16="http://schemas.microsoft.com/office/drawing/2014/main" val="2783551277"/>
                    </a:ext>
                  </a:extLst>
                </a:gridCol>
              </a:tblGrid>
              <a:tr h="2284168">
                <a:tc>
                  <a:txBody>
                    <a:bodyPr/>
                    <a:lstStyle/>
                    <a:p>
                      <a:pPr marL="285750" indent="-285750">
                        <a:buFont typeface="Wingdings" panose="05000000000000000000" pitchFamily="2" charset="2"/>
                        <a:buChar char="è"/>
                      </a:pPr>
                      <a:r>
                        <a:rPr lang="en-US" sz="1400" dirty="0">
                          <a:solidFill>
                            <a:schemeClr val="accent6">
                              <a:lumMod val="50000"/>
                            </a:schemeClr>
                          </a:solidFill>
                          <a:sym typeface="Wingdings" panose="05000000000000000000" pitchFamily="2" charset="2"/>
                        </a:rPr>
                        <a:t>most of the customers are giving the best rating for this so Displaying quality Information on the website improves satisfaction of customers</a:t>
                      </a:r>
                    </a:p>
                    <a:p>
                      <a:pPr marL="285750" indent="-285750">
                        <a:buFont typeface="Wingdings" panose="05000000000000000000" pitchFamily="2" charset="2"/>
                        <a:buChar char="è"/>
                      </a:pPr>
                      <a:endParaRPr lang="en-US" sz="1400" dirty="0">
                        <a:sym typeface="Wingdings" panose="05000000000000000000" pitchFamily="2" charset="2"/>
                      </a:endParaRPr>
                    </a:p>
                  </a:txBody>
                  <a:tcPr>
                    <a:solidFill>
                      <a:schemeClr val="accent6">
                        <a:lumMod val="40000"/>
                        <a:lumOff val="60000"/>
                      </a:schemeClr>
                    </a:solidFill>
                  </a:tcPr>
                </a:tc>
                <a:extLst>
                  <a:ext uri="{0D108BD9-81ED-4DB2-BD59-A6C34878D82A}">
                    <a16:rowId xmlns:a16="http://schemas.microsoft.com/office/drawing/2014/main" val="2313819369"/>
                  </a:ext>
                </a:extLst>
              </a:tr>
            </a:tbl>
          </a:graphicData>
        </a:graphic>
      </p:graphicFrame>
      <p:graphicFrame>
        <p:nvGraphicFramePr>
          <p:cNvPr id="10" name="Table 8">
            <a:extLst>
              <a:ext uri="{FF2B5EF4-FFF2-40B4-BE49-F238E27FC236}">
                <a16:creationId xmlns:a16="http://schemas.microsoft.com/office/drawing/2014/main" id="{D1DCD1D7-EFDF-42BA-A8E9-C449D33A495B}"/>
              </a:ext>
            </a:extLst>
          </p:cNvPr>
          <p:cNvGraphicFramePr>
            <a:graphicFrameLocks noGrp="1"/>
          </p:cNvGraphicFramePr>
          <p:nvPr>
            <p:extLst>
              <p:ext uri="{D42A27DB-BD31-4B8C-83A1-F6EECF244321}">
                <p14:modId xmlns:p14="http://schemas.microsoft.com/office/powerpoint/2010/main" val="2800418754"/>
              </p:ext>
            </p:extLst>
          </p:nvPr>
        </p:nvGraphicFramePr>
        <p:xfrm>
          <a:off x="7954080" y="3248101"/>
          <a:ext cx="4198471" cy="370840"/>
        </p:xfrm>
        <a:graphic>
          <a:graphicData uri="http://schemas.openxmlformats.org/drawingml/2006/table">
            <a:tbl>
              <a:tblPr firstRow="1" bandRow="1">
                <a:effectLst>
                  <a:innerShdw blurRad="114300">
                    <a:prstClr val="black"/>
                  </a:innerShdw>
                </a:effectLst>
                <a:tableStyleId>{5C22544A-7EE6-4342-B048-85BDC9FD1C3A}</a:tableStyleId>
              </a:tblPr>
              <a:tblGrid>
                <a:gridCol w="4198471">
                  <a:extLst>
                    <a:ext uri="{9D8B030D-6E8A-4147-A177-3AD203B41FA5}">
                      <a16:colId xmlns:a16="http://schemas.microsoft.com/office/drawing/2014/main" val="2783551277"/>
                    </a:ext>
                  </a:extLst>
                </a:gridCol>
              </a:tblGrid>
              <a:tr h="370840">
                <a:tc>
                  <a:txBody>
                    <a:bodyPr/>
                    <a:lstStyle/>
                    <a:p>
                      <a:endParaRPr lang="en-IN" dirty="0"/>
                    </a:p>
                  </a:txBody>
                  <a:tcPr>
                    <a:solidFill>
                      <a:schemeClr val="accent1">
                        <a:lumMod val="60000"/>
                        <a:lumOff val="40000"/>
                      </a:schemeClr>
                    </a:solidFill>
                  </a:tcPr>
                </a:tc>
                <a:extLst>
                  <a:ext uri="{0D108BD9-81ED-4DB2-BD59-A6C34878D82A}">
                    <a16:rowId xmlns:a16="http://schemas.microsoft.com/office/drawing/2014/main" val="2313819369"/>
                  </a:ext>
                </a:extLst>
              </a:tr>
            </a:tbl>
          </a:graphicData>
        </a:graphic>
      </p:graphicFrame>
      <p:graphicFrame>
        <p:nvGraphicFramePr>
          <p:cNvPr id="11" name="Table 10">
            <a:extLst>
              <a:ext uri="{FF2B5EF4-FFF2-40B4-BE49-F238E27FC236}">
                <a16:creationId xmlns:a16="http://schemas.microsoft.com/office/drawing/2014/main" id="{A1990C9E-ED3D-48F1-AE9B-ED41CE8F4DD6}"/>
              </a:ext>
            </a:extLst>
          </p:cNvPr>
          <p:cNvGraphicFramePr>
            <a:graphicFrameLocks noGrp="1"/>
          </p:cNvGraphicFramePr>
          <p:nvPr>
            <p:extLst>
              <p:ext uri="{D42A27DB-BD31-4B8C-83A1-F6EECF244321}">
                <p14:modId xmlns:p14="http://schemas.microsoft.com/office/powerpoint/2010/main" val="2396966131"/>
              </p:ext>
            </p:extLst>
          </p:nvPr>
        </p:nvGraphicFramePr>
        <p:xfrm>
          <a:off x="7954079" y="3690658"/>
          <a:ext cx="4198471" cy="2091577"/>
        </p:xfrm>
        <a:graphic>
          <a:graphicData uri="http://schemas.openxmlformats.org/drawingml/2006/table">
            <a:tbl>
              <a:tblPr firstRow="1" bandRow="1">
                <a:tableStyleId>{5C22544A-7EE6-4342-B048-85BDC9FD1C3A}</a:tableStyleId>
              </a:tblPr>
              <a:tblGrid>
                <a:gridCol w="4198471">
                  <a:extLst>
                    <a:ext uri="{9D8B030D-6E8A-4147-A177-3AD203B41FA5}">
                      <a16:colId xmlns:a16="http://schemas.microsoft.com/office/drawing/2014/main" val="2783551277"/>
                    </a:ext>
                  </a:extLst>
                </a:gridCol>
              </a:tblGrid>
              <a:tr h="2091577">
                <a:tc>
                  <a:txBody>
                    <a:bodyPr/>
                    <a:lstStyle/>
                    <a:p>
                      <a:pPr marL="285750" indent="-285750">
                        <a:buFont typeface="Wingdings" panose="05000000000000000000" pitchFamily="2" charset="2"/>
                        <a:buChar char="è"/>
                      </a:pPr>
                      <a:r>
                        <a:rPr lang="en-US" sz="1400" dirty="0">
                          <a:solidFill>
                            <a:schemeClr val="accent6">
                              <a:lumMod val="40000"/>
                              <a:lumOff val="60000"/>
                            </a:schemeClr>
                          </a:solidFill>
                          <a:sym typeface="Wingdings" panose="05000000000000000000" pitchFamily="2" charset="2"/>
                        </a:rPr>
                        <a:t>yes customer satisfaction is based on quality of the website or </a:t>
                      </a:r>
                      <a:r>
                        <a:rPr lang="en-US" sz="1400" dirty="0" err="1">
                          <a:solidFill>
                            <a:schemeClr val="accent6">
                              <a:lumMod val="40000"/>
                              <a:lumOff val="60000"/>
                            </a:schemeClr>
                          </a:solidFill>
                          <a:sym typeface="Wingdings" panose="05000000000000000000" pitchFamily="2" charset="2"/>
                        </a:rPr>
                        <a:t>application,this</a:t>
                      </a:r>
                      <a:r>
                        <a:rPr lang="en-US" sz="1400" dirty="0">
                          <a:solidFill>
                            <a:schemeClr val="accent6">
                              <a:lumMod val="40000"/>
                              <a:lumOff val="60000"/>
                            </a:schemeClr>
                          </a:solidFill>
                          <a:sym typeface="Wingdings" panose="05000000000000000000" pitchFamily="2" charset="2"/>
                        </a:rPr>
                        <a:t> feature </a:t>
                      </a:r>
                      <a:r>
                        <a:rPr lang="en-US" sz="1400" dirty="0" err="1">
                          <a:solidFill>
                            <a:schemeClr val="accent6">
                              <a:lumMod val="40000"/>
                              <a:lumOff val="60000"/>
                            </a:schemeClr>
                          </a:solidFill>
                          <a:sym typeface="Wingdings" panose="05000000000000000000" pitchFamily="2" charset="2"/>
                        </a:rPr>
                        <a:t>represnts</a:t>
                      </a:r>
                      <a:r>
                        <a:rPr lang="en-US" sz="1400" dirty="0">
                          <a:solidFill>
                            <a:schemeClr val="accent6">
                              <a:lumMod val="40000"/>
                              <a:lumOff val="60000"/>
                            </a:schemeClr>
                          </a:solidFill>
                          <a:sym typeface="Wingdings" panose="05000000000000000000" pitchFamily="2" charset="2"/>
                        </a:rPr>
                        <a:t> that most of the people likes quality website or application</a:t>
                      </a:r>
                    </a:p>
                    <a:p>
                      <a:pPr marL="285750" indent="-285750">
                        <a:buFont typeface="Wingdings" panose="05000000000000000000" pitchFamily="2" charset="2"/>
                        <a:buChar char="è"/>
                      </a:pPr>
                      <a:r>
                        <a:rPr lang="en-US" sz="1400" dirty="0">
                          <a:solidFill>
                            <a:schemeClr val="accent6">
                              <a:lumMod val="40000"/>
                              <a:lumOff val="60000"/>
                            </a:schemeClr>
                          </a:solidFill>
                          <a:sym typeface="Wingdings" panose="05000000000000000000" pitchFamily="2" charset="2"/>
                        </a:rPr>
                        <a:t>Here most of the count is strongly agree category</a:t>
                      </a:r>
                    </a:p>
                    <a:p>
                      <a:pPr marL="285750" indent="-285750">
                        <a:buFont typeface="Wingdings" panose="05000000000000000000" pitchFamily="2" charset="2"/>
                        <a:buChar char="è"/>
                      </a:pPr>
                      <a:endParaRPr lang="en-IN" sz="1400" dirty="0"/>
                    </a:p>
                  </a:txBody>
                  <a:tcPr>
                    <a:solidFill>
                      <a:schemeClr val="accent5">
                        <a:lumMod val="75000"/>
                      </a:schemeClr>
                    </a:solidFill>
                  </a:tcPr>
                </a:tc>
                <a:extLst>
                  <a:ext uri="{0D108BD9-81ED-4DB2-BD59-A6C34878D82A}">
                    <a16:rowId xmlns:a16="http://schemas.microsoft.com/office/drawing/2014/main" val="2313819369"/>
                  </a:ext>
                </a:extLst>
              </a:tr>
            </a:tbl>
          </a:graphicData>
        </a:graphic>
      </p:graphicFrame>
    </p:spTree>
    <p:extLst>
      <p:ext uri="{BB962C8B-B14F-4D97-AF65-F5344CB8AC3E}">
        <p14:creationId xmlns:p14="http://schemas.microsoft.com/office/powerpoint/2010/main" val="170069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913790-DA62-424B-9A6D-54B1E99E9334}"/>
              </a:ext>
            </a:extLst>
          </p:cNvPr>
          <p:cNvPicPr>
            <a:picLocks noChangeAspect="1"/>
          </p:cNvPicPr>
          <p:nvPr/>
        </p:nvPicPr>
        <p:blipFill>
          <a:blip r:embed="rId2"/>
          <a:stretch>
            <a:fillRect/>
          </a:stretch>
        </p:blipFill>
        <p:spPr>
          <a:xfrm>
            <a:off x="0" y="85946"/>
            <a:ext cx="5113463" cy="2651990"/>
          </a:xfrm>
          <a:prstGeom prst="rect">
            <a:avLst/>
          </a:prstGeom>
        </p:spPr>
      </p:pic>
      <p:pic>
        <p:nvPicPr>
          <p:cNvPr id="5" name="Picture 4">
            <a:extLst>
              <a:ext uri="{FF2B5EF4-FFF2-40B4-BE49-F238E27FC236}">
                <a16:creationId xmlns:a16="http://schemas.microsoft.com/office/drawing/2014/main" id="{5D819735-1C2D-43ED-B401-E75972F99B63}"/>
              </a:ext>
            </a:extLst>
          </p:cNvPr>
          <p:cNvPicPr>
            <a:picLocks noChangeAspect="1"/>
          </p:cNvPicPr>
          <p:nvPr/>
        </p:nvPicPr>
        <p:blipFill>
          <a:blip r:embed="rId3"/>
          <a:stretch>
            <a:fillRect/>
          </a:stretch>
        </p:blipFill>
        <p:spPr>
          <a:xfrm>
            <a:off x="41913" y="3729426"/>
            <a:ext cx="5029636" cy="2644369"/>
          </a:xfrm>
          <a:prstGeom prst="rect">
            <a:avLst/>
          </a:prstGeom>
        </p:spPr>
      </p:pic>
      <p:graphicFrame>
        <p:nvGraphicFramePr>
          <p:cNvPr id="6" name="Table 6">
            <a:extLst>
              <a:ext uri="{FF2B5EF4-FFF2-40B4-BE49-F238E27FC236}">
                <a16:creationId xmlns:a16="http://schemas.microsoft.com/office/drawing/2014/main" id="{358FF137-BCA2-4069-934D-0A422A062AD7}"/>
              </a:ext>
            </a:extLst>
          </p:cNvPr>
          <p:cNvGraphicFramePr>
            <a:graphicFrameLocks noGrp="1"/>
          </p:cNvGraphicFramePr>
          <p:nvPr>
            <p:extLst>
              <p:ext uri="{D42A27DB-BD31-4B8C-83A1-F6EECF244321}">
                <p14:modId xmlns:p14="http://schemas.microsoft.com/office/powerpoint/2010/main" val="3838890503"/>
              </p:ext>
            </p:extLst>
          </p:nvPr>
        </p:nvGraphicFramePr>
        <p:xfrm>
          <a:off x="7622398" y="0"/>
          <a:ext cx="4530165" cy="370840"/>
        </p:xfrm>
        <a:graphic>
          <a:graphicData uri="http://schemas.openxmlformats.org/drawingml/2006/table">
            <a:tbl>
              <a:tblPr firstRow="1" bandRow="1">
                <a:effectLst>
                  <a:innerShdw blurRad="114300">
                    <a:prstClr val="black"/>
                  </a:innerShdw>
                </a:effectLst>
                <a:tableStyleId>{5C22544A-7EE6-4342-B048-85BDC9FD1C3A}</a:tableStyleId>
              </a:tblPr>
              <a:tblGrid>
                <a:gridCol w="4530165">
                  <a:extLst>
                    <a:ext uri="{9D8B030D-6E8A-4147-A177-3AD203B41FA5}">
                      <a16:colId xmlns:a16="http://schemas.microsoft.com/office/drawing/2014/main" val="704884838"/>
                    </a:ext>
                  </a:extLst>
                </a:gridCol>
              </a:tblGrid>
              <a:tr h="370840">
                <a:tc>
                  <a:txBody>
                    <a:bodyPr/>
                    <a:lstStyle/>
                    <a:p>
                      <a:endParaRPr lang="en-IN" dirty="0"/>
                    </a:p>
                  </a:txBody>
                  <a:tcPr>
                    <a:solidFill>
                      <a:schemeClr val="accent6">
                        <a:lumMod val="40000"/>
                        <a:lumOff val="60000"/>
                      </a:schemeClr>
                    </a:solidFill>
                  </a:tcPr>
                </a:tc>
                <a:extLst>
                  <a:ext uri="{0D108BD9-81ED-4DB2-BD59-A6C34878D82A}">
                    <a16:rowId xmlns:a16="http://schemas.microsoft.com/office/drawing/2014/main" val="854114090"/>
                  </a:ext>
                </a:extLst>
              </a:tr>
            </a:tbl>
          </a:graphicData>
        </a:graphic>
      </p:graphicFrame>
      <p:graphicFrame>
        <p:nvGraphicFramePr>
          <p:cNvPr id="7" name="Table 6">
            <a:extLst>
              <a:ext uri="{FF2B5EF4-FFF2-40B4-BE49-F238E27FC236}">
                <a16:creationId xmlns:a16="http://schemas.microsoft.com/office/drawing/2014/main" id="{C880DF00-8E27-442F-AE4D-C61E8EFC3236}"/>
              </a:ext>
            </a:extLst>
          </p:cNvPr>
          <p:cNvGraphicFramePr>
            <a:graphicFrameLocks noGrp="1"/>
          </p:cNvGraphicFramePr>
          <p:nvPr>
            <p:extLst>
              <p:ext uri="{D42A27DB-BD31-4B8C-83A1-F6EECF244321}">
                <p14:modId xmlns:p14="http://schemas.microsoft.com/office/powerpoint/2010/main" val="1599928141"/>
              </p:ext>
            </p:extLst>
          </p:nvPr>
        </p:nvGraphicFramePr>
        <p:xfrm>
          <a:off x="7622398" y="439269"/>
          <a:ext cx="4530165" cy="2169459"/>
        </p:xfrm>
        <a:graphic>
          <a:graphicData uri="http://schemas.openxmlformats.org/drawingml/2006/table">
            <a:tbl>
              <a:tblPr firstRow="1" bandRow="1">
                <a:tableStyleId>{5C22544A-7EE6-4342-B048-85BDC9FD1C3A}</a:tableStyleId>
              </a:tblPr>
              <a:tblGrid>
                <a:gridCol w="4530165">
                  <a:extLst>
                    <a:ext uri="{9D8B030D-6E8A-4147-A177-3AD203B41FA5}">
                      <a16:colId xmlns:a16="http://schemas.microsoft.com/office/drawing/2014/main" val="704884838"/>
                    </a:ext>
                  </a:extLst>
                </a:gridCol>
              </a:tblGrid>
              <a:tr h="2169459">
                <a:tc>
                  <a:txBody>
                    <a:bodyPr/>
                    <a:lstStyle/>
                    <a:p>
                      <a:pPr marL="285750" indent="-285750">
                        <a:buFont typeface="Wingdings" panose="05000000000000000000" pitchFamily="2" charset="2"/>
                        <a:buChar char="è"/>
                      </a:pPr>
                      <a:r>
                        <a:rPr lang="en-US" sz="1600" dirty="0">
                          <a:solidFill>
                            <a:schemeClr val="accent2">
                              <a:lumMod val="50000"/>
                            </a:schemeClr>
                          </a:solidFill>
                          <a:sym typeface="Wingdings" panose="05000000000000000000" pitchFamily="2" charset="2"/>
                        </a:rPr>
                        <a:t>it is nothing but instant cash back or gift cards these are </a:t>
                      </a:r>
                      <a:r>
                        <a:rPr lang="en-US" sz="1600" dirty="0" err="1">
                          <a:solidFill>
                            <a:schemeClr val="accent2">
                              <a:lumMod val="50000"/>
                            </a:schemeClr>
                          </a:solidFill>
                          <a:sym typeface="Wingdings" panose="05000000000000000000" pitchFamily="2" charset="2"/>
                        </a:rPr>
                        <a:t>definetly</a:t>
                      </a:r>
                      <a:r>
                        <a:rPr lang="en-US" sz="1600" dirty="0">
                          <a:solidFill>
                            <a:schemeClr val="accent2">
                              <a:lumMod val="50000"/>
                            </a:schemeClr>
                          </a:solidFill>
                          <a:sym typeface="Wingdings" panose="05000000000000000000" pitchFamily="2" charset="2"/>
                        </a:rPr>
                        <a:t> leads to customer satisfaction there is no doubt and we can see that most of the give good rating </a:t>
                      </a:r>
                      <a:r>
                        <a:rPr lang="en-US" sz="1600" dirty="0" err="1">
                          <a:solidFill>
                            <a:schemeClr val="accent2">
                              <a:lumMod val="50000"/>
                            </a:schemeClr>
                          </a:solidFill>
                          <a:sym typeface="Wingdings" panose="05000000000000000000" pitchFamily="2" charset="2"/>
                        </a:rPr>
                        <a:t>i,e</a:t>
                      </a:r>
                      <a:r>
                        <a:rPr lang="en-US" sz="1600" dirty="0">
                          <a:solidFill>
                            <a:schemeClr val="accent2">
                              <a:lumMod val="50000"/>
                            </a:schemeClr>
                          </a:solidFill>
                          <a:sym typeface="Wingdings" panose="05000000000000000000" pitchFamily="2" charset="2"/>
                        </a:rPr>
                        <a:t> 5</a:t>
                      </a:r>
                    </a:p>
                    <a:p>
                      <a:pPr marL="0" indent="0">
                        <a:buFont typeface="Wingdings" panose="05000000000000000000" pitchFamily="2" charset="2"/>
                        <a:buNone/>
                      </a:pPr>
                      <a:endParaRPr lang="en-IN" sz="1600" dirty="0"/>
                    </a:p>
                  </a:txBody>
                  <a:tcPr>
                    <a:solidFill>
                      <a:srgbClr val="92D050"/>
                    </a:solidFill>
                  </a:tcPr>
                </a:tc>
                <a:extLst>
                  <a:ext uri="{0D108BD9-81ED-4DB2-BD59-A6C34878D82A}">
                    <a16:rowId xmlns:a16="http://schemas.microsoft.com/office/drawing/2014/main" val="854114090"/>
                  </a:ext>
                </a:extLst>
              </a:tr>
            </a:tbl>
          </a:graphicData>
        </a:graphic>
      </p:graphicFrame>
      <p:graphicFrame>
        <p:nvGraphicFramePr>
          <p:cNvPr id="8" name="Table 6">
            <a:extLst>
              <a:ext uri="{FF2B5EF4-FFF2-40B4-BE49-F238E27FC236}">
                <a16:creationId xmlns:a16="http://schemas.microsoft.com/office/drawing/2014/main" id="{6C108E95-DE58-4381-88C5-CDC755555372}"/>
              </a:ext>
            </a:extLst>
          </p:cNvPr>
          <p:cNvGraphicFramePr>
            <a:graphicFrameLocks noGrp="1"/>
          </p:cNvGraphicFramePr>
          <p:nvPr>
            <p:extLst>
              <p:ext uri="{D42A27DB-BD31-4B8C-83A1-F6EECF244321}">
                <p14:modId xmlns:p14="http://schemas.microsoft.com/office/powerpoint/2010/main" val="1297297768"/>
              </p:ext>
            </p:extLst>
          </p:nvPr>
        </p:nvGraphicFramePr>
        <p:xfrm>
          <a:off x="7619922" y="3290157"/>
          <a:ext cx="4530165" cy="370840"/>
        </p:xfrm>
        <a:graphic>
          <a:graphicData uri="http://schemas.openxmlformats.org/drawingml/2006/table">
            <a:tbl>
              <a:tblPr firstRow="1" bandRow="1">
                <a:effectLst>
                  <a:innerShdw blurRad="114300">
                    <a:prstClr val="black"/>
                  </a:innerShdw>
                </a:effectLst>
                <a:tableStyleId>{5C22544A-7EE6-4342-B048-85BDC9FD1C3A}</a:tableStyleId>
              </a:tblPr>
              <a:tblGrid>
                <a:gridCol w="4530165">
                  <a:extLst>
                    <a:ext uri="{9D8B030D-6E8A-4147-A177-3AD203B41FA5}">
                      <a16:colId xmlns:a16="http://schemas.microsoft.com/office/drawing/2014/main" val="704884838"/>
                    </a:ext>
                  </a:extLst>
                </a:gridCol>
              </a:tblGrid>
              <a:tr h="370840">
                <a:tc>
                  <a:txBody>
                    <a:bodyPr/>
                    <a:lstStyle/>
                    <a:p>
                      <a:endParaRPr lang="en-IN" dirty="0"/>
                    </a:p>
                  </a:txBody>
                  <a:tcPr>
                    <a:solidFill>
                      <a:schemeClr val="tx2"/>
                    </a:solidFill>
                  </a:tcPr>
                </a:tc>
                <a:extLst>
                  <a:ext uri="{0D108BD9-81ED-4DB2-BD59-A6C34878D82A}">
                    <a16:rowId xmlns:a16="http://schemas.microsoft.com/office/drawing/2014/main" val="854114090"/>
                  </a:ext>
                </a:extLst>
              </a:tr>
            </a:tbl>
          </a:graphicData>
        </a:graphic>
      </p:graphicFrame>
      <p:graphicFrame>
        <p:nvGraphicFramePr>
          <p:cNvPr id="9" name="Table 8">
            <a:extLst>
              <a:ext uri="{FF2B5EF4-FFF2-40B4-BE49-F238E27FC236}">
                <a16:creationId xmlns:a16="http://schemas.microsoft.com/office/drawing/2014/main" id="{14B8D173-C443-4448-8BB6-F7CB89AA100A}"/>
              </a:ext>
            </a:extLst>
          </p:cNvPr>
          <p:cNvGraphicFramePr>
            <a:graphicFrameLocks noGrp="1"/>
          </p:cNvGraphicFramePr>
          <p:nvPr>
            <p:extLst>
              <p:ext uri="{D42A27DB-BD31-4B8C-83A1-F6EECF244321}">
                <p14:modId xmlns:p14="http://schemas.microsoft.com/office/powerpoint/2010/main" val="3738039747"/>
              </p:ext>
            </p:extLst>
          </p:nvPr>
        </p:nvGraphicFramePr>
        <p:xfrm>
          <a:off x="7619922" y="3729426"/>
          <a:ext cx="4530165" cy="2169459"/>
        </p:xfrm>
        <a:graphic>
          <a:graphicData uri="http://schemas.openxmlformats.org/drawingml/2006/table">
            <a:tbl>
              <a:tblPr firstRow="1" bandRow="1">
                <a:tableStyleId>{5C22544A-7EE6-4342-B048-85BDC9FD1C3A}</a:tableStyleId>
              </a:tblPr>
              <a:tblGrid>
                <a:gridCol w="4530165">
                  <a:extLst>
                    <a:ext uri="{9D8B030D-6E8A-4147-A177-3AD203B41FA5}">
                      <a16:colId xmlns:a16="http://schemas.microsoft.com/office/drawing/2014/main" val="704884838"/>
                    </a:ext>
                  </a:extLst>
                </a:gridCol>
              </a:tblGrid>
              <a:tr h="2169459">
                <a:tc>
                  <a:txBody>
                    <a:bodyPr/>
                    <a:lstStyle/>
                    <a:p>
                      <a:pPr marL="285750" indent="-285750">
                        <a:buFont typeface="Wingdings" panose="05000000000000000000" pitchFamily="2" charset="2"/>
                        <a:buChar char="è"/>
                      </a:pPr>
                      <a:r>
                        <a:rPr lang="en-US" sz="1600" dirty="0">
                          <a:solidFill>
                            <a:schemeClr val="bg2">
                              <a:lumMod val="25000"/>
                            </a:schemeClr>
                          </a:solidFill>
                          <a:sym typeface="Wingdings" panose="05000000000000000000" pitchFamily="2" charset="2"/>
                        </a:rPr>
                        <a:t>yes without trust user cannot </a:t>
                      </a:r>
                      <a:r>
                        <a:rPr lang="en-US" sz="1600" dirty="0" err="1">
                          <a:solidFill>
                            <a:schemeClr val="bg2">
                              <a:lumMod val="25000"/>
                            </a:schemeClr>
                          </a:solidFill>
                          <a:sym typeface="Wingdings" panose="05000000000000000000" pitchFamily="2" charset="2"/>
                        </a:rPr>
                        <a:t>stisfy</a:t>
                      </a:r>
                      <a:r>
                        <a:rPr lang="en-US" sz="1600" dirty="0">
                          <a:solidFill>
                            <a:schemeClr val="bg2">
                              <a:lumMod val="25000"/>
                            </a:schemeClr>
                          </a:solidFill>
                          <a:sym typeface="Wingdings" panose="05000000000000000000" pitchFamily="2" charset="2"/>
                        </a:rPr>
                        <a:t> himself because if he/she not trust the website or application there is less chance of purchase and visiting</a:t>
                      </a:r>
                    </a:p>
                    <a:p>
                      <a:pPr marL="0" indent="0">
                        <a:buFont typeface="Wingdings" panose="05000000000000000000" pitchFamily="2" charset="2"/>
                        <a:buNone/>
                      </a:pPr>
                      <a:endParaRPr lang="en-IN" sz="1600" dirty="0"/>
                    </a:p>
                  </a:txBody>
                  <a:tcPr>
                    <a:solidFill>
                      <a:schemeClr val="tx2">
                        <a:lumMod val="60000"/>
                        <a:lumOff val="40000"/>
                      </a:schemeClr>
                    </a:solidFill>
                  </a:tcPr>
                </a:tc>
                <a:extLst>
                  <a:ext uri="{0D108BD9-81ED-4DB2-BD59-A6C34878D82A}">
                    <a16:rowId xmlns:a16="http://schemas.microsoft.com/office/drawing/2014/main" val="854114090"/>
                  </a:ext>
                </a:extLst>
              </a:tr>
            </a:tbl>
          </a:graphicData>
        </a:graphic>
      </p:graphicFrame>
      <p:sp>
        <p:nvSpPr>
          <p:cNvPr id="10" name="Arrow: Right 9">
            <a:extLst>
              <a:ext uri="{FF2B5EF4-FFF2-40B4-BE49-F238E27FC236}">
                <a16:creationId xmlns:a16="http://schemas.microsoft.com/office/drawing/2014/main" id="{47CA0F08-CE6F-4D8E-ACD5-F808E59D260A}"/>
              </a:ext>
            </a:extLst>
          </p:cNvPr>
          <p:cNvSpPr/>
          <p:nvPr/>
        </p:nvSpPr>
        <p:spPr>
          <a:xfrm>
            <a:off x="5423647" y="1021976"/>
            <a:ext cx="1371600" cy="645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a:t>
            </a:r>
            <a:endParaRPr lang="en-IN" sz="1600" dirty="0"/>
          </a:p>
        </p:txBody>
      </p:sp>
      <p:sp>
        <p:nvSpPr>
          <p:cNvPr id="11" name="Arrow: Right 10">
            <a:extLst>
              <a:ext uri="{FF2B5EF4-FFF2-40B4-BE49-F238E27FC236}">
                <a16:creationId xmlns:a16="http://schemas.microsoft.com/office/drawing/2014/main" id="{1BAB2A55-D288-40BE-A2BC-F43E67BDAB26}"/>
              </a:ext>
            </a:extLst>
          </p:cNvPr>
          <p:cNvSpPr/>
          <p:nvPr/>
        </p:nvSpPr>
        <p:spPr>
          <a:xfrm>
            <a:off x="5423647" y="4491425"/>
            <a:ext cx="1371600" cy="645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a:t>
            </a:r>
            <a:endParaRPr lang="en-IN" sz="1600" dirty="0"/>
          </a:p>
        </p:txBody>
      </p:sp>
    </p:spTree>
    <p:extLst>
      <p:ext uri="{BB962C8B-B14F-4D97-AF65-F5344CB8AC3E}">
        <p14:creationId xmlns:p14="http://schemas.microsoft.com/office/powerpoint/2010/main" val="1331712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CD3D7B-0727-4E48-9E1E-FFEB81F00297}"/>
              </a:ext>
            </a:extLst>
          </p:cNvPr>
          <p:cNvPicPr>
            <a:picLocks noChangeAspect="1"/>
          </p:cNvPicPr>
          <p:nvPr/>
        </p:nvPicPr>
        <p:blipFill>
          <a:blip r:embed="rId2"/>
          <a:stretch>
            <a:fillRect/>
          </a:stretch>
        </p:blipFill>
        <p:spPr>
          <a:xfrm>
            <a:off x="0" y="0"/>
            <a:ext cx="5014395" cy="2575783"/>
          </a:xfrm>
          <a:prstGeom prst="rect">
            <a:avLst/>
          </a:prstGeom>
        </p:spPr>
      </p:pic>
      <p:pic>
        <p:nvPicPr>
          <p:cNvPr id="5" name="Picture 4">
            <a:extLst>
              <a:ext uri="{FF2B5EF4-FFF2-40B4-BE49-F238E27FC236}">
                <a16:creationId xmlns:a16="http://schemas.microsoft.com/office/drawing/2014/main" id="{EAD5DD4D-8CAE-457E-9C51-A36E4FB1AC7C}"/>
              </a:ext>
            </a:extLst>
          </p:cNvPr>
          <p:cNvPicPr>
            <a:picLocks noChangeAspect="1"/>
          </p:cNvPicPr>
          <p:nvPr/>
        </p:nvPicPr>
        <p:blipFill>
          <a:blip r:embed="rId3"/>
          <a:stretch>
            <a:fillRect/>
          </a:stretch>
        </p:blipFill>
        <p:spPr>
          <a:xfrm>
            <a:off x="0" y="3985371"/>
            <a:ext cx="5052498" cy="2598645"/>
          </a:xfrm>
          <a:prstGeom prst="rect">
            <a:avLst/>
          </a:prstGeom>
        </p:spPr>
      </p:pic>
      <p:sp>
        <p:nvSpPr>
          <p:cNvPr id="6" name="Arrow: Right 5">
            <a:extLst>
              <a:ext uri="{FF2B5EF4-FFF2-40B4-BE49-F238E27FC236}">
                <a16:creationId xmlns:a16="http://schemas.microsoft.com/office/drawing/2014/main" id="{B30391F3-C575-433A-B382-3F4CA4A752A8}"/>
              </a:ext>
            </a:extLst>
          </p:cNvPr>
          <p:cNvSpPr/>
          <p:nvPr/>
        </p:nvSpPr>
        <p:spPr>
          <a:xfrm>
            <a:off x="5477435" y="788894"/>
            <a:ext cx="1568824" cy="869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a:t>
            </a:r>
            <a:endParaRPr lang="en-IN" sz="1600" dirty="0"/>
          </a:p>
        </p:txBody>
      </p:sp>
      <p:sp>
        <p:nvSpPr>
          <p:cNvPr id="7" name="Arrow: Right 6">
            <a:extLst>
              <a:ext uri="{FF2B5EF4-FFF2-40B4-BE49-F238E27FC236}">
                <a16:creationId xmlns:a16="http://schemas.microsoft.com/office/drawing/2014/main" id="{3EB11C50-AF03-4736-B361-A522853166EA}"/>
              </a:ext>
            </a:extLst>
          </p:cNvPr>
          <p:cNvSpPr/>
          <p:nvPr/>
        </p:nvSpPr>
        <p:spPr>
          <a:xfrm>
            <a:off x="5477435" y="4415116"/>
            <a:ext cx="1568824" cy="869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observation</a:t>
            </a:r>
            <a:endParaRPr lang="en-IN" sz="1600" dirty="0"/>
          </a:p>
        </p:txBody>
      </p:sp>
      <p:graphicFrame>
        <p:nvGraphicFramePr>
          <p:cNvPr id="8" name="Table 8">
            <a:extLst>
              <a:ext uri="{FF2B5EF4-FFF2-40B4-BE49-F238E27FC236}">
                <a16:creationId xmlns:a16="http://schemas.microsoft.com/office/drawing/2014/main" id="{316AEC69-43AB-4878-8A9F-E8F7AE98BE79}"/>
              </a:ext>
            </a:extLst>
          </p:cNvPr>
          <p:cNvGraphicFramePr>
            <a:graphicFrameLocks noGrp="1"/>
          </p:cNvGraphicFramePr>
          <p:nvPr>
            <p:extLst>
              <p:ext uri="{D42A27DB-BD31-4B8C-83A1-F6EECF244321}">
                <p14:modId xmlns:p14="http://schemas.microsoft.com/office/powerpoint/2010/main" val="961655212"/>
              </p:ext>
            </p:extLst>
          </p:nvPr>
        </p:nvGraphicFramePr>
        <p:xfrm>
          <a:off x="7912848" y="0"/>
          <a:ext cx="4279152" cy="370840"/>
        </p:xfrm>
        <a:graphic>
          <a:graphicData uri="http://schemas.openxmlformats.org/drawingml/2006/table">
            <a:tbl>
              <a:tblPr firstRow="1" bandRow="1">
                <a:tableStyleId>{5C22544A-7EE6-4342-B048-85BDC9FD1C3A}</a:tableStyleId>
              </a:tblPr>
              <a:tblGrid>
                <a:gridCol w="4279152">
                  <a:extLst>
                    <a:ext uri="{9D8B030D-6E8A-4147-A177-3AD203B41FA5}">
                      <a16:colId xmlns:a16="http://schemas.microsoft.com/office/drawing/2014/main" val="3194494681"/>
                    </a:ext>
                  </a:extLst>
                </a:gridCol>
              </a:tblGrid>
              <a:tr h="370840">
                <a:tc>
                  <a:txBody>
                    <a:bodyPr/>
                    <a:lstStyle/>
                    <a:p>
                      <a:endParaRPr lang="en-IN" dirty="0"/>
                    </a:p>
                  </a:txBody>
                  <a:tcPr>
                    <a:solidFill>
                      <a:schemeClr val="tx1">
                        <a:lumMod val="75000"/>
                        <a:lumOff val="25000"/>
                      </a:schemeClr>
                    </a:solidFill>
                  </a:tcPr>
                </a:tc>
                <a:extLst>
                  <a:ext uri="{0D108BD9-81ED-4DB2-BD59-A6C34878D82A}">
                    <a16:rowId xmlns:a16="http://schemas.microsoft.com/office/drawing/2014/main" val="1158156615"/>
                  </a:ext>
                </a:extLst>
              </a:tr>
            </a:tbl>
          </a:graphicData>
        </a:graphic>
      </p:graphicFrame>
      <p:graphicFrame>
        <p:nvGraphicFramePr>
          <p:cNvPr id="9" name="Table 8">
            <a:extLst>
              <a:ext uri="{FF2B5EF4-FFF2-40B4-BE49-F238E27FC236}">
                <a16:creationId xmlns:a16="http://schemas.microsoft.com/office/drawing/2014/main" id="{30E502BF-0E2F-4BE2-A930-43156451AF6E}"/>
              </a:ext>
            </a:extLst>
          </p:cNvPr>
          <p:cNvGraphicFramePr>
            <a:graphicFrameLocks noGrp="1"/>
          </p:cNvGraphicFramePr>
          <p:nvPr>
            <p:extLst>
              <p:ext uri="{D42A27DB-BD31-4B8C-83A1-F6EECF244321}">
                <p14:modId xmlns:p14="http://schemas.microsoft.com/office/powerpoint/2010/main" val="854069552"/>
              </p:ext>
            </p:extLst>
          </p:nvPr>
        </p:nvGraphicFramePr>
        <p:xfrm>
          <a:off x="7912848" y="370839"/>
          <a:ext cx="4279152" cy="2058596"/>
        </p:xfrm>
        <a:graphic>
          <a:graphicData uri="http://schemas.openxmlformats.org/drawingml/2006/table">
            <a:tbl>
              <a:tblPr firstRow="1" bandRow="1">
                <a:tableStyleId>{5C22544A-7EE6-4342-B048-85BDC9FD1C3A}</a:tableStyleId>
              </a:tblPr>
              <a:tblGrid>
                <a:gridCol w="4279152">
                  <a:extLst>
                    <a:ext uri="{9D8B030D-6E8A-4147-A177-3AD203B41FA5}">
                      <a16:colId xmlns:a16="http://schemas.microsoft.com/office/drawing/2014/main" val="3194494681"/>
                    </a:ext>
                  </a:extLst>
                </a:gridCol>
              </a:tblGrid>
              <a:tr h="2058596">
                <a:tc>
                  <a:txBody>
                    <a:bodyPr/>
                    <a:lstStyle/>
                    <a:p>
                      <a:pPr marL="285750" indent="-285750">
                        <a:buFont typeface="Wingdings" panose="05000000000000000000" pitchFamily="2" charset="2"/>
                        <a:buChar char="è"/>
                      </a:pPr>
                      <a:r>
                        <a:rPr lang="en-US" sz="1600" dirty="0">
                          <a:sym typeface="Wingdings" panose="05000000000000000000" pitchFamily="2" charset="2"/>
                        </a:rPr>
                        <a:t>it is tells that wide </a:t>
                      </a:r>
                      <a:r>
                        <a:rPr lang="en-US" sz="1600" dirty="0" err="1">
                          <a:sym typeface="Wingdings" panose="05000000000000000000" pitchFamily="2" charset="2"/>
                        </a:rPr>
                        <a:t>veriety</a:t>
                      </a:r>
                      <a:r>
                        <a:rPr lang="en-US" sz="1600" dirty="0">
                          <a:sym typeface="Wingdings" panose="05000000000000000000" pitchFamily="2" charset="2"/>
                        </a:rPr>
                        <a:t> of products in the </a:t>
                      </a:r>
                      <a:r>
                        <a:rPr lang="en-US" sz="1600" dirty="0" err="1">
                          <a:sym typeface="Wingdings" panose="05000000000000000000" pitchFamily="2" charset="2"/>
                        </a:rPr>
                        <a:t>website,from</a:t>
                      </a:r>
                      <a:r>
                        <a:rPr lang="en-US" sz="1600" dirty="0">
                          <a:sym typeface="Wingdings" panose="05000000000000000000" pitchFamily="2" charset="2"/>
                        </a:rPr>
                        <a:t> the plot we can see that most of the customers wants more similar products </a:t>
                      </a:r>
                    </a:p>
                    <a:p>
                      <a:pPr marL="0" indent="0">
                        <a:buFont typeface="Wingdings" panose="05000000000000000000" pitchFamily="2" charset="2"/>
                        <a:buNone/>
                      </a:pPr>
                      <a:endParaRPr lang="en-IN" sz="1600" dirty="0"/>
                    </a:p>
                  </a:txBody>
                  <a:tcPr>
                    <a:solidFill>
                      <a:schemeClr val="bg2">
                        <a:lumMod val="50000"/>
                      </a:schemeClr>
                    </a:solidFill>
                  </a:tcPr>
                </a:tc>
                <a:extLst>
                  <a:ext uri="{0D108BD9-81ED-4DB2-BD59-A6C34878D82A}">
                    <a16:rowId xmlns:a16="http://schemas.microsoft.com/office/drawing/2014/main" val="1158156615"/>
                  </a:ext>
                </a:extLst>
              </a:tr>
            </a:tbl>
          </a:graphicData>
        </a:graphic>
      </p:graphicFrame>
      <p:graphicFrame>
        <p:nvGraphicFramePr>
          <p:cNvPr id="10" name="Table 8">
            <a:extLst>
              <a:ext uri="{FF2B5EF4-FFF2-40B4-BE49-F238E27FC236}">
                <a16:creationId xmlns:a16="http://schemas.microsoft.com/office/drawing/2014/main" id="{38B51AB5-A0F7-4826-A7BC-6B9DD8D03881}"/>
              </a:ext>
            </a:extLst>
          </p:cNvPr>
          <p:cNvGraphicFramePr>
            <a:graphicFrameLocks noGrp="1"/>
          </p:cNvGraphicFramePr>
          <p:nvPr>
            <p:extLst>
              <p:ext uri="{D42A27DB-BD31-4B8C-83A1-F6EECF244321}">
                <p14:modId xmlns:p14="http://schemas.microsoft.com/office/powerpoint/2010/main" val="3918468182"/>
              </p:ext>
            </p:extLst>
          </p:nvPr>
        </p:nvGraphicFramePr>
        <p:xfrm>
          <a:off x="7912848" y="3614532"/>
          <a:ext cx="4279152" cy="370840"/>
        </p:xfrm>
        <a:graphic>
          <a:graphicData uri="http://schemas.openxmlformats.org/drawingml/2006/table">
            <a:tbl>
              <a:tblPr firstRow="1" bandRow="1">
                <a:tableStyleId>{5C22544A-7EE6-4342-B048-85BDC9FD1C3A}</a:tableStyleId>
              </a:tblPr>
              <a:tblGrid>
                <a:gridCol w="4279152">
                  <a:extLst>
                    <a:ext uri="{9D8B030D-6E8A-4147-A177-3AD203B41FA5}">
                      <a16:colId xmlns:a16="http://schemas.microsoft.com/office/drawing/2014/main" val="3194494681"/>
                    </a:ext>
                  </a:extLst>
                </a:gridCol>
              </a:tblGrid>
              <a:tr h="370840">
                <a:tc>
                  <a:txBody>
                    <a:bodyPr/>
                    <a:lstStyle/>
                    <a:p>
                      <a:endParaRPr lang="en-IN" dirty="0"/>
                    </a:p>
                  </a:txBody>
                  <a:tcPr>
                    <a:solidFill>
                      <a:schemeClr val="accent2">
                        <a:lumMod val="50000"/>
                      </a:schemeClr>
                    </a:solidFill>
                  </a:tcPr>
                </a:tc>
                <a:extLst>
                  <a:ext uri="{0D108BD9-81ED-4DB2-BD59-A6C34878D82A}">
                    <a16:rowId xmlns:a16="http://schemas.microsoft.com/office/drawing/2014/main" val="1158156615"/>
                  </a:ext>
                </a:extLst>
              </a:tr>
            </a:tbl>
          </a:graphicData>
        </a:graphic>
      </p:graphicFrame>
      <p:graphicFrame>
        <p:nvGraphicFramePr>
          <p:cNvPr id="11" name="Table 10">
            <a:extLst>
              <a:ext uri="{FF2B5EF4-FFF2-40B4-BE49-F238E27FC236}">
                <a16:creationId xmlns:a16="http://schemas.microsoft.com/office/drawing/2014/main" id="{00905BA4-242B-4A99-9209-9F5B2380E9A6}"/>
              </a:ext>
            </a:extLst>
          </p:cNvPr>
          <p:cNvGraphicFramePr>
            <a:graphicFrameLocks noGrp="1"/>
          </p:cNvGraphicFramePr>
          <p:nvPr>
            <p:extLst>
              <p:ext uri="{D42A27DB-BD31-4B8C-83A1-F6EECF244321}">
                <p14:modId xmlns:p14="http://schemas.microsoft.com/office/powerpoint/2010/main" val="1227564475"/>
              </p:ext>
            </p:extLst>
          </p:nvPr>
        </p:nvGraphicFramePr>
        <p:xfrm>
          <a:off x="7912848" y="3985371"/>
          <a:ext cx="4279152" cy="2058596"/>
        </p:xfrm>
        <a:graphic>
          <a:graphicData uri="http://schemas.openxmlformats.org/drawingml/2006/table">
            <a:tbl>
              <a:tblPr firstRow="1" bandRow="1">
                <a:tableStyleId>{5C22544A-7EE6-4342-B048-85BDC9FD1C3A}</a:tableStyleId>
              </a:tblPr>
              <a:tblGrid>
                <a:gridCol w="4279152">
                  <a:extLst>
                    <a:ext uri="{9D8B030D-6E8A-4147-A177-3AD203B41FA5}">
                      <a16:colId xmlns:a16="http://schemas.microsoft.com/office/drawing/2014/main" val="3194494681"/>
                    </a:ext>
                  </a:extLst>
                </a:gridCol>
              </a:tblGrid>
              <a:tr h="2058596">
                <a:tc>
                  <a:txBody>
                    <a:bodyPr/>
                    <a:lstStyle/>
                    <a:p>
                      <a:pPr marL="285750" indent="-285750">
                        <a:buFont typeface="Wingdings" panose="05000000000000000000" pitchFamily="2" charset="2"/>
                        <a:buChar char="è"/>
                      </a:pPr>
                      <a:r>
                        <a:rPr lang="en-US" sz="1600" dirty="0">
                          <a:sym typeface="Wingdings" panose="05000000000000000000" pitchFamily="2" charset="2"/>
                        </a:rPr>
                        <a:t>Most of the customers giving strongly agree rating means it is necessary to provide provision of complete and relevant product information</a:t>
                      </a:r>
                    </a:p>
                    <a:p>
                      <a:pPr marL="0" indent="0">
                        <a:buFont typeface="Wingdings" panose="05000000000000000000" pitchFamily="2" charset="2"/>
                        <a:buNone/>
                      </a:pPr>
                      <a:r>
                        <a:rPr lang="en-US" sz="1600" dirty="0">
                          <a:sym typeface="Wingdings" panose="05000000000000000000" pitchFamily="2" charset="2"/>
                        </a:rPr>
                        <a:t> </a:t>
                      </a:r>
                      <a:endParaRPr lang="en-IN" sz="1600" dirty="0"/>
                    </a:p>
                  </a:txBody>
                  <a:tcPr>
                    <a:solidFill>
                      <a:schemeClr val="accent6">
                        <a:lumMod val="50000"/>
                      </a:schemeClr>
                    </a:solidFill>
                  </a:tcPr>
                </a:tc>
                <a:extLst>
                  <a:ext uri="{0D108BD9-81ED-4DB2-BD59-A6C34878D82A}">
                    <a16:rowId xmlns:a16="http://schemas.microsoft.com/office/drawing/2014/main" val="1158156615"/>
                  </a:ext>
                </a:extLst>
              </a:tr>
            </a:tbl>
          </a:graphicData>
        </a:graphic>
      </p:graphicFrame>
    </p:spTree>
    <p:extLst>
      <p:ext uri="{BB962C8B-B14F-4D97-AF65-F5344CB8AC3E}">
        <p14:creationId xmlns:p14="http://schemas.microsoft.com/office/powerpoint/2010/main" val="250603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EA1E-1B86-4495-947B-DF39DB0A573F}"/>
              </a:ext>
            </a:extLst>
          </p:cNvPr>
          <p:cNvSpPr>
            <a:spLocks noGrp="1"/>
          </p:cNvSpPr>
          <p:nvPr>
            <p:ph type="ctrTitle"/>
          </p:nvPr>
        </p:nvSpPr>
        <p:spPr/>
        <p:txBody>
          <a:bodyPr>
            <a:normAutofit fontScale="90000"/>
          </a:bodyPr>
          <a:lstStyle/>
          <a:p>
            <a:br>
              <a:rPr lang="en-IN" dirty="0"/>
            </a:br>
            <a:br>
              <a:rPr lang="en-IN" dirty="0"/>
            </a:br>
            <a:br>
              <a:rPr lang="en-IN" dirty="0"/>
            </a:br>
            <a:br>
              <a:rPr lang="en-IN" dirty="0"/>
            </a:br>
            <a:endParaRPr lang="en-IN" dirty="0"/>
          </a:p>
        </p:txBody>
      </p:sp>
      <p:sp>
        <p:nvSpPr>
          <p:cNvPr id="3" name="Subtitle 2">
            <a:extLst>
              <a:ext uri="{FF2B5EF4-FFF2-40B4-BE49-F238E27FC236}">
                <a16:creationId xmlns:a16="http://schemas.microsoft.com/office/drawing/2014/main" id="{36C0B407-CE49-42B8-A1FA-0A4C8542F87F}"/>
              </a:ext>
            </a:extLst>
          </p:cNvPr>
          <p:cNvSpPr>
            <a:spLocks noGrp="1"/>
          </p:cNvSpPr>
          <p:nvPr>
            <p:ph type="subTitle" idx="1"/>
          </p:nvPr>
        </p:nvSpPr>
        <p:spPr>
          <a:xfrm>
            <a:off x="690562" y="122238"/>
            <a:ext cx="3648074" cy="742950"/>
          </a:xfrm>
        </p:spPr>
        <p:txBody>
          <a:bodyPr>
            <a:normAutofit/>
          </a:bodyPr>
          <a:lstStyle/>
          <a:p>
            <a:r>
              <a:rPr lang="en-IN" dirty="0">
                <a:ln w="0">
                  <a:solidFill>
                    <a:schemeClr val="tx1">
                      <a:lumMod val="75000"/>
                      <a:lumOff val="25000"/>
                    </a:schemeClr>
                  </a:solidFill>
                </a:ln>
                <a:solidFill>
                  <a:schemeClr val="accent1"/>
                </a:solidFill>
                <a:effectLst>
                  <a:outerShdw blurRad="38100" dist="25400" dir="5400000" algn="ctr" rotWithShape="0">
                    <a:srgbClr val="6E747A">
                      <a:alpha val="43000"/>
                    </a:srgbClr>
                  </a:outerShdw>
                </a:effectLst>
              </a:rPr>
              <a:t>Gender of respondent</a:t>
            </a:r>
          </a:p>
        </p:txBody>
      </p:sp>
      <p:pic>
        <p:nvPicPr>
          <p:cNvPr id="5" name="Picture 4">
            <a:extLst>
              <a:ext uri="{FF2B5EF4-FFF2-40B4-BE49-F238E27FC236}">
                <a16:creationId xmlns:a16="http://schemas.microsoft.com/office/drawing/2014/main" id="{3739DA8D-EC32-4582-8E9D-C380D6ABF182}"/>
              </a:ext>
            </a:extLst>
          </p:cNvPr>
          <p:cNvPicPr>
            <a:picLocks noChangeAspect="1"/>
          </p:cNvPicPr>
          <p:nvPr/>
        </p:nvPicPr>
        <p:blipFill>
          <a:blip r:embed="rId2"/>
          <a:stretch>
            <a:fillRect/>
          </a:stretch>
        </p:blipFill>
        <p:spPr>
          <a:xfrm>
            <a:off x="0" y="534739"/>
            <a:ext cx="4793395" cy="1409822"/>
          </a:xfrm>
          <a:prstGeom prst="rect">
            <a:avLst/>
          </a:prstGeom>
        </p:spPr>
      </p:pic>
      <p:pic>
        <p:nvPicPr>
          <p:cNvPr id="10" name="Graphic 9" descr="School girl">
            <a:extLst>
              <a:ext uri="{FF2B5EF4-FFF2-40B4-BE49-F238E27FC236}">
                <a16:creationId xmlns:a16="http://schemas.microsoft.com/office/drawing/2014/main" id="{8246AD60-EA30-4CE1-BD01-6188C237CD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5650" y="1848643"/>
            <a:ext cx="797140" cy="827087"/>
          </a:xfrm>
          <a:prstGeom prst="rect">
            <a:avLst/>
          </a:prstGeom>
        </p:spPr>
      </p:pic>
      <p:pic>
        <p:nvPicPr>
          <p:cNvPr id="12" name="Graphic 11" descr="Male profile">
            <a:extLst>
              <a:ext uri="{FF2B5EF4-FFF2-40B4-BE49-F238E27FC236}">
                <a16:creationId xmlns:a16="http://schemas.microsoft.com/office/drawing/2014/main" id="{41A133DF-ABC4-4A2E-9C3D-0D1327A093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2611" y="1908049"/>
            <a:ext cx="797139" cy="742950"/>
          </a:xfrm>
          <a:prstGeom prst="rect">
            <a:avLst/>
          </a:prstGeom>
        </p:spPr>
      </p:pic>
      <p:graphicFrame>
        <p:nvGraphicFramePr>
          <p:cNvPr id="14" name="Table 14">
            <a:extLst>
              <a:ext uri="{FF2B5EF4-FFF2-40B4-BE49-F238E27FC236}">
                <a16:creationId xmlns:a16="http://schemas.microsoft.com/office/drawing/2014/main" id="{C5673B61-6988-482A-A1DD-35596A3DFFFD}"/>
              </a:ext>
            </a:extLst>
          </p:cNvPr>
          <p:cNvGraphicFramePr>
            <a:graphicFrameLocks noGrp="1"/>
          </p:cNvGraphicFramePr>
          <p:nvPr>
            <p:extLst>
              <p:ext uri="{D42A27DB-BD31-4B8C-83A1-F6EECF244321}">
                <p14:modId xmlns:p14="http://schemas.microsoft.com/office/powerpoint/2010/main" val="2780938595"/>
              </p:ext>
            </p:extLst>
          </p:nvPr>
        </p:nvGraphicFramePr>
        <p:xfrm>
          <a:off x="3400426" y="2503201"/>
          <a:ext cx="797139" cy="335280"/>
        </p:xfrm>
        <a:graphic>
          <a:graphicData uri="http://schemas.openxmlformats.org/drawingml/2006/table">
            <a:tbl>
              <a:tblPr firstRow="1" bandRow="1">
                <a:tableStyleId>{5C22544A-7EE6-4342-B048-85BDC9FD1C3A}</a:tableStyleId>
              </a:tblPr>
              <a:tblGrid>
                <a:gridCol w="797139">
                  <a:extLst>
                    <a:ext uri="{9D8B030D-6E8A-4147-A177-3AD203B41FA5}">
                      <a16:colId xmlns:a16="http://schemas.microsoft.com/office/drawing/2014/main" val="1296985025"/>
                    </a:ext>
                  </a:extLst>
                </a:gridCol>
              </a:tblGrid>
              <a:tr h="303854">
                <a:tc>
                  <a:txBody>
                    <a:bodyPr/>
                    <a:lstStyle/>
                    <a:p>
                      <a:r>
                        <a:rPr lang="en-IN" sz="1600" dirty="0">
                          <a:solidFill>
                            <a:schemeClr val="accent3">
                              <a:lumMod val="75000"/>
                            </a:schemeClr>
                          </a:solidFill>
                        </a:rPr>
                        <a:t>female</a:t>
                      </a:r>
                    </a:p>
                  </a:txBody>
                  <a:tcPr>
                    <a:solidFill>
                      <a:schemeClr val="bg1"/>
                    </a:solidFill>
                  </a:tcPr>
                </a:tc>
                <a:extLst>
                  <a:ext uri="{0D108BD9-81ED-4DB2-BD59-A6C34878D82A}">
                    <a16:rowId xmlns:a16="http://schemas.microsoft.com/office/drawing/2014/main" val="325983954"/>
                  </a:ext>
                </a:extLst>
              </a:tr>
            </a:tbl>
          </a:graphicData>
        </a:graphic>
      </p:graphicFrame>
      <p:graphicFrame>
        <p:nvGraphicFramePr>
          <p:cNvPr id="17" name="Table 14">
            <a:extLst>
              <a:ext uri="{FF2B5EF4-FFF2-40B4-BE49-F238E27FC236}">
                <a16:creationId xmlns:a16="http://schemas.microsoft.com/office/drawing/2014/main" id="{6C3CE637-B2E7-4300-B5B9-9593A81DC836}"/>
              </a:ext>
            </a:extLst>
          </p:cNvPr>
          <p:cNvGraphicFramePr>
            <a:graphicFrameLocks noGrp="1"/>
          </p:cNvGraphicFramePr>
          <p:nvPr>
            <p:extLst>
              <p:ext uri="{D42A27DB-BD31-4B8C-83A1-F6EECF244321}">
                <p14:modId xmlns:p14="http://schemas.microsoft.com/office/powerpoint/2010/main" val="3590873077"/>
              </p:ext>
            </p:extLst>
          </p:nvPr>
        </p:nvGraphicFramePr>
        <p:xfrm>
          <a:off x="1071402" y="2500182"/>
          <a:ext cx="679556" cy="335280"/>
        </p:xfrm>
        <a:graphic>
          <a:graphicData uri="http://schemas.openxmlformats.org/drawingml/2006/table">
            <a:tbl>
              <a:tblPr firstRow="1" bandRow="1">
                <a:tableStyleId>{5C22544A-7EE6-4342-B048-85BDC9FD1C3A}</a:tableStyleId>
              </a:tblPr>
              <a:tblGrid>
                <a:gridCol w="679556">
                  <a:extLst>
                    <a:ext uri="{9D8B030D-6E8A-4147-A177-3AD203B41FA5}">
                      <a16:colId xmlns:a16="http://schemas.microsoft.com/office/drawing/2014/main" val="1296985025"/>
                    </a:ext>
                  </a:extLst>
                </a:gridCol>
              </a:tblGrid>
              <a:tr h="303854">
                <a:tc>
                  <a:txBody>
                    <a:bodyPr/>
                    <a:lstStyle/>
                    <a:p>
                      <a:r>
                        <a:rPr lang="en-IN" sz="1600" dirty="0">
                          <a:solidFill>
                            <a:schemeClr val="accent3">
                              <a:lumMod val="75000"/>
                            </a:schemeClr>
                          </a:solidFill>
                        </a:rPr>
                        <a:t>male</a:t>
                      </a:r>
                    </a:p>
                  </a:txBody>
                  <a:tcPr>
                    <a:solidFill>
                      <a:schemeClr val="bg1"/>
                    </a:solidFill>
                  </a:tcPr>
                </a:tc>
                <a:extLst>
                  <a:ext uri="{0D108BD9-81ED-4DB2-BD59-A6C34878D82A}">
                    <a16:rowId xmlns:a16="http://schemas.microsoft.com/office/drawing/2014/main" val="325983954"/>
                  </a:ext>
                </a:extLst>
              </a:tr>
            </a:tbl>
          </a:graphicData>
        </a:graphic>
      </p:graphicFrame>
      <p:graphicFrame>
        <p:nvGraphicFramePr>
          <p:cNvPr id="18" name="Table 18">
            <a:extLst>
              <a:ext uri="{FF2B5EF4-FFF2-40B4-BE49-F238E27FC236}">
                <a16:creationId xmlns:a16="http://schemas.microsoft.com/office/drawing/2014/main" id="{73E608E5-DBE9-47F6-A3F0-CF8BA7690A23}"/>
              </a:ext>
            </a:extLst>
          </p:cNvPr>
          <p:cNvGraphicFramePr>
            <a:graphicFrameLocks noGrp="1"/>
          </p:cNvGraphicFramePr>
          <p:nvPr>
            <p:extLst>
              <p:ext uri="{D42A27DB-BD31-4B8C-83A1-F6EECF244321}">
                <p14:modId xmlns:p14="http://schemas.microsoft.com/office/powerpoint/2010/main" val="3455262648"/>
              </p:ext>
            </p:extLst>
          </p:nvPr>
        </p:nvGraphicFramePr>
        <p:xfrm>
          <a:off x="80959" y="2835462"/>
          <a:ext cx="12111041" cy="370840"/>
        </p:xfrm>
        <a:graphic>
          <a:graphicData uri="http://schemas.openxmlformats.org/drawingml/2006/table">
            <a:tbl>
              <a:tblPr firstRow="1" bandRow="1">
                <a:effectLst>
                  <a:innerShdw blurRad="63500" dist="50800" dir="16200000">
                    <a:prstClr val="black">
                      <a:alpha val="50000"/>
                    </a:prstClr>
                  </a:innerShdw>
                </a:effectLst>
                <a:tableStyleId>{5C22544A-7EE6-4342-B048-85BDC9FD1C3A}</a:tableStyleId>
              </a:tblPr>
              <a:tblGrid>
                <a:gridCol w="12111041">
                  <a:extLst>
                    <a:ext uri="{9D8B030D-6E8A-4147-A177-3AD203B41FA5}">
                      <a16:colId xmlns:a16="http://schemas.microsoft.com/office/drawing/2014/main" val="3281450258"/>
                    </a:ext>
                  </a:extLst>
                </a:gridCol>
              </a:tblGrid>
              <a:tr h="370840">
                <a:tc>
                  <a:txBody>
                    <a:bodyPr/>
                    <a:lstStyle/>
                    <a:p>
                      <a:endParaRPr lang="en-IN" dirty="0"/>
                    </a:p>
                  </a:txBody>
                  <a:tcPr>
                    <a:solidFill>
                      <a:schemeClr val="accent4">
                        <a:lumMod val="40000"/>
                        <a:lumOff val="60000"/>
                      </a:schemeClr>
                    </a:solidFill>
                  </a:tcPr>
                </a:tc>
                <a:extLst>
                  <a:ext uri="{0D108BD9-81ED-4DB2-BD59-A6C34878D82A}">
                    <a16:rowId xmlns:a16="http://schemas.microsoft.com/office/drawing/2014/main" val="2169537722"/>
                  </a:ext>
                </a:extLst>
              </a:tr>
            </a:tbl>
          </a:graphicData>
        </a:graphic>
      </p:graphicFrame>
      <p:pic>
        <p:nvPicPr>
          <p:cNvPr id="20" name="Picture 19">
            <a:extLst>
              <a:ext uri="{FF2B5EF4-FFF2-40B4-BE49-F238E27FC236}">
                <a16:creationId xmlns:a16="http://schemas.microsoft.com/office/drawing/2014/main" id="{6A1B3E28-6255-4839-994D-31E4210B187D}"/>
              </a:ext>
            </a:extLst>
          </p:cNvPr>
          <p:cNvPicPr>
            <a:picLocks noChangeAspect="1"/>
          </p:cNvPicPr>
          <p:nvPr/>
        </p:nvPicPr>
        <p:blipFill>
          <a:blip r:embed="rId7"/>
          <a:stretch>
            <a:fillRect/>
          </a:stretch>
        </p:blipFill>
        <p:spPr>
          <a:xfrm>
            <a:off x="-30483" y="3598382"/>
            <a:ext cx="4823878" cy="2240474"/>
          </a:xfrm>
          <a:prstGeom prst="rect">
            <a:avLst/>
          </a:prstGeom>
        </p:spPr>
      </p:pic>
      <p:graphicFrame>
        <p:nvGraphicFramePr>
          <p:cNvPr id="21" name="Table 21">
            <a:extLst>
              <a:ext uri="{FF2B5EF4-FFF2-40B4-BE49-F238E27FC236}">
                <a16:creationId xmlns:a16="http://schemas.microsoft.com/office/drawing/2014/main" id="{7A1B5123-3E7B-42AB-B4FF-E0BFEEA4291B}"/>
              </a:ext>
            </a:extLst>
          </p:cNvPr>
          <p:cNvGraphicFramePr>
            <a:graphicFrameLocks noGrp="1"/>
          </p:cNvGraphicFramePr>
          <p:nvPr>
            <p:extLst>
              <p:ext uri="{D42A27DB-BD31-4B8C-83A1-F6EECF244321}">
                <p14:modId xmlns:p14="http://schemas.microsoft.com/office/powerpoint/2010/main" val="3059984030"/>
              </p:ext>
            </p:extLst>
          </p:nvPr>
        </p:nvGraphicFramePr>
        <p:xfrm>
          <a:off x="7239001" y="0"/>
          <a:ext cx="4953000" cy="4572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3087034868"/>
                    </a:ext>
                  </a:extLst>
                </a:gridCol>
              </a:tblGrid>
              <a:tr h="457085">
                <a:tc>
                  <a:txBody>
                    <a:bodyPr/>
                    <a:lstStyle/>
                    <a:p>
                      <a:pPr algn="ctr"/>
                      <a:endParaRPr lang="en-IN" sz="2400" dirty="0">
                        <a:solidFill>
                          <a:schemeClr val="accent1">
                            <a:lumMod val="50000"/>
                          </a:schemeClr>
                        </a:solidFill>
                        <a:effectLst>
                          <a:innerShdw blurRad="114300">
                            <a:prstClr val="black"/>
                          </a:innerShdw>
                        </a:effectLst>
                      </a:endParaRPr>
                    </a:p>
                  </a:txBody>
                  <a:tcPr>
                    <a:solidFill>
                      <a:schemeClr val="accent1">
                        <a:lumMod val="60000"/>
                        <a:lumOff val="40000"/>
                      </a:schemeClr>
                    </a:solidFill>
                  </a:tcPr>
                </a:tc>
                <a:extLst>
                  <a:ext uri="{0D108BD9-81ED-4DB2-BD59-A6C34878D82A}">
                    <a16:rowId xmlns:a16="http://schemas.microsoft.com/office/drawing/2014/main" val="3067150951"/>
                  </a:ext>
                </a:extLst>
              </a:tr>
            </a:tbl>
          </a:graphicData>
        </a:graphic>
      </p:graphicFrame>
      <p:graphicFrame>
        <p:nvGraphicFramePr>
          <p:cNvPr id="22" name="Table 22">
            <a:extLst>
              <a:ext uri="{FF2B5EF4-FFF2-40B4-BE49-F238E27FC236}">
                <a16:creationId xmlns:a16="http://schemas.microsoft.com/office/drawing/2014/main" id="{2438047C-7823-4629-B888-637AD30276FF}"/>
              </a:ext>
            </a:extLst>
          </p:cNvPr>
          <p:cNvGraphicFramePr>
            <a:graphicFrameLocks noGrp="1"/>
          </p:cNvGraphicFramePr>
          <p:nvPr>
            <p:extLst>
              <p:ext uri="{D42A27DB-BD31-4B8C-83A1-F6EECF244321}">
                <p14:modId xmlns:p14="http://schemas.microsoft.com/office/powerpoint/2010/main" val="2745314262"/>
              </p:ext>
            </p:extLst>
          </p:nvPr>
        </p:nvGraphicFramePr>
        <p:xfrm>
          <a:off x="7239000" y="447862"/>
          <a:ext cx="4953000" cy="2334284"/>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3622463617"/>
                    </a:ext>
                  </a:extLst>
                </a:gridCol>
              </a:tblGrid>
              <a:tr h="2334284">
                <a:tc>
                  <a:txBody>
                    <a:bodyPr/>
                    <a:lstStyle/>
                    <a:p>
                      <a:r>
                        <a:rPr lang="en-IN" sz="1600" dirty="0">
                          <a:solidFill>
                            <a:schemeClr val="accent5">
                              <a:lumMod val="75000"/>
                            </a:schemeClr>
                          </a:solidFill>
                        </a:rPr>
                        <a:t>Comparing to male female count is high it indicates that comparing to male females are using online shopping more </a:t>
                      </a:r>
                    </a:p>
                  </a:txBody>
                  <a:tcPr>
                    <a:solidFill>
                      <a:schemeClr val="bg2">
                        <a:lumMod val="90000"/>
                      </a:schemeClr>
                    </a:solidFill>
                  </a:tcPr>
                </a:tc>
                <a:extLst>
                  <a:ext uri="{0D108BD9-81ED-4DB2-BD59-A6C34878D82A}">
                    <a16:rowId xmlns:a16="http://schemas.microsoft.com/office/drawing/2014/main" val="1149717173"/>
                  </a:ext>
                </a:extLst>
              </a:tr>
            </a:tbl>
          </a:graphicData>
        </a:graphic>
      </p:graphicFrame>
      <p:sp>
        <p:nvSpPr>
          <p:cNvPr id="23" name="Arrow: Right 22">
            <a:extLst>
              <a:ext uri="{FF2B5EF4-FFF2-40B4-BE49-F238E27FC236}">
                <a16:creationId xmlns:a16="http://schemas.microsoft.com/office/drawing/2014/main" id="{CD084C6D-66C5-4BFC-B041-0195FB0AE41A}"/>
              </a:ext>
            </a:extLst>
          </p:cNvPr>
          <p:cNvSpPr/>
          <p:nvPr/>
        </p:nvSpPr>
        <p:spPr>
          <a:xfrm>
            <a:off x="5400675" y="905062"/>
            <a:ext cx="1343025" cy="723713"/>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accent1">
                    <a:lumMod val="50000"/>
                  </a:schemeClr>
                </a:solidFill>
                <a:effectLst>
                  <a:innerShdw blurRad="114300">
                    <a:prstClr val="black"/>
                  </a:innerShdw>
                </a:effectLst>
              </a:rPr>
              <a:t>observation</a:t>
            </a:r>
            <a:endParaRPr lang="en-IN" sz="1800" dirty="0">
              <a:solidFill>
                <a:schemeClr val="accent1">
                  <a:lumMod val="50000"/>
                </a:schemeClr>
              </a:solidFill>
              <a:effectLst>
                <a:innerShdw blurRad="114300">
                  <a:prstClr val="black"/>
                </a:innerShdw>
              </a:effectLst>
            </a:endParaRPr>
          </a:p>
        </p:txBody>
      </p:sp>
      <p:graphicFrame>
        <p:nvGraphicFramePr>
          <p:cNvPr id="37" name="Table 37">
            <a:extLst>
              <a:ext uri="{FF2B5EF4-FFF2-40B4-BE49-F238E27FC236}">
                <a16:creationId xmlns:a16="http://schemas.microsoft.com/office/drawing/2014/main" id="{290CCEFE-85AA-492B-866E-A223B96AEE1B}"/>
              </a:ext>
            </a:extLst>
          </p:cNvPr>
          <p:cNvGraphicFramePr>
            <a:graphicFrameLocks noGrp="1"/>
          </p:cNvGraphicFramePr>
          <p:nvPr>
            <p:extLst>
              <p:ext uri="{D42A27DB-BD31-4B8C-83A1-F6EECF244321}">
                <p14:modId xmlns:p14="http://schemas.microsoft.com/office/powerpoint/2010/main" val="4034031470"/>
              </p:ext>
            </p:extLst>
          </p:nvPr>
        </p:nvGraphicFramePr>
        <p:xfrm>
          <a:off x="690561" y="3259618"/>
          <a:ext cx="4005263" cy="335280"/>
        </p:xfrm>
        <a:graphic>
          <a:graphicData uri="http://schemas.openxmlformats.org/drawingml/2006/table">
            <a:tbl>
              <a:tblPr firstRow="1" bandRow="1">
                <a:tableStyleId>{5C22544A-7EE6-4342-B048-85BDC9FD1C3A}</a:tableStyleId>
              </a:tblPr>
              <a:tblGrid>
                <a:gridCol w="4005263">
                  <a:extLst>
                    <a:ext uri="{9D8B030D-6E8A-4147-A177-3AD203B41FA5}">
                      <a16:colId xmlns:a16="http://schemas.microsoft.com/office/drawing/2014/main" val="253079988"/>
                    </a:ext>
                  </a:extLst>
                </a:gridCol>
              </a:tblGrid>
              <a:tr h="299509">
                <a:tc>
                  <a:txBody>
                    <a:bodyPr/>
                    <a:lstStyle/>
                    <a:p>
                      <a:pPr algn="ctr"/>
                      <a:r>
                        <a:rPr lang="en-IN" sz="1600" dirty="0">
                          <a:solidFill>
                            <a:schemeClr val="accent2"/>
                          </a:solidFill>
                        </a:rPr>
                        <a:t>Age group of the customers or users</a:t>
                      </a:r>
                    </a:p>
                  </a:txBody>
                  <a:tcPr>
                    <a:solidFill>
                      <a:schemeClr val="bg1"/>
                    </a:solidFill>
                  </a:tcPr>
                </a:tc>
                <a:extLst>
                  <a:ext uri="{0D108BD9-81ED-4DB2-BD59-A6C34878D82A}">
                    <a16:rowId xmlns:a16="http://schemas.microsoft.com/office/drawing/2014/main" val="1414186532"/>
                  </a:ext>
                </a:extLst>
              </a:tr>
            </a:tbl>
          </a:graphicData>
        </a:graphic>
      </p:graphicFrame>
      <p:sp>
        <p:nvSpPr>
          <p:cNvPr id="39" name="Arrow: Right 38">
            <a:extLst>
              <a:ext uri="{FF2B5EF4-FFF2-40B4-BE49-F238E27FC236}">
                <a16:creationId xmlns:a16="http://schemas.microsoft.com/office/drawing/2014/main" id="{71010875-A42E-4856-BE4E-7B5B32F87F18}"/>
              </a:ext>
            </a:extLst>
          </p:cNvPr>
          <p:cNvSpPr/>
          <p:nvPr/>
        </p:nvSpPr>
        <p:spPr>
          <a:xfrm>
            <a:off x="5197051" y="4506248"/>
            <a:ext cx="1476375" cy="820925"/>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observation</a:t>
            </a:r>
          </a:p>
        </p:txBody>
      </p:sp>
      <p:graphicFrame>
        <p:nvGraphicFramePr>
          <p:cNvPr id="41" name="Table 40">
            <a:extLst>
              <a:ext uri="{FF2B5EF4-FFF2-40B4-BE49-F238E27FC236}">
                <a16:creationId xmlns:a16="http://schemas.microsoft.com/office/drawing/2014/main" id="{CCDCD3D0-2CCE-4A70-B7F1-CF8DD1D1F330}"/>
              </a:ext>
            </a:extLst>
          </p:cNvPr>
          <p:cNvGraphicFramePr>
            <a:graphicFrameLocks noGrp="1"/>
          </p:cNvGraphicFramePr>
          <p:nvPr>
            <p:extLst>
              <p:ext uri="{D42A27DB-BD31-4B8C-83A1-F6EECF244321}">
                <p14:modId xmlns:p14="http://schemas.microsoft.com/office/powerpoint/2010/main" val="1181164647"/>
              </p:ext>
            </p:extLst>
          </p:nvPr>
        </p:nvGraphicFramePr>
        <p:xfrm>
          <a:off x="7239000" y="3259618"/>
          <a:ext cx="4953000" cy="3598382"/>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428956136"/>
                    </a:ext>
                  </a:extLst>
                </a:gridCol>
              </a:tblGrid>
              <a:tr h="3598382">
                <a:tc>
                  <a:txBody>
                    <a:bodyPr/>
                    <a:lstStyle/>
                    <a:p>
                      <a:endParaRPr lang="en-IN" dirty="0"/>
                    </a:p>
                  </a:txBody>
                  <a:tcPr>
                    <a:solidFill>
                      <a:schemeClr val="accent6">
                        <a:lumMod val="40000"/>
                        <a:lumOff val="60000"/>
                      </a:schemeClr>
                    </a:solidFill>
                  </a:tcPr>
                </a:tc>
                <a:extLst>
                  <a:ext uri="{0D108BD9-81ED-4DB2-BD59-A6C34878D82A}">
                    <a16:rowId xmlns:a16="http://schemas.microsoft.com/office/drawing/2014/main" val="2135090533"/>
                  </a:ext>
                </a:extLst>
              </a:tr>
            </a:tbl>
          </a:graphicData>
        </a:graphic>
      </p:graphicFrame>
      <p:sp>
        <p:nvSpPr>
          <p:cNvPr id="42" name="Arrow: Right 41">
            <a:extLst>
              <a:ext uri="{FF2B5EF4-FFF2-40B4-BE49-F238E27FC236}">
                <a16:creationId xmlns:a16="http://schemas.microsoft.com/office/drawing/2014/main" id="{DF794726-1E49-48FF-91C5-31DABE122383}"/>
              </a:ext>
            </a:extLst>
          </p:cNvPr>
          <p:cNvSpPr/>
          <p:nvPr/>
        </p:nvSpPr>
        <p:spPr>
          <a:xfrm>
            <a:off x="7231922" y="3973483"/>
            <a:ext cx="1192943" cy="532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4"/>
                </a:solidFill>
              </a:rPr>
              <a:t>b/w 21-30years</a:t>
            </a:r>
          </a:p>
        </p:txBody>
      </p:sp>
      <p:sp>
        <p:nvSpPr>
          <p:cNvPr id="43" name="Arrow: Right 42">
            <a:extLst>
              <a:ext uri="{FF2B5EF4-FFF2-40B4-BE49-F238E27FC236}">
                <a16:creationId xmlns:a16="http://schemas.microsoft.com/office/drawing/2014/main" id="{3DE9D94E-48DB-4FA7-9963-FC17DE66F1CF}"/>
              </a:ext>
            </a:extLst>
          </p:cNvPr>
          <p:cNvSpPr/>
          <p:nvPr/>
        </p:nvSpPr>
        <p:spPr>
          <a:xfrm>
            <a:off x="7238994" y="4694985"/>
            <a:ext cx="1192943" cy="532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4"/>
                </a:solidFill>
              </a:rPr>
              <a:t>b/w 31-40years</a:t>
            </a:r>
          </a:p>
        </p:txBody>
      </p:sp>
      <p:sp>
        <p:nvSpPr>
          <p:cNvPr id="44" name="Arrow: Right 43">
            <a:extLst>
              <a:ext uri="{FF2B5EF4-FFF2-40B4-BE49-F238E27FC236}">
                <a16:creationId xmlns:a16="http://schemas.microsoft.com/office/drawing/2014/main" id="{11DE6B17-51D1-4F71-B550-0824C28187DD}"/>
              </a:ext>
            </a:extLst>
          </p:cNvPr>
          <p:cNvSpPr/>
          <p:nvPr/>
        </p:nvSpPr>
        <p:spPr>
          <a:xfrm>
            <a:off x="7238994" y="5488731"/>
            <a:ext cx="1192943" cy="532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accent4"/>
                </a:solidFill>
              </a:rPr>
              <a:t>b/w </a:t>
            </a:r>
            <a:r>
              <a:rPr lang="en-IN" sz="1050" dirty="0">
                <a:solidFill>
                  <a:schemeClr val="accent4"/>
                </a:solidFill>
              </a:rPr>
              <a:t>41-50years</a:t>
            </a:r>
          </a:p>
        </p:txBody>
      </p:sp>
      <p:sp>
        <p:nvSpPr>
          <p:cNvPr id="45" name="Arrow: Right 44">
            <a:extLst>
              <a:ext uri="{FF2B5EF4-FFF2-40B4-BE49-F238E27FC236}">
                <a16:creationId xmlns:a16="http://schemas.microsoft.com/office/drawing/2014/main" id="{6487C230-15C5-439D-A93C-24ED91CD6D46}"/>
              </a:ext>
            </a:extLst>
          </p:cNvPr>
          <p:cNvSpPr/>
          <p:nvPr/>
        </p:nvSpPr>
        <p:spPr>
          <a:xfrm>
            <a:off x="7238998" y="6224035"/>
            <a:ext cx="1192943" cy="532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accent4"/>
                </a:solidFill>
              </a:rPr>
              <a:t>&gt;51 years</a:t>
            </a:r>
          </a:p>
        </p:txBody>
      </p:sp>
      <p:sp>
        <p:nvSpPr>
          <p:cNvPr id="46" name="Arrow: Right 45">
            <a:extLst>
              <a:ext uri="{FF2B5EF4-FFF2-40B4-BE49-F238E27FC236}">
                <a16:creationId xmlns:a16="http://schemas.microsoft.com/office/drawing/2014/main" id="{514F06D2-7A07-4AA7-8AD5-33FF2532C93C}"/>
              </a:ext>
            </a:extLst>
          </p:cNvPr>
          <p:cNvSpPr/>
          <p:nvPr/>
        </p:nvSpPr>
        <p:spPr>
          <a:xfrm>
            <a:off x="7238996" y="3243580"/>
            <a:ext cx="1192943" cy="532765"/>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4"/>
                </a:solidFill>
              </a:rPr>
              <a:t>&lt;20 years</a:t>
            </a:r>
          </a:p>
        </p:txBody>
      </p:sp>
      <p:graphicFrame>
        <p:nvGraphicFramePr>
          <p:cNvPr id="47" name="Table 47">
            <a:extLst>
              <a:ext uri="{FF2B5EF4-FFF2-40B4-BE49-F238E27FC236}">
                <a16:creationId xmlns:a16="http://schemas.microsoft.com/office/drawing/2014/main" id="{6B489704-D01F-441E-AE35-F3E6DBD67598}"/>
              </a:ext>
            </a:extLst>
          </p:cNvPr>
          <p:cNvGraphicFramePr>
            <a:graphicFrameLocks noGrp="1"/>
          </p:cNvGraphicFramePr>
          <p:nvPr>
            <p:extLst>
              <p:ext uri="{D42A27DB-BD31-4B8C-83A1-F6EECF244321}">
                <p14:modId xmlns:p14="http://schemas.microsoft.com/office/powerpoint/2010/main" val="2904916843"/>
              </p:ext>
            </p:extLst>
          </p:nvPr>
        </p:nvGraphicFramePr>
        <p:xfrm>
          <a:off x="8505824" y="3290953"/>
          <a:ext cx="3605217" cy="731520"/>
        </p:xfrm>
        <a:graphic>
          <a:graphicData uri="http://schemas.openxmlformats.org/drawingml/2006/table">
            <a:tbl>
              <a:tblPr firstRow="1" bandRow="1">
                <a:tableStyleId>{5C22544A-7EE6-4342-B048-85BDC9FD1C3A}</a:tableStyleId>
              </a:tblPr>
              <a:tblGrid>
                <a:gridCol w="3605217">
                  <a:extLst>
                    <a:ext uri="{9D8B030D-6E8A-4147-A177-3AD203B41FA5}">
                      <a16:colId xmlns:a16="http://schemas.microsoft.com/office/drawing/2014/main" val="2522262333"/>
                    </a:ext>
                  </a:extLst>
                </a:gridCol>
              </a:tblGrid>
              <a:tr h="682529">
                <a:tc>
                  <a:txBody>
                    <a:bodyPr/>
                    <a:lstStyle/>
                    <a:p>
                      <a:r>
                        <a:rPr lang="en-IN" sz="1400" dirty="0"/>
                        <a:t>People who are less than 20 years are using less count that means they are not much using online shopping </a:t>
                      </a:r>
                    </a:p>
                  </a:txBody>
                  <a:tcPr/>
                </a:tc>
                <a:extLst>
                  <a:ext uri="{0D108BD9-81ED-4DB2-BD59-A6C34878D82A}">
                    <a16:rowId xmlns:a16="http://schemas.microsoft.com/office/drawing/2014/main" val="4055860601"/>
                  </a:ext>
                </a:extLst>
              </a:tr>
            </a:tbl>
          </a:graphicData>
        </a:graphic>
      </p:graphicFrame>
      <p:graphicFrame>
        <p:nvGraphicFramePr>
          <p:cNvPr id="48" name="Table 47">
            <a:extLst>
              <a:ext uri="{FF2B5EF4-FFF2-40B4-BE49-F238E27FC236}">
                <a16:creationId xmlns:a16="http://schemas.microsoft.com/office/drawing/2014/main" id="{66F9CC08-8FD9-4ACA-BBF3-640F7CCF5D94}"/>
              </a:ext>
            </a:extLst>
          </p:cNvPr>
          <p:cNvGraphicFramePr>
            <a:graphicFrameLocks noGrp="1"/>
          </p:cNvGraphicFramePr>
          <p:nvPr>
            <p:extLst>
              <p:ext uri="{D42A27DB-BD31-4B8C-83A1-F6EECF244321}">
                <p14:modId xmlns:p14="http://schemas.microsoft.com/office/powerpoint/2010/main" val="1124925273"/>
              </p:ext>
            </p:extLst>
          </p:nvPr>
        </p:nvGraphicFramePr>
        <p:xfrm>
          <a:off x="8505824" y="4004817"/>
          <a:ext cx="3605217" cy="731520"/>
        </p:xfrm>
        <a:graphic>
          <a:graphicData uri="http://schemas.openxmlformats.org/drawingml/2006/table">
            <a:tbl>
              <a:tblPr firstRow="1" bandRow="1">
                <a:tableStyleId>{5C22544A-7EE6-4342-B048-85BDC9FD1C3A}</a:tableStyleId>
              </a:tblPr>
              <a:tblGrid>
                <a:gridCol w="3605217">
                  <a:extLst>
                    <a:ext uri="{9D8B030D-6E8A-4147-A177-3AD203B41FA5}">
                      <a16:colId xmlns:a16="http://schemas.microsoft.com/office/drawing/2014/main" val="2522262333"/>
                    </a:ext>
                  </a:extLst>
                </a:gridCol>
              </a:tblGrid>
              <a:tr h="682529">
                <a:tc>
                  <a:txBody>
                    <a:bodyPr/>
                    <a:lstStyle/>
                    <a:p>
                      <a:r>
                        <a:rPr lang="en-IN" sz="1400" dirty="0"/>
                        <a:t>Between the age group 21-30y is very high we can see it indicates this group people are using online shopping very frequently</a:t>
                      </a:r>
                    </a:p>
                  </a:txBody>
                  <a:tcPr/>
                </a:tc>
                <a:extLst>
                  <a:ext uri="{0D108BD9-81ED-4DB2-BD59-A6C34878D82A}">
                    <a16:rowId xmlns:a16="http://schemas.microsoft.com/office/drawing/2014/main" val="4055860601"/>
                  </a:ext>
                </a:extLst>
              </a:tr>
            </a:tbl>
          </a:graphicData>
        </a:graphic>
      </p:graphicFrame>
      <p:graphicFrame>
        <p:nvGraphicFramePr>
          <p:cNvPr id="49" name="Table 48">
            <a:extLst>
              <a:ext uri="{FF2B5EF4-FFF2-40B4-BE49-F238E27FC236}">
                <a16:creationId xmlns:a16="http://schemas.microsoft.com/office/drawing/2014/main" id="{1D730A60-03EE-49F3-A720-06EDD6785940}"/>
              </a:ext>
            </a:extLst>
          </p:cNvPr>
          <p:cNvGraphicFramePr>
            <a:graphicFrameLocks noGrp="1"/>
          </p:cNvGraphicFramePr>
          <p:nvPr>
            <p:extLst>
              <p:ext uri="{D42A27DB-BD31-4B8C-83A1-F6EECF244321}">
                <p14:modId xmlns:p14="http://schemas.microsoft.com/office/powerpoint/2010/main" val="934132814"/>
              </p:ext>
            </p:extLst>
          </p:nvPr>
        </p:nvGraphicFramePr>
        <p:xfrm>
          <a:off x="8505823" y="4748879"/>
          <a:ext cx="3605217" cy="731520"/>
        </p:xfrm>
        <a:graphic>
          <a:graphicData uri="http://schemas.openxmlformats.org/drawingml/2006/table">
            <a:tbl>
              <a:tblPr firstRow="1" bandRow="1">
                <a:tableStyleId>{5C22544A-7EE6-4342-B048-85BDC9FD1C3A}</a:tableStyleId>
              </a:tblPr>
              <a:tblGrid>
                <a:gridCol w="3605217">
                  <a:extLst>
                    <a:ext uri="{9D8B030D-6E8A-4147-A177-3AD203B41FA5}">
                      <a16:colId xmlns:a16="http://schemas.microsoft.com/office/drawing/2014/main" val="2522262333"/>
                    </a:ext>
                  </a:extLst>
                </a:gridCol>
              </a:tblGrid>
              <a:tr h="682529">
                <a:tc>
                  <a:txBody>
                    <a:bodyPr/>
                    <a:lstStyle/>
                    <a:p>
                      <a:r>
                        <a:rPr lang="en-IN" sz="1400" dirty="0"/>
                        <a:t>Between the age group 31-40y is almost same as 21-30 and also it is little high compared to group 21-30</a:t>
                      </a:r>
                    </a:p>
                  </a:txBody>
                  <a:tcPr/>
                </a:tc>
                <a:extLst>
                  <a:ext uri="{0D108BD9-81ED-4DB2-BD59-A6C34878D82A}">
                    <a16:rowId xmlns:a16="http://schemas.microsoft.com/office/drawing/2014/main" val="4055860601"/>
                  </a:ext>
                </a:extLst>
              </a:tr>
            </a:tbl>
          </a:graphicData>
        </a:graphic>
      </p:graphicFrame>
      <p:graphicFrame>
        <p:nvGraphicFramePr>
          <p:cNvPr id="50" name="Table 49">
            <a:extLst>
              <a:ext uri="{FF2B5EF4-FFF2-40B4-BE49-F238E27FC236}">
                <a16:creationId xmlns:a16="http://schemas.microsoft.com/office/drawing/2014/main" id="{1FE281AF-ECB4-4957-89C7-BA8084EE2391}"/>
              </a:ext>
            </a:extLst>
          </p:cNvPr>
          <p:cNvGraphicFramePr>
            <a:graphicFrameLocks noGrp="1"/>
          </p:cNvGraphicFramePr>
          <p:nvPr>
            <p:extLst>
              <p:ext uri="{D42A27DB-BD31-4B8C-83A1-F6EECF244321}">
                <p14:modId xmlns:p14="http://schemas.microsoft.com/office/powerpoint/2010/main" val="3725308697"/>
              </p:ext>
            </p:extLst>
          </p:nvPr>
        </p:nvGraphicFramePr>
        <p:xfrm>
          <a:off x="8505823" y="5462743"/>
          <a:ext cx="3605217" cy="682529"/>
        </p:xfrm>
        <a:graphic>
          <a:graphicData uri="http://schemas.openxmlformats.org/drawingml/2006/table">
            <a:tbl>
              <a:tblPr firstRow="1" bandRow="1">
                <a:tableStyleId>{5C22544A-7EE6-4342-B048-85BDC9FD1C3A}</a:tableStyleId>
              </a:tblPr>
              <a:tblGrid>
                <a:gridCol w="3605217">
                  <a:extLst>
                    <a:ext uri="{9D8B030D-6E8A-4147-A177-3AD203B41FA5}">
                      <a16:colId xmlns:a16="http://schemas.microsoft.com/office/drawing/2014/main" val="2522262333"/>
                    </a:ext>
                  </a:extLst>
                </a:gridCol>
              </a:tblGrid>
              <a:tr h="682529">
                <a:tc>
                  <a:txBody>
                    <a:bodyPr/>
                    <a:lstStyle/>
                    <a:p>
                      <a:r>
                        <a:rPr lang="en-IN" sz="1100" dirty="0"/>
                        <a:t>this age group customers also having good number but comparing to above 2 categories it is less count it indicates that as age increases interest of shopping is decreases </a:t>
                      </a:r>
                    </a:p>
                  </a:txBody>
                  <a:tcPr/>
                </a:tc>
                <a:extLst>
                  <a:ext uri="{0D108BD9-81ED-4DB2-BD59-A6C34878D82A}">
                    <a16:rowId xmlns:a16="http://schemas.microsoft.com/office/drawing/2014/main" val="4055860601"/>
                  </a:ext>
                </a:extLst>
              </a:tr>
            </a:tbl>
          </a:graphicData>
        </a:graphic>
      </p:graphicFrame>
      <p:graphicFrame>
        <p:nvGraphicFramePr>
          <p:cNvPr id="51" name="Table 50">
            <a:extLst>
              <a:ext uri="{FF2B5EF4-FFF2-40B4-BE49-F238E27FC236}">
                <a16:creationId xmlns:a16="http://schemas.microsoft.com/office/drawing/2014/main" id="{9497C72C-013E-4383-BF70-017719DAFAB0}"/>
              </a:ext>
            </a:extLst>
          </p:cNvPr>
          <p:cNvGraphicFramePr>
            <a:graphicFrameLocks noGrp="1"/>
          </p:cNvGraphicFramePr>
          <p:nvPr>
            <p:extLst>
              <p:ext uri="{D42A27DB-BD31-4B8C-83A1-F6EECF244321}">
                <p14:modId xmlns:p14="http://schemas.microsoft.com/office/powerpoint/2010/main" val="1058722969"/>
              </p:ext>
            </p:extLst>
          </p:nvPr>
        </p:nvGraphicFramePr>
        <p:xfrm>
          <a:off x="8505822" y="6145272"/>
          <a:ext cx="3605217" cy="682529"/>
        </p:xfrm>
        <a:graphic>
          <a:graphicData uri="http://schemas.openxmlformats.org/drawingml/2006/table">
            <a:tbl>
              <a:tblPr firstRow="1" bandRow="1">
                <a:tableStyleId>{5C22544A-7EE6-4342-B048-85BDC9FD1C3A}</a:tableStyleId>
              </a:tblPr>
              <a:tblGrid>
                <a:gridCol w="3605217">
                  <a:extLst>
                    <a:ext uri="{9D8B030D-6E8A-4147-A177-3AD203B41FA5}">
                      <a16:colId xmlns:a16="http://schemas.microsoft.com/office/drawing/2014/main" val="2522262333"/>
                    </a:ext>
                  </a:extLst>
                </a:gridCol>
              </a:tblGrid>
              <a:tr h="682529">
                <a:tc>
                  <a:txBody>
                    <a:bodyPr/>
                    <a:lstStyle/>
                    <a:p>
                      <a:r>
                        <a:rPr lang="en-IN" sz="1400" dirty="0"/>
                        <a:t>After reaching certain age shopping is becomes unimportant thing that is it indicates</a:t>
                      </a:r>
                    </a:p>
                  </a:txBody>
                  <a:tcPr/>
                </a:tc>
                <a:extLst>
                  <a:ext uri="{0D108BD9-81ED-4DB2-BD59-A6C34878D82A}">
                    <a16:rowId xmlns:a16="http://schemas.microsoft.com/office/drawing/2014/main" val="4055860601"/>
                  </a:ext>
                </a:extLst>
              </a:tr>
            </a:tbl>
          </a:graphicData>
        </a:graphic>
      </p:graphicFrame>
      <p:graphicFrame>
        <p:nvGraphicFramePr>
          <p:cNvPr id="52" name="Table 52">
            <a:extLst>
              <a:ext uri="{FF2B5EF4-FFF2-40B4-BE49-F238E27FC236}">
                <a16:creationId xmlns:a16="http://schemas.microsoft.com/office/drawing/2014/main" id="{4DDABDC9-1BB6-42A1-B081-CD64212BD734}"/>
              </a:ext>
            </a:extLst>
          </p:cNvPr>
          <p:cNvGraphicFramePr>
            <a:graphicFrameLocks noGrp="1"/>
          </p:cNvGraphicFramePr>
          <p:nvPr>
            <p:extLst>
              <p:ext uri="{D42A27DB-BD31-4B8C-83A1-F6EECF244321}">
                <p14:modId xmlns:p14="http://schemas.microsoft.com/office/powerpoint/2010/main" val="4082052149"/>
              </p:ext>
            </p:extLst>
          </p:nvPr>
        </p:nvGraphicFramePr>
        <p:xfrm>
          <a:off x="-9524" y="5929950"/>
          <a:ext cx="6200774" cy="1066800"/>
        </p:xfrm>
        <a:graphic>
          <a:graphicData uri="http://schemas.openxmlformats.org/drawingml/2006/table">
            <a:tbl>
              <a:tblPr firstRow="1" bandRow="1">
                <a:tableStyleId>{5C22544A-7EE6-4342-B048-85BDC9FD1C3A}</a:tableStyleId>
              </a:tblPr>
              <a:tblGrid>
                <a:gridCol w="6200774">
                  <a:extLst>
                    <a:ext uri="{9D8B030D-6E8A-4147-A177-3AD203B41FA5}">
                      <a16:colId xmlns:a16="http://schemas.microsoft.com/office/drawing/2014/main" val="540073798"/>
                    </a:ext>
                  </a:extLst>
                </a:gridCol>
              </a:tblGrid>
              <a:tr h="928050">
                <a:tc>
                  <a:txBody>
                    <a:bodyPr/>
                    <a:lstStyle/>
                    <a:p>
                      <a:r>
                        <a:rPr lang="en-IN" dirty="0">
                          <a:solidFill>
                            <a:schemeClr val="tx2"/>
                          </a:solidFill>
                        </a:rPr>
                        <a:t>Conclusion:-</a:t>
                      </a:r>
                    </a:p>
                    <a:p>
                      <a:r>
                        <a:rPr lang="en-IN" sz="1600" dirty="0">
                          <a:solidFill>
                            <a:schemeClr val="tx2"/>
                          </a:solidFill>
                        </a:rPr>
                        <a:t>1)customers who  are between the age group of 21-50 years   are using online shopping websites/applications are most</a:t>
                      </a:r>
                      <a:endParaRPr lang="en-IN" dirty="0">
                        <a:solidFill>
                          <a:schemeClr val="tx2"/>
                        </a:solidFill>
                      </a:endParaRPr>
                    </a:p>
                    <a:p>
                      <a:r>
                        <a:rPr lang="en-IN" sz="1400" dirty="0">
                          <a:solidFill>
                            <a:schemeClr val="tx2"/>
                          </a:solidFill>
                        </a:rPr>
                        <a:t>2)As age increases the count of customers are decreases  we </a:t>
                      </a:r>
                      <a:r>
                        <a:rPr lang="en-IN" sz="1400">
                          <a:solidFill>
                            <a:schemeClr val="tx2"/>
                          </a:solidFill>
                        </a:rPr>
                        <a:t>can say</a:t>
                      </a:r>
                      <a:endParaRPr lang="en-IN" sz="1400" dirty="0">
                        <a:solidFill>
                          <a:schemeClr val="tx2"/>
                        </a:solidFill>
                      </a:endParaRPr>
                    </a:p>
                  </a:txBody>
                  <a:tcPr>
                    <a:cell3D prstMaterial="dkEdge">
                      <a:bevel prst="relaxedInset"/>
                      <a:lightRig rig="flood" dir="t"/>
                    </a:cell3D>
                    <a:solidFill>
                      <a:schemeClr val="accent1">
                        <a:lumMod val="60000"/>
                        <a:lumOff val="40000"/>
                      </a:schemeClr>
                    </a:solidFill>
                  </a:tcPr>
                </a:tc>
                <a:extLst>
                  <a:ext uri="{0D108BD9-81ED-4DB2-BD59-A6C34878D82A}">
                    <a16:rowId xmlns:a16="http://schemas.microsoft.com/office/drawing/2014/main" val="1881775210"/>
                  </a:ext>
                </a:extLst>
              </a:tr>
            </a:tbl>
          </a:graphicData>
        </a:graphic>
      </p:graphicFrame>
    </p:spTree>
    <p:extLst>
      <p:ext uri="{BB962C8B-B14F-4D97-AF65-F5344CB8AC3E}">
        <p14:creationId xmlns:p14="http://schemas.microsoft.com/office/powerpoint/2010/main" val="1018494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69E2B3-8022-4326-8EAE-6D581C942286}"/>
              </a:ext>
            </a:extLst>
          </p:cNvPr>
          <p:cNvPicPr>
            <a:picLocks noChangeAspect="1"/>
          </p:cNvPicPr>
          <p:nvPr/>
        </p:nvPicPr>
        <p:blipFill>
          <a:blip r:embed="rId2"/>
          <a:stretch>
            <a:fillRect/>
          </a:stretch>
        </p:blipFill>
        <p:spPr>
          <a:xfrm>
            <a:off x="0" y="0"/>
            <a:ext cx="5052498" cy="2644369"/>
          </a:xfrm>
          <a:prstGeom prst="rect">
            <a:avLst/>
          </a:prstGeom>
        </p:spPr>
      </p:pic>
      <p:pic>
        <p:nvPicPr>
          <p:cNvPr id="5" name="Picture 4">
            <a:extLst>
              <a:ext uri="{FF2B5EF4-FFF2-40B4-BE49-F238E27FC236}">
                <a16:creationId xmlns:a16="http://schemas.microsoft.com/office/drawing/2014/main" id="{B28C9265-1277-4EF0-BC57-EB4B04A4FB3A}"/>
              </a:ext>
            </a:extLst>
          </p:cNvPr>
          <p:cNvPicPr>
            <a:picLocks noChangeAspect="1"/>
          </p:cNvPicPr>
          <p:nvPr/>
        </p:nvPicPr>
        <p:blipFill>
          <a:blip r:embed="rId3"/>
          <a:stretch>
            <a:fillRect/>
          </a:stretch>
        </p:blipFill>
        <p:spPr>
          <a:xfrm>
            <a:off x="93011" y="3805399"/>
            <a:ext cx="5121084" cy="2743438"/>
          </a:xfrm>
          <a:prstGeom prst="rect">
            <a:avLst/>
          </a:prstGeom>
        </p:spPr>
      </p:pic>
      <p:graphicFrame>
        <p:nvGraphicFramePr>
          <p:cNvPr id="6" name="Table 6">
            <a:extLst>
              <a:ext uri="{FF2B5EF4-FFF2-40B4-BE49-F238E27FC236}">
                <a16:creationId xmlns:a16="http://schemas.microsoft.com/office/drawing/2014/main" id="{4FE6E163-0748-4081-8F85-DA079075D628}"/>
              </a:ext>
            </a:extLst>
          </p:cNvPr>
          <p:cNvGraphicFramePr>
            <a:graphicFrameLocks noGrp="1"/>
          </p:cNvGraphicFramePr>
          <p:nvPr>
            <p:extLst>
              <p:ext uri="{D42A27DB-BD31-4B8C-83A1-F6EECF244321}">
                <p14:modId xmlns:p14="http://schemas.microsoft.com/office/powerpoint/2010/main" val="461667604"/>
              </p:ext>
            </p:extLst>
          </p:nvPr>
        </p:nvGraphicFramePr>
        <p:xfrm>
          <a:off x="7960659" y="127995"/>
          <a:ext cx="4144681" cy="2830357"/>
        </p:xfrm>
        <a:graphic>
          <a:graphicData uri="http://schemas.openxmlformats.org/drawingml/2006/table">
            <a:tbl>
              <a:tblPr firstRow="1" bandRow="1">
                <a:tableStyleId>{5C22544A-7EE6-4342-B048-85BDC9FD1C3A}</a:tableStyleId>
              </a:tblPr>
              <a:tblGrid>
                <a:gridCol w="4144681">
                  <a:extLst>
                    <a:ext uri="{9D8B030D-6E8A-4147-A177-3AD203B41FA5}">
                      <a16:colId xmlns:a16="http://schemas.microsoft.com/office/drawing/2014/main" val="1457167851"/>
                    </a:ext>
                  </a:extLst>
                </a:gridCol>
              </a:tblGrid>
              <a:tr h="2830357">
                <a:tc>
                  <a:txBody>
                    <a:bodyPr/>
                    <a:lstStyle/>
                    <a:p>
                      <a:r>
                        <a:rPr lang="en-US" dirty="0"/>
                        <a:t>  </a:t>
                      </a:r>
                      <a:r>
                        <a:rPr lang="en-US" sz="1600" dirty="0">
                          <a:sym typeface="Wingdings" panose="05000000000000000000" pitchFamily="2" charset="2"/>
                        </a:rPr>
                        <a:t>  through online shopping there some</a:t>
                      </a:r>
                    </a:p>
                    <a:p>
                      <a:r>
                        <a:rPr lang="en-US" sz="1600" dirty="0">
                          <a:sym typeface="Wingdings" panose="05000000000000000000" pitchFamily="2" charset="2"/>
                        </a:rPr>
                        <a:t>         monetary savings are available in the</a:t>
                      </a:r>
                    </a:p>
                    <a:p>
                      <a:r>
                        <a:rPr lang="en-US" sz="1600" dirty="0">
                          <a:sym typeface="Wingdings" panose="05000000000000000000" pitchFamily="2" charset="2"/>
                        </a:rPr>
                        <a:t>         form of cashbacks and in the form of gift</a:t>
                      </a:r>
                    </a:p>
                    <a:p>
                      <a:r>
                        <a:rPr lang="en-US" sz="1600" dirty="0">
                          <a:sym typeface="Wingdings" panose="05000000000000000000" pitchFamily="2" charset="2"/>
                        </a:rPr>
                        <a:t>         cards as well, from the plot we can see</a:t>
                      </a:r>
                    </a:p>
                    <a:p>
                      <a:r>
                        <a:rPr lang="en-US" sz="1600" dirty="0">
                          <a:sym typeface="Wingdings" panose="05000000000000000000" pitchFamily="2" charset="2"/>
                        </a:rPr>
                        <a:t>         most of the customer reviews are 5.</a:t>
                      </a:r>
                    </a:p>
                    <a:p>
                      <a:endParaRPr lang="en-US" sz="1600" dirty="0">
                        <a:sym typeface="Wingdings" panose="05000000000000000000" pitchFamily="2" charset="2"/>
                      </a:endParaRPr>
                    </a:p>
                    <a:p>
                      <a:endParaRPr lang="en-IN" dirty="0"/>
                    </a:p>
                  </a:txBody>
                  <a:tcPr>
                    <a:solidFill>
                      <a:schemeClr val="accent6">
                        <a:lumMod val="75000"/>
                      </a:schemeClr>
                    </a:solidFill>
                  </a:tcPr>
                </a:tc>
                <a:extLst>
                  <a:ext uri="{0D108BD9-81ED-4DB2-BD59-A6C34878D82A}">
                    <a16:rowId xmlns:a16="http://schemas.microsoft.com/office/drawing/2014/main" val="3667485945"/>
                  </a:ext>
                </a:extLst>
              </a:tr>
            </a:tbl>
          </a:graphicData>
        </a:graphic>
      </p:graphicFrame>
      <p:sp>
        <p:nvSpPr>
          <p:cNvPr id="7" name="Flowchart: Direct Access Storage 6">
            <a:extLst>
              <a:ext uri="{FF2B5EF4-FFF2-40B4-BE49-F238E27FC236}">
                <a16:creationId xmlns:a16="http://schemas.microsoft.com/office/drawing/2014/main" id="{6B4E70EB-FCE0-4C1A-B476-A1DBBCB22C14}"/>
              </a:ext>
            </a:extLst>
          </p:cNvPr>
          <p:cNvSpPr/>
          <p:nvPr/>
        </p:nvSpPr>
        <p:spPr>
          <a:xfrm rot="10800000">
            <a:off x="7037294" y="127995"/>
            <a:ext cx="1120589" cy="2788024"/>
          </a:xfrm>
          <a:prstGeom prst="flowChartMagneticDrum">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Right 7">
            <a:extLst>
              <a:ext uri="{FF2B5EF4-FFF2-40B4-BE49-F238E27FC236}">
                <a16:creationId xmlns:a16="http://schemas.microsoft.com/office/drawing/2014/main" id="{35C765AA-F14F-4E88-98D7-10927EC67B0E}"/>
              </a:ext>
            </a:extLst>
          </p:cNvPr>
          <p:cNvSpPr/>
          <p:nvPr/>
        </p:nvSpPr>
        <p:spPr>
          <a:xfrm>
            <a:off x="5298141" y="1004047"/>
            <a:ext cx="1550894" cy="995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observation</a:t>
            </a:r>
            <a:endParaRPr lang="en-IN" dirty="0"/>
          </a:p>
        </p:txBody>
      </p:sp>
      <p:sp>
        <p:nvSpPr>
          <p:cNvPr id="9" name="Arrow: Right 8">
            <a:extLst>
              <a:ext uri="{FF2B5EF4-FFF2-40B4-BE49-F238E27FC236}">
                <a16:creationId xmlns:a16="http://schemas.microsoft.com/office/drawing/2014/main" id="{7793799F-94F9-439B-AFD4-DD13C34231C4}"/>
              </a:ext>
            </a:extLst>
          </p:cNvPr>
          <p:cNvSpPr/>
          <p:nvPr/>
        </p:nvSpPr>
        <p:spPr>
          <a:xfrm>
            <a:off x="5320553" y="4361331"/>
            <a:ext cx="1550894" cy="995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observation</a:t>
            </a:r>
            <a:endParaRPr lang="en-IN" dirty="0"/>
          </a:p>
        </p:txBody>
      </p:sp>
      <p:graphicFrame>
        <p:nvGraphicFramePr>
          <p:cNvPr id="10" name="Table 6">
            <a:extLst>
              <a:ext uri="{FF2B5EF4-FFF2-40B4-BE49-F238E27FC236}">
                <a16:creationId xmlns:a16="http://schemas.microsoft.com/office/drawing/2014/main" id="{F6761131-D226-4C5B-8527-1A8E64058975}"/>
              </a:ext>
            </a:extLst>
          </p:cNvPr>
          <p:cNvGraphicFramePr>
            <a:graphicFrameLocks noGrp="1"/>
          </p:cNvGraphicFramePr>
          <p:nvPr>
            <p:extLst>
              <p:ext uri="{D42A27DB-BD31-4B8C-83A1-F6EECF244321}">
                <p14:modId xmlns:p14="http://schemas.microsoft.com/office/powerpoint/2010/main" val="57868800"/>
              </p:ext>
            </p:extLst>
          </p:nvPr>
        </p:nvGraphicFramePr>
        <p:xfrm>
          <a:off x="7960659" y="3319431"/>
          <a:ext cx="4144681" cy="2830357"/>
        </p:xfrm>
        <a:graphic>
          <a:graphicData uri="http://schemas.openxmlformats.org/drawingml/2006/table">
            <a:tbl>
              <a:tblPr firstRow="1" bandRow="1">
                <a:tableStyleId>{5C22544A-7EE6-4342-B048-85BDC9FD1C3A}</a:tableStyleId>
              </a:tblPr>
              <a:tblGrid>
                <a:gridCol w="4144681">
                  <a:extLst>
                    <a:ext uri="{9D8B030D-6E8A-4147-A177-3AD203B41FA5}">
                      <a16:colId xmlns:a16="http://schemas.microsoft.com/office/drawing/2014/main" val="1457167851"/>
                    </a:ext>
                  </a:extLst>
                </a:gridCol>
              </a:tblGrid>
              <a:tr h="2830357">
                <a:tc>
                  <a:txBody>
                    <a:bodyPr/>
                    <a:lstStyle/>
                    <a:p>
                      <a:r>
                        <a:rPr lang="en-US" dirty="0"/>
                        <a:t>     </a:t>
                      </a:r>
                      <a:r>
                        <a:rPr lang="en-US" sz="1600" dirty="0">
                          <a:sym typeface="Wingdings" panose="05000000000000000000" pitchFamily="2" charset="2"/>
                        </a:rPr>
                        <a:t>  the count is high in the category of</a:t>
                      </a:r>
                    </a:p>
                    <a:p>
                      <a:r>
                        <a:rPr lang="en-US" sz="1600" dirty="0">
                          <a:sym typeface="Wingdings" panose="05000000000000000000" pitchFamily="2" charset="2"/>
                        </a:rPr>
                        <a:t>            agree and </a:t>
                      </a:r>
                      <a:r>
                        <a:rPr lang="en-US" sz="1600" dirty="0" err="1">
                          <a:sym typeface="Wingdings" panose="05000000000000000000" pitchFamily="2" charset="2"/>
                        </a:rPr>
                        <a:t>indefferent</a:t>
                      </a:r>
                      <a:r>
                        <a:rPr lang="en-US" sz="1600" dirty="0">
                          <a:sym typeface="Wingdings" panose="05000000000000000000" pitchFamily="2" charset="2"/>
                        </a:rPr>
                        <a:t> is also has good</a:t>
                      </a:r>
                    </a:p>
                    <a:p>
                      <a:r>
                        <a:rPr lang="en-US" sz="1600" dirty="0">
                          <a:sym typeface="Wingdings" panose="05000000000000000000" pitchFamily="2" charset="2"/>
                        </a:rPr>
                        <a:t>            number but strongly agree category is</a:t>
                      </a:r>
                    </a:p>
                    <a:p>
                      <a:r>
                        <a:rPr lang="en-US" sz="1600" dirty="0">
                          <a:sym typeface="Wingdings" panose="05000000000000000000" pitchFamily="2" charset="2"/>
                        </a:rPr>
                        <a:t>            low count, and also we observe that</a:t>
                      </a:r>
                    </a:p>
                    <a:p>
                      <a:r>
                        <a:rPr lang="en-US" sz="1600" dirty="0">
                          <a:sym typeface="Wingdings" panose="05000000000000000000" pitchFamily="2" charset="2"/>
                        </a:rPr>
                        <a:t>            there is no category disagree</a:t>
                      </a:r>
                      <a:endParaRPr lang="en-IN" dirty="0"/>
                    </a:p>
                  </a:txBody>
                  <a:tcPr>
                    <a:solidFill>
                      <a:schemeClr val="accent6">
                        <a:lumMod val="75000"/>
                      </a:schemeClr>
                    </a:solidFill>
                  </a:tcPr>
                </a:tc>
                <a:extLst>
                  <a:ext uri="{0D108BD9-81ED-4DB2-BD59-A6C34878D82A}">
                    <a16:rowId xmlns:a16="http://schemas.microsoft.com/office/drawing/2014/main" val="3667485945"/>
                  </a:ext>
                </a:extLst>
              </a:tr>
            </a:tbl>
          </a:graphicData>
        </a:graphic>
      </p:graphicFrame>
      <p:sp>
        <p:nvSpPr>
          <p:cNvPr id="11" name="Flowchart: Direct Access Storage 10">
            <a:extLst>
              <a:ext uri="{FF2B5EF4-FFF2-40B4-BE49-F238E27FC236}">
                <a16:creationId xmlns:a16="http://schemas.microsoft.com/office/drawing/2014/main" id="{0A7C35C4-34A7-4E76-9B23-AE6CB884B306}"/>
              </a:ext>
            </a:extLst>
          </p:cNvPr>
          <p:cNvSpPr/>
          <p:nvPr/>
        </p:nvSpPr>
        <p:spPr>
          <a:xfrm rot="10800000">
            <a:off x="7037294" y="3319431"/>
            <a:ext cx="1120589" cy="2788024"/>
          </a:xfrm>
          <a:prstGeom prst="flowChartMagneticDrum">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5064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3EBA92-0425-404D-97D6-3BEA6E8E8F13}"/>
              </a:ext>
            </a:extLst>
          </p:cNvPr>
          <p:cNvPicPr>
            <a:picLocks noChangeAspect="1"/>
          </p:cNvPicPr>
          <p:nvPr/>
        </p:nvPicPr>
        <p:blipFill>
          <a:blip r:embed="rId2"/>
          <a:stretch>
            <a:fillRect/>
          </a:stretch>
        </p:blipFill>
        <p:spPr>
          <a:xfrm>
            <a:off x="78448" y="102753"/>
            <a:ext cx="5006774" cy="2690093"/>
          </a:xfrm>
          <a:prstGeom prst="rect">
            <a:avLst/>
          </a:prstGeom>
        </p:spPr>
      </p:pic>
      <p:pic>
        <p:nvPicPr>
          <p:cNvPr id="5" name="Picture 4">
            <a:extLst>
              <a:ext uri="{FF2B5EF4-FFF2-40B4-BE49-F238E27FC236}">
                <a16:creationId xmlns:a16="http://schemas.microsoft.com/office/drawing/2014/main" id="{22358FE5-2B01-4DF9-A276-AFF7EE3AA44D}"/>
              </a:ext>
            </a:extLst>
          </p:cNvPr>
          <p:cNvPicPr>
            <a:picLocks noChangeAspect="1"/>
          </p:cNvPicPr>
          <p:nvPr/>
        </p:nvPicPr>
        <p:blipFill>
          <a:blip r:embed="rId3"/>
          <a:stretch>
            <a:fillRect/>
          </a:stretch>
        </p:blipFill>
        <p:spPr>
          <a:xfrm>
            <a:off x="78448" y="4126119"/>
            <a:ext cx="5044877" cy="2629128"/>
          </a:xfrm>
          <a:prstGeom prst="rect">
            <a:avLst/>
          </a:prstGeom>
        </p:spPr>
      </p:pic>
      <p:sp>
        <p:nvSpPr>
          <p:cNvPr id="7" name="Scroll: Vertical 6">
            <a:extLst>
              <a:ext uri="{FF2B5EF4-FFF2-40B4-BE49-F238E27FC236}">
                <a16:creationId xmlns:a16="http://schemas.microsoft.com/office/drawing/2014/main" id="{238405A6-621E-4024-9E6E-CEFC88BA6A28}"/>
              </a:ext>
            </a:extLst>
          </p:cNvPr>
          <p:cNvSpPr/>
          <p:nvPr/>
        </p:nvSpPr>
        <p:spPr>
          <a:xfrm>
            <a:off x="7817224" y="259976"/>
            <a:ext cx="4296328" cy="239357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ym typeface="Wingdings" panose="05000000000000000000" pitchFamily="2" charset="2"/>
              </a:rPr>
              <a:t> most of the customers are giving that agree not strongly agree and at the same time customers who are disagree count is also high it indicates that not all the customers are feeling same for this feature </a:t>
            </a:r>
            <a:endParaRPr lang="en-IN" dirty="0"/>
          </a:p>
        </p:txBody>
      </p:sp>
      <p:sp>
        <p:nvSpPr>
          <p:cNvPr id="8" name="Scroll: Vertical 7">
            <a:extLst>
              <a:ext uri="{FF2B5EF4-FFF2-40B4-BE49-F238E27FC236}">
                <a16:creationId xmlns:a16="http://schemas.microsoft.com/office/drawing/2014/main" id="{64127CC3-8476-45B3-B77E-5A6BC7627DE2}"/>
              </a:ext>
            </a:extLst>
          </p:cNvPr>
          <p:cNvSpPr/>
          <p:nvPr/>
        </p:nvSpPr>
        <p:spPr>
          <a:xfrm>
            <a:off x="7736541" y="3541058"/>
            <a:ext cx="4296328" cy="239357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ym typeface="Wingdings" panose="05000000000000000000" pitchFamily="2" charset="2"/>
              </a:rPr>
              <a:t>  most of the customers are belongs to the category of </a:t>
            </a:r>
            <a:r>
              <a:rPr lang="en-US" dirty="0" err="1">
                <a:sym typeface="Wingdings" panose="05000000000000000000" pitchFamily="2" charset="2"/>
              </a:rPr>
              <a:t>indefferent</a:t>
            </a:r>
            <a:r>
              <a:rPr lang="en-US" dirty="0">
                <a:sym typeface="Wingdings" panose="05000000000000000000" pitchFamily="2" charset="2"/>
              </a:rPr>
              <a:t> so and also there is strongly disagree category count is also high so this feature not enhance your social status</a:t>
            </a:r>
            <a:endParaRPr lang="en-IN" dirty="0"/>
          </a:p>
        </p:txBody>
      </p:sp>
      <p:sp>
        <p:nvSpPr>
          <p:cNvPr id="9" name="Arrow: Right 8">
            <a:extLst>
              <a:ext uri="{FF2B5EF4-FFF2-40B4-BE49-F238E27FC236}">
                <a16:creationId xmlns:a16="http://schemas.microsoft.com/office/drawing/2014/main" id="{860BDD70-D286-4837-8668-C855A3377970}"/>
              </a:ext>
            </a:extLst>
          </p:cNvPr>
          <p:cNvSpPr/>
          <p:nvPr/>
        </p:nvSpPr>
        <p:spPr>
          <a:xfrm>
            <a:off x="5253318" y="1174376"/>
            <a:ext cx="1783976" cy="770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observation</a:t>
            </a:r>
            <a:endParaRPr lang="en-IN" dirty="0"/>
          </a:p>
        </p:txBody>
      </p:sp>
      <p:sp>
        <p:nvSpPr>
          <p:cNvPr id="10" name="Arrow: Right 9">
            <a:extLst>
              <a:ext uri="{FF2B5EF4-FFF2-40B4-BE49-F238E27FC236}">
                <a16:creationId xmlns:a16="http://schemas.microsoft.com/office/drawing/2014/main" id="{E3708CB4-083E-45E1-8BF1-AFD751B0DF1F}"/>
              </a:ext>
            </a:extLst>
          </p:cNvPr>
          <p:cNvSpPr/>
          <p:nvPr/>
        </p:nvSpPr>
        <p:spPr>
          <a:xfrm>
            <a:off x="5537945" y="4669718"/>
            <a:ext cx="1783976" cy="770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observation</a:t>
            </a:r>
            <a:endParaRPr lang="en-IN" dirty="0"/>
          </a:p>
        </p:txBody>
      </p:sp>
    </p:spTree>
    <p:extLst>
      <p:ext uri="{BB962C8B-B14F-4D97-AF65-F5344CB8AC3E}">
        <p14:creationId xmlns:p14="http://schemas.microsoft.com/office/powerpoint/2010/main" val="2873579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D73EC5-6D8E-43F6-BA61-A296B31D9658}"/>
              </a:ext>
            </a:extLst>
          </p:cNvPr>
          <p:cNvPicPr>
            <a:picLocks noChangeAspect="1"/>
          </p:cNvPicPr>
          <p:nvPr/>
        </p:nvPicPr>
        <p:blipFill>
          <a:blip r:embed="rId2"/>
          <a:stretch>
            <a:fillRect/>
          </a:stretch>
        </p:blipFill>
        <p:spPr>
          <a:xfrm>
            <a:off x="96377" y="132336"/>
            <a:ext cx="5006774" cy="2720576"/>
          </a:xfrm>
          <a:prstGeom prst="rect">
            <a:avLst/>
          </a:prstGeom>
        </p:spPr>
      </p:pic>
      <p:pic>
        <p:nvPicPr>
          <p:cNvPr id="5" name="Picture 4">
            <a:extLst>
              <a:ext uri="{FF2B5EF4-FFF2-40B4-BE49-F238E27FC236}">
                <a16:creationId xmlns:a16="http://schemas.microsoft.com/office/drawing/2014/main" id="{A8A74037-D768-4884-B7D5-3620EBF37D2B}"/>
              </a:ext>
            </a:extLst>
          </p:cNvPr>
          <p:cNvPicPr>
            <a:picLocks noChangeAspect="1"/>
          </p:cNvPicPr>
          <p:nvPr/>
        </p:nvPicPr>
        <p:blipFill>
          <a:blip r:embed="rId3"/>
          <a:stretch>
            <a:fillRect/>
          </a:stretch>
        </p:blipFill>
        <p:spPr>
          <a:xfrm>
            <a:off x="71716" y="3655465"/>
            <a:ext cx="4945809" cy="2720576"/>
          </a:xfrm>
          <a:prstGeom prst="rect">
            <a:avLst/>
          </a:prstGeom>
        </p:spPr>
      </p:pic>
      <p:sp>
        <p:nvSpPr>
          <p:cNvPr id="6" name="Arrow: Right 5">
            <a:extLst>
              <a:ext uri="{FF2B5EF4-FFF2-40B4-BE49-F238E27FC236}">
                <a16:creationId xmlns:a16="http://schemas.microsoft.com/office/drawing/2014/main" id="{E20B0248-934F-4990-92BA-4C8240399173}"/>
              </a:ext>
            </a:extLst>
          </p:cNvPr>
          <p:cNvSpPr/>
          <p:nvPr/>
        </p:nvSpPr>
        <p:spPr>
          <a:xfrm>
            <a:off x="5555887" y="614083"/>
            <a:ext cx="1532964" cy="878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observation</a:t>
            </a:r>
            <a:endParaRPr lang="en-IN" dirty="0"/>
          </a:p>
        </p:txBody>
      </p:sp>
      <p:sp>
        <p:nvSpPr>
          <p:cNvPr id="9" name="Arrow: Right 8">
            <a:extLst>
              <a:ext uri="{FF2B5EF4-FFF2-40B4-BE49-F238E27FC236}">
                <a16:creationId xmlns:a16="http://schemas.microsoft.com/office/drawing/2014/main" id="{9E3FF1F7-CA26-49EA-89BD-073A3312C474}"/>
              </a:ext>
            </a:extLst>
          </p:cNvPr>
          <p:cNvSpPr/>
          <p:nvPr/>
        </p:nvSpPr>
        <p:spPr>
          <a:xfrm>
            <a:off x="5555887" y="4056530"/>
            <a:ext cx="1532964" cy="878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observation</a:t>
            </a:r>
            <a:endParaRPr lang="en-IN" dirty="0"/>
          </a:p>
        </p:txBody>
      </p:sp>
      <p:sp>
        <p:nvSpPr>
          <p:cNvPr id="11" name="Flowchart: Punched Tape 10">
            <a:extLst>
              <a:ext uri="{FF2B5EF4-FFF2-40B4-BE49-F238E27FC236}">
                <a16:creationId xmlns:a16="http://schemas.microsoft.com/office/drawing/2014/main" id="{F54FD232-1A61-490C-9927-4BA9C9E1C80D}"/>
              </a:ext>
            </a:extLst>
          </p:cNvPr>
          <p:cNvSpPr/>
          <p:nvPr/>
        </p:nvSpPr>
        <p:spPr>
          <a:xfrm>
            <a:off x="7620000" y="132336"/>
            <a:ext cx="4329952" cy="2205317"/>
          </a:xfrm>
          <a:prstGeom prst="flowChartPunchedTap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50000"/>
                  </a:schemeClr>
                </a:solidFill>
                <a:sym typeface="Wingdings" panose="05000000000000000000" pitchFamily="2" charset="2"/>
              </a:rPr>
              <a:t>  most of the customers are giving rating for this feature is indifferent and strongly agree and agree are the high count so it indicates that shopping on favorite e tailer gives gratification</a:t>
            </a:r>
            <a:endParaRPr lang="en-IN" dirty="0">
              <a:solidFill>
                <a:schemeClr val="accent3">
                  <a:lumMod val="50000"/>
                </a:schemeClr>
              </a:solidFill>
            </a:endParaRPr>
          </a:p>
        </p:txBody>
      </p:sp>
      <p:sp>
        <p:nvSpPr>
          <p:cNvPr id="12" name="Flowchart: Punched Tape 11">
            <a:extLst>
              <a:ext uri="{FF2B5EF4-FFF2-40B4-BE49-F238E27FC236}">
                <a16:creationId xmlns:a16="http://schemas.microsoft.com/office/drawing/2014/main" id="{E7B4B215-0CE9-4EE3-99F1-09C17B8721AB}"/>
              </a:ext>
            </a:extLst>
          </p:cNvPr>
          <p:cNvSpPr/>
          <p:nvPr/>
        </p:nvSpPr>
        <p:spPr>
          <a:xfrm>
            <a:off x="7790332" y="3417689"/>
            <a:ext cx="4329952" cy="2205317"/>
          </a:xfrm>
          <a:prstGeom prst="flowChartPunchedTap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sym typeface="Wingdings" panose="05000000000000000000" pitchFamily="2" charset="2"/>
              </a:rPr>
              <a:t> indifferent and agree counts are high in this feature </a:t>
            </a:r>
            <a:endParaRPr lang="en-IN" dirty="0">
              <a:solidFill>
                <a:schemeClr val="accent1">
                  <a:lumMod val="75000"/>
                </a:schemeClr>
              </a:solidFill>
            </a:endParaRPr>
          </a:p>
        </p:txBody>
      </p:sp>
    </p:spTree>
    <p:extLst>
      <p:ext uri="{BB962C8B-B14F-4D97-AF65-F5344CB8AC3E}">
        <p14:creationId xmlns:p14="http://schemas.microsoft.com/office/powerpoint/2010/main" val="462837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830B85-2C7C-47BF-8B6B-03835D75FC13}"/>
              </a:ext>
            </a:extLst>
          </p:cNvPr>
          <p:cNvPicPr>
            <a:picLocks noChangeAspect="1"/>
          </p:cNvPicPr>
          <p:nvPr/>
        </p:nvPicPr>
        <p:blipFill>
          <a:blip r:embed="rId2"/>
          <a:stretch>
            <a:fillRect/>
          </a:stretch>
        </p:blipFill>
        <p:spPr>
          <a:xfrm>
            <a:off x="0" y="0"/>
            <a:ext cx="5052498" cy="2583404"/>
          </a:xfrm>
          <a:prstGeom prst="rect">
            <a:avLst/>
          </a:prstGeom>
        </p:spPr>
      </p:pic>
      <p:pic>
        <p:nvPicPr>
          <p:cNvPr id="5" name="Picture 4">
            <a:extLst>
              <a:ext uri="{FF2B5EF4-FFF2-40B4-BE49-F238E27FC236}">
                <a16:creationId xmlns:a16="http://schemas.microsoft.com/office/drawing/2014/main" id="{FB89FDC0-DFFC-4EF1-BA6D-1ED2211B970E}"/>
              </a:ext>
            </a:extLst>
          </p:cNvPr>
          <p:cNvPicPr>
            <a:picLocks noChangeAspect="1"/>
          </p:cNvPicPr>
          <p:nvPr/>
        </p:nvPicPr>
        <p:blipFill>
          <a:blip r:embed="rId3"/>
          <a:stretch>
            <a:fillRect/>
          </a:stretch>
        </p:blipFill>
        <p:spPr>
          <a:xfrm>
            <a:off x="7377953" y="0"/>
            <a:ext cx="3971365" cy="2423370"/>
          </a:xfrm>
          <a:prstGeom prst="rect">
            <a:avLst/>
          </a:prstGeom>
        </p:spPr>
      </p:pic>
      <p:pic>
        <p:nvPicPr>
          <p:cNvPr id="9" name="Picture 8">
            <a:extLst>
              <a:ext uri="{FF2B5EF4-FFF2-40B4-BE49-F238E27FC236}">
                <a16:creationId xmlns:a16="http://schemas.microsoft.com/office/drawing/2014/main" id="{02898484-8AA3-4681-A229-1894691369AF}"/>
              </a:ext>
            </a:extLst>
          </p:cNvPr>
          <p:cNvPicPr>
            <a:picLocks noChangeAspect="1"/>
          </p:cNvPicPr>
          <p:nvPr/>
        </p:nvPicPr>
        <p:blipFill>
          <a:blip r:embed="rId4"/>
          <a:stretch>
            <a:fillRect/>
          </a:stretch>
        </p:blipFill>
        <p:spPr>
          <a:xfrm>
            <a:off x="7776731" y="2423370"/>
            <a:ext cx="3505504" cy="2946489"/>
          </a:xfrm>
          <a:prstGeom prst="rect">
            <a:avLst/>
          </a:prstGeom>
        </p:spPr>
      </p:pic>
      <p:pic>
        <p:nvPicPr>
          <p:cNvPr id="11" name="Picture 10">
            <a:extLst>
              <a:ext uri="{FF2B5EF4-FFF2-40B4-BE49-F238E27FC236}">
                <a16:creationId xmlns:a16="http://schemas.microsoft.com/office/drawing/2014/main" id="{0DD38201-E9B9-4D95-BE7A-055B49DA19B6}"/>
              </a:ext>
            </a:extLst>
          </p:cNvPr>
          <p:cNvPicPr>
            <a:picLocks noChangeAspect="1"/>
          </p:cNvPicPr>
          <p:nvPr/>
        </p:nvPicPr>
        <p:blipFill>
          <a:blip r:embed="rId5"/>
          <a:stretch>
            <a:fillRect/>
          </a:stretch>
        </p:blipFill>
        <p:spPr>
          <a:xfrm>
            <a:off x="6478670" y="5432612"/>
            <a:ext cx="5713330" cy="457200"/>
          </a:xfrm>
          <a:prstGeom prst="rect">
            <a:avLst/>
          </a:prstGeom>
        </p:spPr>
      </p:pic>
      <p:graphicFrame>
        <p:nvGraphicFramePr>
          <p:cNvPr id="12" name="Table 12">
            <a:extLst>
              <a:ext uri="{FF2B5EF4-FFF2-40B4-BE49-F238E27FC236}">
                <a16:creationId xmlns:a16="http://schemas.microsoft.com/office/drawing/2014/main" id="{CF41491F-88E1-4EC6-B154-C3913550D5D6}"/>
              </a:ext>
            </a:extLst>
          </p:cNvPr>
          <p:cNvGraphicFramePr>
            <a:graphicFrameLocks noGrp="1"/>
          </p:cNvGraphicFramePr>
          <p:nvPr>
            <p:extLst>
              <p:ext uri="{D42A27DB-BD31-4B8C-83A1-F6EECF244321}">
                <p14:modId xmlns:p14="http://schemas.microsoft.com/office/powerpoint/2010/main" val="801620460"/>
              </p:ext>
            </p:extLst>
          </p:nvPr>
        </p:nvGraphicFramePr>
        <p:xfrm>
          <a:off x="176306" y="3058160"/>
          <a:ext cx="5919694" cy="3799840"/>
        </p:xfrm>
        <a:graphic>
          <a:graphicData uri="http://schemas.openxmlformats.org/drawingml/2006/table">
            <a:tbl>
              <a:tblPr firstRow="1" bandRow="1">
                <a:tableStyleId>{5C22544A-7EE6-4342-B048-85BDC9FD1C3A}</a:tableStyleId>
              </a:tblPr>
              <a:tblGrid>
                <a:gridCol w="5919694">
                  <a:extLst>
                    <a:ext uri="{9D8B030D-6E8A-4147-A177-3AD203B41FA5}">
                      <a16:colId xmlns:a16="http://schemas.microsoft.com/office/drawing/2014/main" val="534243695"/>
                    </a:ext>
                  </a:extLst>
                </a:gridCol>
              </a:tblGrid>
              <a:tr h="3799840">
                <a:tc>
                  <a:txBody>
                    <a:bodyPr/>
                    <a:lstStyle/>
                    <a:p>
                      <a:pPr marL="285750" indent="-285750">
                        <a:buFont typeface="Wingdings" panose="05000000000000000000" pitchFamily="2" charset="2"/>
                        <a:buChar char="è"/>
                      </a:pPr>
                      <a:r>
                        <a:rPr lang="en-US" sz="1400" dirty="0">
                          <a:sym typeface="Wingdings" panose="05000000000000000000" pitchFamily="2" charset="2"/>
                        </a:rPr>
                        <a:t>Getting value for money spent is leads to customer satisfaction and here we can see that most of the customers ae belongs to agree and strongly agree category  so it indicates that getting value for money spent is important</a:t>
                      </a:r>
                    </a:p>
                    <a:p>
                      <a:pPr marL="285750" indent="-285750">
                        <a:buFont typeface="Wingdings" panose="05000000000000000000" pitchFamily="2" charset="2"/>
                        <a:buChar char="è"/>
                      </a:pPr>
                      <a:r>
                        <a:rPr lang="en-US" sz="1400" dirty="0">
                          <a:sym typeface="Wingdings" panose="05000000000000000000" pitchFamily="2" charset="2"/>
                        </a:rPr>
                        <a:t> from the right side plot we can see that it indicates that customers who are using application for shop </a:t>
                      </a:r>
                    </a:p>
                    <a:p>
                      <a:pPr marL="285750" indent="-285750">
                        <a:buFont typeface="Wingdings" panose="05000000000000000000" pitchFamily="2" charset="2"/>
                        <a:buChar char="è"/>
                      </a:pPr>
                      <a:r>
                        <a:rPr lang="en-US" sz="1400" dirty="0">
                          <a:sym typeface="Wingdings" panose="05000000000000000000" pitchFamily="2" charset="2"/>
                        </a:rPr>
                        <a:t>Most of the customers are using all the applications   </a:t>
                      </a:r>
                      <a:endParaRPr lang="en-IN" sz="1400" dirty="0"/>
                    </a:p>
                  </a:txBody>
                  <a:tcPr/>
                </a:tc>
                <a:extLst>
                  <a:ext uri="{0D108BD9-81ED-4DB2-BD59-A6C34878D82A}">
                    <a16:rowId xmlns:a16="http://schemas.microsoft.com/office/drawing/2014/main" val="3610471237"/>
                  </a:ext>
                </a:extLst>
              </a:tr>
            </a:tbl>
          </a:graphicData>
        </a:graphic>
      </p:graphicFrame>
    </p:spTree>
    <p:extLst>
      <p:ext uri="{BB962C8B-B14F-4D97-AF65-F5344CB8AC3E}">
        <p14:creationId xmlns:p14="http://schemas.microsoft.com/office/powerpoint/2010/main" val="1917887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80ECC55-935B-4B9A-914D-C945C07C3BDE}"/>
              </a:ext>
            </a:extLst>
          </p:cNvPr>
          <p:cNvGraphicFramePr>
            <a:graphicFrameLocks noGrp="1"/>
          </p:cNvGraphicFramePr>
          <p:nvPr>
            <p:extLst>
              <p:ext uri="{D42A27DB-BD31-4B8C-83A1-F6EECF244321}">
                <p14:modId xmlns:p14="http://schemas.microsoft.com/office/powerpoint/2010/main" val="1586761502"/>
              </p:ext>
            </p:extLst>
          </p:nvPr>
        </p:nvGraphicFramePr>
        <p:xfrm>
          <a:off x="2032000" y="719666"/>
          <a:ext cx="8128000" cy="3291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42138049"/>
                    </a:ext>
                  </a:extLst>
                </a:gridCol>
              </a:tblGrid>
              <a:tr h="370840">
                <a:tc>
                  <a:txBody>
                    <a:bodyPr/>
                    <a:lstStyle/>
                    <a:p>
                      <a:r>
                        <a:rPr lang="en-US" dirty="0"/>
                        <a:t>Conclusion :-</a:t>
                      </a:r>
                    </a:p>
                    <a:p>
                      <a:pPr marL="285750" indent="-285750">
                        <a:buFont typeface="Wingdings" panose="05000000000000000000" pitchFamily="2" charset="2"/>
                        <a:buChar char="è"/>
                      </a:pPr>
                      <a:r>
                        <a:rPr lang="en-US" sz="1600" dirty="0">
                          <a:sym typeface="Wingdings" panose="05000000000000000000" pitchFamily="2" charset="2"/>
                        </a:rPr>
                        <a:t>From all the above plots and from the given data set most of the customers are using online shopping web sites and applications more </a:t>
                      </a:r>
                    </a:p>
                    <a:p>
                      <a:pPr marL="285750" indent="-285750">
                        <a:buFont typeface="Wingdings" panose="05000000000000000000" pitchFamily="2" charset="2"/>
                        <a:buChar char="è"/>
                      </a:pPr>
                      <a:r>
                        <a:rPr lang="en-US" sz="1600" dirty="0">
                          <a:sym typeface="Wingdings" panose="05000000000000000000" pitchFamily="2" charset="2"/>
                        </a:rPr>
                        <a:t>From all the plots amazon and </a:t>
                      </a:r>
                      <a:r>
                        <a:rPr lang="en-US" sz="1600" dirty="0" err="1">
                          <a:sym typeface="Wingdings" panose="05000000000000000000" pitchFamily="2" charset="2"/>
                        </a:rPr>
                        <a:t>flipkart</a:t>
                      </a:r>
                      <a:r>
                        <a:rPr lang="en-US" sz="1600" dirty="0">
                          <a:sym typeface="Wingdings" panose="05000000000000000000" pitchFamily="2" charset="2"/>
                        </a:rPr>
                        <a:t> are more popular and remaining are also popular but features in the big applications like amazon and </a:t>
                      </a:r>
                      <a:r>
                        <a:rPr lang="en-US" sz="1600" dirty="0" err="1">
                          <a:sym typeface="Wingdings" panose="05000000000000000000" pitchFamily="2" charset="2"/>
                        </a:rPr>
                        <a:t>flipkart</a:t>
                      </a:r>
                      <a:r>
                        <a:rPr lang="en-US" sz="1600" dirty="0">
                          <a:sym typeface="Wingdings" panose="05000000000000000000" pitchFamily="2" charset="2"/>
                        </a:rPr>
                        <a:t> are not present in the </a:t>
                      </a:r>
                      <a:r>
                        <a:rPr lang="en-US" sz="1600" dirty="0" err="1">
                          <a:sym typeface="Wingdings" panose="05000000000000000000" pitchFamily="2" charset="2"/>
                        </a:rPr>
                        <a:t>othere</a:t>
                      </a:r>
                      <a:r>
                        <a:rPr lang="en-US" sz="1600" dirty="0">
                          <a:sym typeface="Wingdings" panose="05000000000000000000" pitchFamily="2" charset="2"/>
                        </a:rPr>
                        <a:t> applications like </a:t>
                      </a:r>
                      <a:r>
                        <a:rPr lang="en-US" sz="1600" dirty="0" err="1">
                          <a:sym typeface="Wingdings" panose="05000000000000000000" pitchFamily="2" charset="2"/>
                        </a:rPr>
                        <a:t>snapdeal</a:t>
                      </a:r>
                      <a:r>
                        <a:rPr lang="en-US" sz="1600" dirty="0">
                          <a:sym typeface="Wingdings" panose="05000000000000000000" pitchFamily="2" charset="2"/>
                        </a:rPr>
                        <a:t>, </a:t>
                      </a:r>
                      <a:r>
                        <a:rPr lang="en-US" sz="1600" dirty="0" err="1">
                          <a:sym typeface="Wingdings" panose="05000000000000000000" pitchFamily="2" charset="2"/>
                        </a:rPr>
                        <a:t>mytra</a:t>
                      </a:r>
                      <a:r>
                        <a:rPr lang="en-US" sz="1600" dirty="0">
                          <a:sym typeface="Wingdings" panose="05000000000000000000" pitchFamily="2" charset="2"/>
                        </a:rPr>
                        <a:t> </a:t>
                      </a:r>
                      <a:r>
                        <a:rPr lang="en-US" sz="1600" dirty="0" err="1">
                          <a:sym typeface="Wingdings" panose="05000000000000000000" pitchFamily="2" charset="2"/>
                        </a:rPr>
                        <a:t>etc</a:t>
                      </a:r>
                      <a:r>
                        <a:rPr lang="en-US" sz="1600" dirty="0">
                          <a:sym typeface="Wingdings" panose="05000000000000000000" pitchFamily="2" charset="2"/>
                        </a:rPr>
                        <a:t>  </a:t>
                      </a:r>
                    </a:p>
                    <a:p>
                      <a:pPr marL="285750" indent="-285750">
                        <a:buFont typeface="Wingdings" panose="05000000000000000000" pitchFamily="2" charset="2"/>
                        <a:buChar char="è"/>
                      </a:pPr>
                      <a:r>
                        <a:rPr lang="en-US" sz="1600" dirty="0">
                          <a:sym typeface="Wingdings" panose="05000000000000000000" pitchFamily="2" charset="2"/>
                        </a:rPr>
                        <a:t>Most of the customers likes easy and quick access </a:t>
                      </a:r>
                      <a:r>
                        <a:rPr lang="en-US" sz="1600" dirty="0" err="1">
                          <a:sym typeface="Wingdings" panose="05000000000000000000" pitchFamily="2" charset="2"/>
                        </a:rPr>
                        <a:t>apllications</a:t>
                      </a:r>
                      <a:r>
                        <a:rPr lang="en-US" sz="1600" dirty="0">
                          <a:sym typeface="Wingdings" panose="05000000000000000000" pitchFamily="2" charset="2"/>
                        </a:rPr>
                        <a:t> </a:t>
                      </a:r>
                    </a:p>
                    <a:p>
                      <a:pPr marL="285750" indent="-285750">
                        <a:buFont typeface="Wingdings" panose="05000000000000000000" pitchFamily="2" charset="2"/>
                        <a:buChar char="è"/>
                      </a:pPr>
                      <a:r>
                        <a:rPr lang="en-US" sz="1600" dirty="0">
                          <a:sym typeface="Wingdings" panose="05000000000000000000" pitchFamily="2" charset="2"/>
                        </a:rPr>
                        <a:t>Most of the customers likes wide variety of products in the websites </a:t>
                      </a:r>
                    </a:p>
                    <a:p>
                      <a:pPr marL="285750" indent="-285750">
                        <a:buFont typeface="Wingdings" panose="05000000000000000000" pitchFamily="2" charset="2"/>
                        <a:buChar char="è"/>
                      </a:pPr>
                      <a:r>
                        <a:rPr lang="en-US" sz="1600" dirty="0">
                          <a:sym typeface="Wingdings" panose="05000000000000000000" pitchFamily="2" charset="2"/>
                        </a:rPr>
                        <a:t>And suggests similar products is also an important for customers </a:t>
                      </a:r>
                    </a:p>
                    <a:p>
                      <a:pPr marL="285750" indent="-285750">
                        <a:buFont typeface="Wingdings" panose="05000000000000000000" pitchFamily="2" charset="2"/>
                        <a:buChar char="è"/>
                      </a:pPr>
                      <a:r>
                        <a:rPr lang="en-US" sz="1600" dirty="0">
                          <a:sym typeface="Wingdings" panose="05000000000000000000" pitchFamily="2" charset="2"/>
                        </a:rPr>
                        <a:t>Speed and quick access helps to the customers in the process of purchase </a:t>
                      </a:r>
                    </a:p>
                    <a:p>
                      <a:pPr marL="285750" indent="-285750">
                        <a:buFont typeface="Wingdings" panose="05000000000000000000" pitchFamily="2" charset="2"/>
                        <a:buChar char="è"/>
                      </a:pPr>
                      <a:r>
                        <a:rPr lang="en-US" sz="1600" dirty="0">
                          <a:sym typeface="Wingdings" panose="05000000000000000000" pitchFamily="2" charset="2"/>
                        </a:rPr>
                        <a:t>privacy of the customer information is also a important aspect </a:t>
                      </a:r>
                    </a:p>
                    <a:p>
                      <a:pPr marL="285750" indent="-285750">
                        <a:buFont typeface="Wingdings" panose="05000000000000000000" pitchFamily="2" charset="2"/>
                        <a:buChar char="è"/>
                      </a:pPr>
                      <a:r>
                        <a:rPr lang="en-US" sz="1600" dirty="0">
                          <a:sym typeface="Wingdings" panose="05000000000000000000" pitchFamily="2" charset="2"/>
                        </a:rPr>
                        <a:t>And finally most of the customers are recommends amazon is one of the best individually and amazon and </a:t>
                      </a:r>
                      <a:r>
                        <a:rPr lang="en-US" sz="1600" dirty="0" err="1">
                          <a:sym typeface="Wingdings" panose="05000000000000000000" pitchFamily="2" charset="2"/>
                        </a:rPr>
                        <a:t>flipkart</a:t>
                      </a:r>
                      <a:r>
                        <a:rPr lang="en-US" sz="1600" dirty="0">
                          <a:sym typeface="Wingdings" panose="05000000000000000000" pitchFamily="2" charset="2"/>
                        </a:rPr>
                        <a:t> are next highest category of best recommendation applications  </a:t>
                      </a:r>
                      <a:endParaRPr lang="en-US" sz="1600" dirty="0"/>
                    </a:p>
                  </a:txBody>
                  <a:tcPr/>
                </a:tc>
                <a:extLst>
                  <a:ext uri="{0D108BD9-81ED-4DB2-BD59-A6C34878D82A}">
                    <a16:rowId xmlns:a16="http://schemas.microsoft.com/office/drawing/2014/main" val="3880160149"/>
                  </a:ext>
                </a:extLst>
              </a:tr>
            </a:tbl>
          </a:graphicData>
        </a:graphic>
      </p:graphicFrame>
    </p:spTree>
    <p:extLst>
      <p:ext uri="{BB962C8B-B14F-4D97-AF65-F5344CB8AC3E}">
        <p14:creationId xmlns:p14="http://schemas.microsoft.com/office/powerpoint/2010/main" val="294524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2160A7-D170-4412-91B3-51091762379B}"/>
              </a:ext>
            </a:extLst>
          </p:cNvPr>
          <p:cNvPicPr>
            <a:picLocks noChangeAspect="1"/>
          </p:cNvPicPr>
          <p:nvPr/>
        </p:nvPicPr>
        <p:blipFill>
          <a:blip r:embed="rId2"/>
          <a:stretch>
            <a:fillRect/>
          </a:stretch>
        </p:blipFill>
        <p:spPr>
          <a:xfrm>
            <a:off x="184582" y="409487"/>
            <a:ext cx="4679085" cy="2019475"/>
          </a:xfrm>
          <a:prstGeom prst="rect">
            <a:avLst/>
          </a:prstGeom>
        </p:spPr>
      </p:pic>
      <p:pic>
        <p:nvPicPr>
          <p:cNvPr id="5" name="Picture 4">
            <a:extLst>
              <a:ext uri="{FF2B5EF4-FFF2-40B4-BE49-F238E27FC236}">
                <a16:creationId xmlns:a16="http://schemas.microsoft.com/office/drawing/2014/main" id="{3B122109-638E-4339-A3D2-1CAACE13E8AF}"/>
              </a:ext>
            </a:extLst>
          </p:cNvPr>
          <p:cNvPicPr>
            <a:picLocks noChangeAspect="1"/>
          </p:cNvPicPr>
          <p:nvPr/>
        </p:nvPicPr>
        <p:blipFill>
          <a:blip r:embed="rId3"/>
          <a:stretch>
            <a:fillRect/>
          </a:stretch>
        </p:blipFill>
        <p:spPr>
          <a:xfrm>
            <a:off x="184582" y="4429039"/>
            <a:ext cx="4770533" cy="2202371"/>
          </a:xfrm>
          <a:prstGeom prst="rect">
            <a:avLst/>
          </a:prstGeom>
        </p:spPr>
      </p:pic>
      <p:graphicFrame>
        <p:nvGraphicFramePr>
          <p:cNvPr id="8" name="Table 8">
            <a:extLst>
              <a:ext uri="{FF2B5EF4-FFF2-40B4-BE49-F238E27FC236}">
                <a16:creationId xmlns:a16="http://schemas.microsoft.com/office/drawing/2014/main" id="{13C35AC3-61B8-4205-847F-AB229993ABA1}"/>
              </a:ext>
            </a:extLst>
          </p:cNvPr>
          <p:cNvGraphicFramePr>
            <a:graphicFrameLocks noGrp="1"/>
          </p:cNvGraphicFramePr>
          <p:nvPr>
            <p:extLst>
              <p:ext uri="{D42A27DB-BD31-4B8C-83A1-F6EECF244321}">
                <p14:modId xmlns:p14="http://schemas.microsoft.com/office/powerpoint/2010/main" val="2262520929"/>
              </p:ext>
            </p:extLst>
          </p:nvPr>
        </p:nvGraphicFramePr>
        <p:xfrm>
          <a:off x="475817" y="0"/>
          <a:ext cx="4387850" cy="370840"/>
        </p:xfrm>
        <a:graphic>
          <a:graphicData uri="http://schemas.openxmlformats.org/drawingml/2006/table">
            <a:tbl>
              <a:tblPr firstRow="1" bandRow="1">
                <a:tableStyleId>{5C22544A-7EE6-4342-B048-85BDC9FD1C3A}</a:tableStyleId>
              </a:tblPr>
              <a:tblGrid>
                <a:gridCol w="4387850">
                  <a:extLst>
                    <a:ext uri="{9D8B030D-6E8A-4147-A177-3AD203B41FA5}">
                      <a16:colId xmlns:a16="http://schemas.microsoft.com/office/drawing/2014/main" val="1632942667"/>
                    </a:ext>
                  </a:extLst>
                </a:gridCol>
              </a:tblGrid>
              <a:tr h="370840">
                <a:tc>
                  <a:txBody>
                    <a:bodyPr/>
                    <a:lstStyle/>
                    <a:p>
                      <a:pPr algn="ctr"/>
                      <a:r>
                        <a:rPr lang="en-IN" dirty="0">
                          <a:solidFill>
                            <a:schemeClr val="accent4">
                              <a:lumMod val="75000"/>
                            </a:schemeClr>
                          </a:solidFill>
                          <a:effectLst>
                            <a:reflection blurRad="6350" stA="55000" endA="300" endPos="45500" dir="5400000" sy="-100000" algn="bl" rotWithShape="0"/>
                          </a:effectLst>
                        </a:rPr>
                        <a:t>City of the customer</a:t>
                      </a:r>
                    </a:p>
                  </a:txBody>
                  <a:tcPr>
                    <a:solidFill>
                      <a:schemeClr val="bg1"/>
                    </a:solidFill>
                  </a:tcPr>
                </a:tc>
                <a:extLst>
                  <a:ext uri="{0D108BD9-81ED-4DB2-BD59-A6C34878D82A}">
                    <a16:rowId xmlns:a16="http://schemas.microsoft.com/office/drawing/2014/main" val="4226466060"/>
                  </a:ext>
                </a:extLst>
              </a:tr>
            </a:tbl>
          </a:graphicData>
        </a:graphic>
      </p:graphicFrame>
      <p:sp>
        <p:nvSpPr>
          <p:cNvPr id="10" name="Arrow: Right 9">
            <a:extLst>
              <a:ext uri="{FF2B5EF4-FFF2-40B4-BE49-F238E27FC236}">
                <a16:creationId xmlns:a16="http://schemas.microsoft.com/office/drawing/2014/main" id="{BBEE2069-E3AA-412E-9233-668CF3EE9502}"/>
              </a:ext>
            </a:extLst>
          </p:cNvPr>
          <p:cNvSpPr/>
          <p:nvPr/>
        </p:nvSpPr>
        <p:spPr>
          <a:xfrm>
            <a:off x="5229225" y="1219200"/>
            <a:ext cx="1276350" cy="590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observation</a:t>
            </a:r>
          </a:p>
        </p:txBody>
      </p:sp>
      <p:sp>
        <p:nvSpPr>
          <p:cNvPr id="11" name="Arrow: Right 10">
            <a:extLst>
              <a:ext uri="{FF2B5EF4-FFF2-40B4-BE49-F238E27FC236}">
                <a16:creationId xmlns:a16="http://schemas.microsoft.com/office/drawing/2014/main" id="{A99A876A-9B48-47DB-9794-ACFA0D0D4E80}"/>
              </a:ext>
            </a:extLst>
          </p:cNvPr>
          <p:cNvSpPr/>
          <p:nvPr/>
        </p:nvSpPr>
        <p:spPr>
          <a:xfrm>
            <a:off x="5229225" y="5124450"/>
            <a:ext cx="1276350" cy="590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observation</a:t>
            </a:r>
          </a:p>
        </p:txBody>
      </p:sp>
      <p:graphicFrame>
        <p:nvGraphicFramePr>
          <p:cNvPr id="12" name="Table 12">
            <a:extLst>
              <a:ext uri="{FF2B5EF4-FFF2-40B4-BE49-F238E27FC236}">
                <a16:creationId xmlns:a16="http://schemas.microsoft.com/office/drawing/2014/main" id="{20EF4BD5-ADBF-4793-96E3-C50A5F60A9E1}"/>
              </a:ext>
            </a:extLst>
          </p:cNvPr>
          <p:cNvGraphicFramePr>
            <a:graphicFrameLocks noGrp="1"/>
          </p:cNvGraphicFramePr>
          <p:nvPr>
            <p:extLst>
              <p:ext uri="{D42A27DB-BD31-4B8C-83A1-F6EECF244321}">
                <p14:modId xmlns:p14="http://schemas.microsoft.com/office/powerpoint/2010/main" val="37988136"/>
              </p:ext>
            </p:extLst>
          </p:nvPr>
        </p:nvGraphicFramePr>
        <p:xfrm>
          <a:off x="6797674" y="350520"/>
          <a:ext cx="5394326" cy="3078480"/>
        </p:xfrm>
        <a:graphic>
          <a:graphicData uri="http://schemas.openxmlformats.org/drawingml/2006/table">
            <a:tbl>
              <a:tblPr firstRow="1" bandRow="1">
                <a:tableStyleId>{5C22544A-7EE6-4342-B048-85BDC9FD1C3A}</a:tableStyleId>
              </a:tblPr>
              <a:tblGrid>
                <a:gridCol w="5394326">
                  <a:extLst>
                    <a:ext uri="{9D8B030D-6E8A-4147-A177-3AD203B41FA5}">
                      <a16:colId xmlns:a16="http://schemas.microsoft.com/office/drawing/2014/main" val="1577327876"/>
                    </a:ext>
                  </a:extLst>
                </a:gridCol>
              </a:tblGrid>
              <a:tr h="2411730">
                <a:tc>
                  <a:txBody>
                    <a:bodyPr/>
                    <a:lstStyle/>
                    <a:p>
                      <a:pPr marL="285750" indent="-285750">
                        <a:buFont typeface="Wingdings" panose="05000000000000000000" pitchFamily="2" charset="2"/>
                        <a:buChar char="è"/>
                      </a:pPr>
                      <a:r>
                        <a:rPr lang="en-IN" sz="1400" dirty="0">
                          <a:solidFill>
                            <a:schemeClr val="tx2">
                              <a:lumMod val="75000"/>
                            </a:schemeClr>
                          </a:solidFill>
                          <a:sym typeface="Wingdings" panose="05000000000000000000" pitchFamily="2" charset="2"/>
                        </a:rPr>
                        <a:t>We can see that customers who are belongs to </a:t>
                      </a:r>
                      <a:r>
                        <a:rPr lang="en-IN" sz="1400" dirty="0" err="1">
                          <a:solidFill>
                            <a:schemeClr val="tx2">
                              <a:lumMod val="75000"/>
                            </a:schemeClr>
                          </a:solidFill>
                          <a:sym typeface="Wingdings" panose="05000000000000000000" pitchFamily="2" charset="2"/>
                        </a:rPr>
                        <a:t>delhi</a:t>
                      </a:r>
                      <a:r>
                        <a:rPr lang="en-IN" sz="1400" dirty="0">
                          <a:solidFill>
                            <a:schemeClr val="tx2">
                              <a:lumMod val="75000"/>
                            </a:schemeClr>
                          </a:solidFill>
                          <a:sym typeface="Wingdings" panose="05000000000000000000" pitchFamily="2" charset="2"/>
                        </a:rPr>
                        <a:t> is high count and greater Noida, Noida and </a:t>
                      </a:r>
                      <a:r>
                        <a:rPr lang="en-IN" sz="1400" dirty="0" err="1">
                          <a:solidFill>
                            <a:schemeClr val="tx2">
                              <a:lumMod val="75000"/>
                            </a:schemeClr>
                          </a:solidFill>
                          <a:sym typeface="Wingdings" panose="05000000000000000000" pitchFamily="2" charset="2"/>
                        </a:rPr>
                        <a:t>bangalore</a:t>
                      </a:r>
                      <a:r>
                        <a:rPr lang="en-IN" sz="1400" dirty="0">
                          <a:solidFill>
                            <a:schemeClr val="tx2">
                              <a:lumMod val="75000"/>
                            </a:schemeClr>
                          </a:solidFill>
                          <a:sym typeface="Wingdings" panose="05000000000000000000" pitchFamily="2" charset="2"/>
                        </a:rPr>
                        <a:t>  </a:t>
                      </a:r>
                    </a:p>
                    <a:p>
                      <a:pPr marL="285750" indent="-285750">
                        <a:buFont typeface="Wingdings" panose="05000000000000000000" pitchFamily="2" charset="2"/>
                        <a:buChar char="è"/>
                      </a:pPr>
                      <a:r>
                        <a:rPr lang="en-IN" sz="1400" dirty="0">
                          <a:solidFill>
                            <a:schemeClr val="tx2">
                              <a:lumMod val="75000"/>
                            </a:schemeClr>
                          </a:solidFill>
                          <a:sym typeface="Wingdings" panose="05000000000000000000" pitchFamily="2" charset="2"/>
                        </a:rPr>
                        <a:t>The least count of customers are belongs to </a:t>
                      </a:r>
                      <a:r>
                        <a:rPr lang="en-IN" sz="1400" dirty="0" err="1">
                          <a:solidFill>
                            <a:schemeClr val="tx2">
                              <a:lumMod val="75000"/>
                            </a:schemeClr>
                          </a:solidFill>
                          <a:sym typeface="Wingdings" panose="05000000000000000000" pitchFamily="2" charset="2"/>
                        </a:rPr>
                        <a:t>bulandhshahr</a:t>
                      </a:r>
                      <a:r>
                        <a:rPr lang="en-IN" sz="1400" dirty="0">
                          <a:solidFill>
                            <a:schemeClr val="tx2">
                              <a:lumMod val="75000"/>
                            </a:schemeClr>
                          </a:solidFill>
                          <a:sym typeface="Wingdings" panose="05000000000000000000" pitchFamily="2" charset="2"/>
                        </a:rPr>
                        <a:t> ,</a:t>
                      </a:r>
                      <a:r>
                        <a:rPr lang="en-IN" sz="1400" dirty="0" err="1">
                          <a:solidFill>
                            <a:schemeClr val="tx2">
                              <a:lumMod val="75000"/>
                            </a:schemeClr>
                          </a:solidFill>
                          <a:sym typeface="Wingdings" panose="05000000000000000000" pitchFamily="2" charset="2"/>
                        </a:rPr>
                        <a:t>moradhabad,merut,Gurgaon</a:t>
                      </a:r>
                      <a:r>
                        <a:rPr lang="en-IN" sz="1400" dirty="0">
                          <a:solidFill>
                            <a:schemeClr val="tx2">
                              <a:lumMod val="75000"/>
                            </a:schemeClr>
                          </a:solidFill>
                          <a:sym typeface="Wingdings" panose="05000000000000000000" pitchFamily="2" charset="2"/>
                        </a:rPr>
                        <a:t> and </a:t>
                      </a:r>
                      <a:r>
                        <a:rPr lang="en-IN" sz="1400" dirty="0" err="1">
                          <a:solidFill>
                            <a:schemeClr val="tx2">
                              <a:lumMod val="75000"/>
                            </a:schemeClr>
                          </a:solidFill>
                          <a:sym typeface="Wingdings" panose="05000000000000000000" pitchFamily="2" charset="2"/>
                        </a:rPr>
                        <a:t>gaziabad</a:t>
                      </a:r>
                      <a:r>
                        <a:rPr lang="en-IN" sz="1400" dirty="0">
                          <a:solidFill>
                            <a:schemeClr val="tx2">
                              <a:lumMod val="75000"/>
                            </a:schemeClr>
                          </a:solidFill>
                          <a:sym typeface="Wingdings" panose="05000000000000000000" pitchFamily="2" charset="2"/>
                        </a:rPr>
                        <a:t> </a:t>
                      </a:r>
                    </a:p>
                    <a:p>
                      <a:pPr marL="285750" indent="-285750">
                        <a:buFont typeface="Wingdings" panose="05000000000000000000" pitchFamily="2" charset="2"/>
                        <a:buChar char="è"/>
                      </a:pPr>
                      <a:r>
                        <a:rPr lang="en-IN" sz="1400" dirty="0">
                          <a:solidFill>
                            <a:schemeClr val="tx2">
                              <a:lumMod val="75000"/>
                            </a:schemeClr>
                          </a:solidFill>
                          <a:sym typeface="Wingdings" panose="05000000000000000000" pitchFamily="2" charset="2"/>
                        </a:rPr>
                        <a:t>We can say that customer count is high in big cities which has high employment opportunities </a:t>
                      </a:r>
                    </a:p>
                    <a:p>
                      <a:pPr marL="285750" indent="-285750">
                        <a:buFont typeface="Wingdings" panose="05000000000000000000" pitchFamily="2" charset="2"/>
                        <a:buChar char="è"/>
                      </a:pPr>
                      <a:r>
                        <a:rPr lang="en-IN" sz="1400" dirty="0">
                          <a:solidFill>
                            <a:schemeClr val="tx2">
                              <a:lumMod val="75000"/>
                            </a:schemeClr>
                          </a:solidFill>
                          <a:sym typeface="Wingdings" panose="05000000000000000000" pitchFamily="2" charset="2"/>
                        </a:rPr>
                        <a:t>The customer count is low in some cities because of non-development area </a:t>
                      </a:r>
                    </a:p>
                    <a:p>
                      <a:pPr marL="0" indent="0">
                        <a:buFont typeface="Wingdings" panose="05000000000000000000" pitchFamily="2" charset="2"/>
                        <a:buNone/>
                      </a:pPr>
                      <a:r>
                        <a:rPr lang="en-IN" sz="1400" dirty="0">
                          <a:solidFill>
                            <a:schemeClr val="tx2">
                              <a:lumMod val="75000"/>
                            </a:schemeClr>
                          </a:solidFill>
                          <a:sym typeface="Wingdings" panose="05000000000000000000" pitchFamily="2" charset="2"/>
                        </a:rPr>
                        <a:t>Conclusion :-</a:t>
                      </a:r>
                    </a:p>
                    <a:p>
                      <a:pPr marL="0" indent="0">
                        <a:buFont typeface="Wingdings" panose="05000000000000000000" pitchFamily="2" charset="2"/>
                        <a:buNone/>
                      </a:pPr>
                      <a:r>
                        <a:rPr lang="en-IN" sz="1400" dirty="0">
                          <a:solidFill>
                            <a:schemeClr val="tx2">
                              <a:lumMod val="75000"/>
                            </a:schemeClr>
                          </a:solidFill>
                          <a:sym typeface="Wingdings" panose="05000000000000000000" pitchFamily="2" charset="2"/>
                        </a:rPr>
                        <a:t>                 most of the customers are belongs to well known cities like </a:t>
                      </a:r>
                      <a:r>
                        <a:rPr lang="en-IN" sz="1400" dirty="0" err="1">
                          <a:solidFill>
                            <a:schemeClr val="tx2">
                              <a:lumMod val="75000"/>
                            </a:schemeClr>
                          </a:solidFill>
                          <a:sym typeface="Wingdings" panose="05000000000000000000" pitchFamily="2" charset="2"/>
                        </a:rPr>
                        <a:t>delhi,bangalore,Noida</a:t>
                      </a:r>
                      <a:r>
                        <a:rPr lang="en-IN" sz="1400" dirty="0">
                          <a:solidFill>
                            <a:schemeClr val="tx2">
                              <a:lumMod val="75000"/>
                            </a:schemeClr>
                          </a:solidFill>
                          <a:sym typeface="Wingdings" panose="05000000000000000000" pitchFamily="2" charset="2"/>
                        </a:rPr>
                        <a:t> etc because employment opportunities is high comparing to other cities </a:t>
                      </a:r>
                    </a:p>
                    <a:p>
                      <a:pPr marL="285750" indent="-285750">
                        <a:buFont typeface="Wingdings" panose="05000000000000000000" pitchFamily="2" charset="2"/>
                        <a:buChar char="è"/>
                      </a:pPr>
                      <a:endParaRPr lang="en-IN" sz="1400" dirty="0">
                        <a:solidFill>
                          <a:schemeClr val="accent3"/>
                        </a:solidFill>
                        <a:sym typeface="Wingdings" panose="05000000000000000000" pitchFamily="2" charset="2"/>
                      </a:endParaRPr>
                    </a:p>
                    <a:p>
                      <a:pPr marL="0" indent="0">
                        <a:buFont typeface="Wingdings" panose="05000000000000000000" pitchFamily="2" charset="2"/>
                        <a:buNone/>
                      </a:pPr>
                      <a:endParaRPr lang="en-IN" sz="1400" dirty="0">
                        <a:solidFill>
                          <a:schemeClr val="accent3"/>
                        </a:solidFill>
                      </a:endParaRPr>
                    </a:p>
                  </a:txBody>
                  <a:tcPr>
                    <a:solidFill>
                      <a:schemeClr val="accent1">
                        <a:lumMod val="20000"/>
                        <a:lumOff val="80000"/>
                      </a:schemeClr>
                    </a:solidFill>
                  </a:tcPr>
                </a:tc>
                <a:extLst>
                  <a:ext uri="{0D108BD9-81ED-4DB2-BD59-A6C34878D82A}">
                    <a16:rowId xmlns:a16="http://schemas.microsoft.com/office/drawing/2014/main" val="3443837458"/>
                  </a:ext>
                </a:extLst>
              </a:tr>
            </a:tbl>
          </a:graphicData>
        </a:graphic>
      </p:graphicFrame>
      <p:graphicFrame>
        <p:nvGraphicFramePr>
          <p:cNvPr id="13" name="Table 13">
            <a:extLst>
              <a:ext uri="{FF2B5EF4-FFF2-40B4-BE49-F238E27FC236}">
                <a16:creationId xmlns:a16="http://schemas.microsoft.com/office/drawing/2014/main" id="{E29B8ECA-8184-40C0-AA1D-CF055C1DD889}"/>
              </a:ext>
            </a:extLst>
          </p:cNvPr>
          <p:cNvGraphicFramePr>
            <a:graphicFrameLocks noGrp="1"/>
          </p:cNvGraphicFramePr>
          <p:nvPr>
            <p:extLst>
              <p:ext uri="{D42A27DB-BD31-4B8C-83A1-F6EECF244321}">
                <p14:modId xmlns:p14="http://schemas.microsoft.com/office/powerpoint/2010/main" val="431536451"/>
              </p:ext>
            </p:extLst>
          </p:nvPr>
        </p:nvGraphicFramePr>
        <p:xfrm>
          <a:off x="6791324" y="3938586"/>
          <a:ext cx="5400676" cy="2919413"/>
        </p:xfrm>
        <a:graphic>
          <a:graphicData uri="http://schemas.openxmlformats.org/drawingml/2006/table">
            <a:tbl>
              <a:tblPr firstRow="1" bandRow="1">
                <a:tableStyleId>{5C22544A-7EE6-4342-B048-85BDC9FD1C3A}</a:tableStyleId>
              </a:tblPr>
              <a:tblGrid>
                <a:gridCol w="5400676">
                  <a:extLst>
                    <a:ext uri="{9D8B030D-6E8A-4147-A177-3AD203B41FA5}">
                      <a16:colId xmlns:a16="http://schemas.microsoft.com/office/drawing/2014/main" val="3678200384"/>
                    </a:ext>
                  </a:extLst>
                </a:gridCol>
              </a:tblGrid>
              <a:tr h="2919413">
                <a:tc>
                  <a:txBody>
                    <a:bodyPr/>
                    <a:lstStyle/>
                    <a:p>
                      <a:pPr marL="285750" indent="-285750">
                        <a:buFont typeface="Wingdings" panose="05000000000000000000" pitchFamily="2" charset="2"/>
                        <a:buChar char="è"/>
                      </a:pPr>
                      <a:r>
                        <a:rPr lang="en-IN" sz="1400" dirty="0">
                          <a:solidFill>
                            <a:schemeClr val="accent1">
                              <a:lumMod val="75000"/>
                            </a:schemeClr>
                          </a:solidFill>
                          <a:sym typeface="Wingdings" panose="05000000000000000000" pitchFamily="2" charset="2"/>
                        </a:rPr>
                        <a:t>Most of the customers are using online shopping / application since above 4 years it means customers are trust that  application/website </a:t>
                      </a:r>
                    </a:p>
                    <a:p>
                      <a:pPr marL="285750" indent="-285750">
                        <a:buFont typeface="Wingdings" panose="05000000000000000000" pitchFamily="2" charset="2"/>
                        <a:buChar char="è"/>
                      </a:pPr>
                      <a:r>
                        <a:rPr lang="en-IN" sz="1400" dirty="0">
                          <a:solidFill>
                            <a:schemeClr val="accent1">
                              <a:lumMod val="75000"/>
                            </a:schemeClr>
                          </a:solidFill>
                          <a:sym typeface="Wingdings" panose="05000000000000000000" pitchFamily="2" charset="2"/>
                        </a:rPr>
                        <a:t>And next category of the customers are using 2-3 years these group customers are knowing  about the application /website lately comparing to above category customers </a:t>
                      </a:r>
                    </a:p>
                    <a:p>
                      <a:pPr marL="285750" indent="-285750">
                        <a:buFont typeface="Wingdings" panose="05000000000000000000" pitchFamily="2" charset="2"/>
                        <a:buChar char="è"/>
                      </a:pPr>
                      <a:r>
                        <a:rPr lang="en-IN" sz="1400" dirty="0">
                          <a:solidFill>
                            <a:schemeClr val="accent1">
                              <a:lumMod val="75000"/>
                            </a:schemeClr>
                          </a:solidFill>
                          <a:sym typeface="Wingdings" panose="05000000000000000000" pitchFamily="2" charset="2"/>
                        </a:rPr>
                        <a:t>&lt; one year count is also good it indicates that customers are interested to use for long time </a:t>
                      </a:r>
                    </a:p>
                    <a:p>
                      <a:pPr marL="285750" indent="-285750">
                        <a:buFont typeface="Wingdings" panose="05000000000000000000" pitchFamily="2" charset="2"/>
                        <a:buChar char="è"/>
                      </a:pPr>
                      <a:r>
                        <a:rPr lang="en-IN" sz="1400" dirty="0">
                          <a:solidFill>
                            <a:schemeClr val="accent1">
                              <a:lumMod val="75000"/>
                            </a:schemeClr>
                          </a:solidFill>
                          <a:sym typeface="Wingdings" panose="05000000000000000000" pitchFamily="2" charset="2"/>
                        </a:rPr>
                        <a:t>1-2 years count is low comparing to others it indicates that customers are convert to another applications /websites after using same application/website</a:t>
                      </a:r>
                    </a:p>
                    <a:p>
                      <a:pPr marL="0" indent="0">
                        <a:buFont typeface="Wingdings" panose="05000000000000000000" pitchFamily="2" charset="2"/>
                        <a:buNone/>
                      </a:pPr>
                      <a:r>
                        <a:rPr lang="en-IN" sz="1400" dirty="0">
                          <a:solidFill>
                            <a:schemeClr val="accent1">
                              <a:lumMod val="75000"/>
                            </a:schemeClr>
                          </a:solidFill>
                          <a:sym typeface="Wingdings" panose="05000000000000000000" pitchFamily="2" charset="2"/>
                        </a:rPr>
                        <a:t>Conclusion:- the plot indicates that most of the customers are interested to keep application for a long time since they trust that </a:t>
                      </a:r>
                      <a:endParaRPr lang="en-IN" sz="1400" dirty="0">
                        <a:solidFill>
                          <a:schemeClr val="accent1">
                            <a:lumMod val="75000"/>
                          </a:schemeClr>
                        </a:solidFill>
                      </a:endParaRPr>
                    </a:p>
                  </a:txBody>
                  <a:tcPr>
                    <a:solidFill>
                      <a:schemeClr val="accent5">
                        <a:lumMod val="60000"/>
                        <a:lumOff val="40000"/>
                      </a:schemeClr>
                    </a:solidFill>
                  </a:tcPr>
                </a:tc>
                <a:extLst>
                  <a:ext uri="{0D108BD9-81ED-4DB2-BD59-A6C34878D82A}">
                    <a16:rowId xmlns:a16="http://schemas.microsoft.com/office/drawing/2014/main" val="2469481877"/>
                  </a:ext>
                </a:extLst>
              </a:tr>
            </a:tbl>
          </a:graphicData>
        </a:graphic>
      </p:graphicFrame>
      <p:graphicFrame>
        <p:nvGraphicFramePr>
          <p:cNvPr id="14" name="Table 14">
            <a:extLst>
              <a:ext uri="{FF2B5EF4-FFF2-40B4-BE49-F238E27FC236}">
                <a16:creationId xmlns:a16="http://schemas.microsoft.com/office/drawing/2014/main" id="{AB8F4FEC-7B6A-44FE-B969-C2B9460F1E73}"/>
              </a:ext>
            </a:extLst>
          </p:cNvPr>
          <p:cNvGraphicFramePr>
            <a:graphicFrameLocks noGrp="1"/>
          </p:cNvGraphicFramePr>
          <p:nvPr>
            <p:extLst>
              <p:ext uri="{D42A27DB-BD31-4B8C-83A1-F6EECF244321}">
                <p14:modId xmlns:p14="http://schemas.microsoft.com/office/powerpoint/2010/main" val="2975054087"/>
              </p:ext>
            </p:extLst>
          </p:nvPr>
        </p:nvGraphicFramePr>
        <p:xfrm>
          <a:off x="6784974" y="0"/>
          <a:ext cx="5394326" cy="365760"/>
        </p:xfrm>
        <a:graphic>
          <a:graphicData uri="http://schemas.openxmlformats.org/drawingml/2006/table">
            <a:tbl>
              <a:tblPr firstRow="1" bandRow="1">
                <a:effectLst>
                  <a:innerShdw blurRad="114300">
                    <a:prstClr val="black"/>
                  </a:innerShdw>
                </a:effectLst>
                <a:tableStyleId>{5C22544A-7EE6-4342-B048-85BDC9FD1C3A}</a:tableStyleId>
              </a:tblPr>
              <a:tblGrid>
                <a:gridCol w="5394326">
                  <a:extLst>
                    <a:ext uri="{9D8B030D-6E8A-4147-A177-3AD203B41FA5}">
                      <a16:colId xmlns:a16="http://schemas.microsoft.com/office/drawing/2014/main" val="1089103331"/>
                    </a:ext>
                  </a:extLst>
                </a:gridCol>
              </a:tblGrid>
              <a:tr h="257175">
                <a:tc>
                  <a:txBody>
                    <a:bodyPr/>
                    <a:lstStyle/>
                    <a:p>
                      <a:endParaRPr lang="en-IN" dirty="0"/>
                    </a:p>
                  </a:txBody>
                  <a:tcPr>
                    <a:cell3D prstMaterial="dkEdge">
                      <a:bevel w="50800" prst="hardEdge"/>
                      <a:lightRig rig="flood" dir="t"/>
                    </a:cell3D>
                    <a:solidFill>
                      <a:schemeClr val="accent2">
                        <a:lumMod val="60000"/>
                        <a:lumOff val="40000"/>
                      </a:schemeClr>
                    </a:solidFill>
                  </a:tcPr>
                </a:tc>
                <a:extLst>
                  <a:ext uri="{0D108BD9-81ED-4DB2-BD59-A6C34878D82A}">
                    <a16:rowId xmlns:a16="http://schemas.microsoft.com/office/drawing/2014/main" val="2389204542"/>
                  </a:ext>
                </a:extLst>
              </a:tr>
            </a:tbl>
          </a:graphicData>
        </a:graphic>
      </p:graphicFrame>
      <p:graphicFrame>
        <p:nvGraphicFramePr>
          <p:cNvPr id="16" name="Table 16">
            <a:extLst>
              <a:ext uri="{FF2B5EF4-FFF2-40B4-BE49-F238E27FC236}">
                <a16:creationId xmlns:a16="http://schemas.microsoft.com/office/drawing/2014/main" id="{B22CFD4A-B4DE-426A-9ED7-CA70552FA79E}"/>
              </a:ext>
            </a:extLst>
          </p:cNvPr>
          <p:cNvGraphicFramePr>
            <a:graphicFrameLocks noGrp="1"/>
          </p:cNvGraphicFramePr>
          <p:nvPr>
            <p:extLst>
              <p:ext uri="{D42A27DB-BD31-4B8C-83A1-F6EECF244321}">
                <p14:modId xmlns:p14="http://schemas.microsoft.com/office/powerpoint/2010/main" val="2769860940"/>
              </p:ext>
            </p:extLst>
          </p:nvPr>
        </p:nvGraphicFramePr>
        <p:xfrm>
          <a:off x="6791324" y="3545680"/>
          <a:ext cx="5400676" cy="365760"/>
        </p:xfrm>
        <a:graphic>
          <a:graphicData uri="http://schemas.openxmlformats.org/drawingml/2006/table">
            <a:tbl>
              <a:tblPr firstRow="1" bandRow="1">
                <a:effectLst>
                  <a:innerShdw blurRad="114300">
                    <a:prstClr val="black"/>
                  </a:innerShdw>
                </a:effectLst>
                <a:tableStyleId>{5C22544A-7EE6-4342-B048-85BDC9FD1C3A}</a:tableStyleId>
              </a:tblPr>
              <a:tblGrid>
                <a:gridCol w="5400676">
                  <a:extLst>
                    <a:ext uri="{9D8B030D-6E8A-4147-A177-3AD203B41FA5}">
                      <a16:colId xmlns:a16="http://schemas.microsoft.com/office/drawing/2014/main" val="4233415631"/>
                    </a:ext>
                  </a:extLst>
                </a:gridCol>
              </a:tblGrid>
              <a:tr h="365760">
                <a:tc>
                  <a:txBody>
                    <a:bodyPr/>
                    <a:lstStyle/>
                    <a:p>
                      <a:endParaRPr lang="en-IN" dirty="0"/>
                    </a:p>
                  </a:txBody>
                  <a:tcPr>
                    <a:solidFill>
                      <a:schemeClr val="accent6">
                        <a:lumMod val="40000"/>
                        <a:lumOff val="60000"/>
                      </a:schemeClr>
                    </a:solidFill>
                  </a:tcPr>
                </a:tc>
                <a:extLst>
                  <a:ext uri="{0D108BD9-81ED-4DB2-BD59-A6C34878D82A}">
                    <a16:rowId xmlns:a16="http://schemas.microsoft.com/office/drawing/2014/main" val="3490557892"/>
                  </a:ext>
                </a:extLst>
              </a:tr>
            </a:tbl>
          </a:graphicData>
        </a:graphic>
      </p:graphicFrame>
      <p:graphicFrame>
        <p:nvGraphicFramePr>
          <p:cNvPr id="17" name="Table 17">
            <a:extLst>
              <a:ext uri="{FF2B5EF4-FFF2-40B4-BE49-F238E27FC236}">
                <a16:creationId xmlns:a16="http://schemas.microsoft.com/office/drawing/2014/main" id="{D2CD58FF-F17F-40ED-B303-065351D01F97}"/>
              </a:ext>
            </a:extLst>
          </p:cNvPr>
          <p:cNvGraphicFramePr>
            <a:graphicFrameLocks noGrp="1"/>
          </p:cNvGraphicFramePr>
          <p:nvPr>
            <p:extLst>
              <p:ext uri="{D42A27DB-BD31-4B8C-83A1-F6EECF244321}">
                <p14:modId xmlns:p14="http://schemas.microsoft.com/office/powerpoint/2010/main" val="1736525900"/>
              </p:ext>
            </p:extLst>
          </p:nvPr>
        </p:nvGraphicFramePr>
        <p:xfrm>
          <a:off x="577536" y="4243619"/>
          <a:ext cx="4387850" cy="370840"/>
        </p:xfrm>
        <a:graphic>
          <a:graphicData uri="http://schemas.openxmlformats.org/drawingml/2006/table">
            <a:tbl>
              <a:tblPr firstRow="1" bandRow="1">
                <a:tableStyleId>{5C22544A-7EE6-4342-B048-85BDC9FD1C3A}</a:tableStyleId>
              </a:tblPr>
              <a:tblGrid>
                <a:gridCol w="4387850">
                  <a:extLst>
                    <a:ext uri="{9D8B030D-6E8A-4147-A177-3AD203B41FA5}">
                      <a16:colId xmlns:a16="http://schemas.microsoft.com/office/drawing/2014/main" val="2761023334"/>
                    </a:ext>
                  </a:extLst>
                </a:gridCol>
              </a:tblGrid>
              <a:tr h="370840">
                <a:tc>
                  <a:txBody>
                    <a:bodyPr/>
                    <a:lstStyle/>
                    <a:p>
                      <a:r>
                        <a:rPr lang="en-IN" dirty="0">
                          <a:solidFill>
                            <a:schemeClr val="accent2"/>
                          </a:solidFill>
                        </a:rPr>
                        <a:t>     Since how long your shopping online</a:t>
                      </a:r>
                    </a:p>
                  </a:txBody>
                  <a:tcPr>
                    <a:solidFill>
                      <a:schemeClr val="bg1"/>
                    </a:solidFill>
                  </a:tcPr>
                </a:tc>
                <a:extLst>
                  <a:ext uri="{0D108BD9-81ED-4DB2-BD59-A6C34878D82A}">
                    <a16:rowId xmlns:a16="http://schemas.microsoft.com/office/drawing/2014/main" val="876394032"/>
                  </a:ext>
                </a:extLst>
              </a:tr>
            </a:tbl>
          </a:graphicData>
        </a:graphic>
      </p:graphicFrame>
    </p:spTree>
    <p:extLst>
      <p:ext uri="{BB962C8B-B14F-4D97-AF65-F5344CB8AC3E}">
        <p14:creationId xmlns:p14="http://schemas.microsoft.com/office/powerpoint/2010/main" val="25640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7B35EC-B34E-4544-B8DE-8AB140FF6EA1}"/>
              </a:ext>
            </a:extLst>
          </p:cNvPr>
          <p:cNvPicPr>
            <a:picLocks noChangeAspect="1"/>
          </p:cNvPicPr>
          <p:nvPr/>
        </p:nvPicPr>
        <p:blipFill>
          <a:blip r:embed="rId2"/>
          <a:stretch>
            <a:fillRect/>
          </a:stretch>
        </p:blipFill>
        <p:spPr>
          <a:xfrm>
            <a:off x="0" y="352669"/>
            <a:ext cx="4793395" cy="2118544"/>
          </a:xfrm>
          <a:prstGeom prst="rect">
            <a:avLst/>
          </a:prstGeom>
        </p:spPr>
      </p:pic>
      <p:pic>
        <p:nvPicPr>
          <p:cNvPr id="5" name="Picture 4">
            <a:extLst>
              <a:ext uri="{FF2B5EF4-FFF2-40B4-BE49-F238E27FC236}">
                <a16:creationId xmlns:a16="http://schemas.microsoft.com/office/drawing/2014/main" id="{1A1442BA-10BC-4266-A6BE-607435707A4E}"/>
              </a:ext>
            </a:extLst>
          </p:cNvPr>
          <p:cNvPicPr>
            <a:picLocks noChangeAspect="1"/>
          </p:cNvPicPr>
          <p:nvPr/>
        </p:nvPicPr>
        <p:blipFill>
          <a:blip r:embed="rId3"/>
          <a:stretch>
            <a:fillRect/>
          </a:stretch>
        </p:blipFill>
        <p:spPr>
          <a:xfrm>
            <a:off x="53344" y="4304538"/>
            <a:ext cx="4686706" cy="2049958"/>
          </a:xfrm>
          <a:prstGeom prst="rect">
            <a:avLst/>
          </a:prstGeom>
        </p:spPr>
      </p:pic>
      <p:graphicFrame>
        <p:nvGraphicFramePr>
          <p:cNvPr id="7" name="Table 7">
            <a:extLst>
              <a:ext uri="{FF2B5EF4-FFF2-40B4-BE49-F238E27FC236}">
                <a16:creationId xmlns:a16="http://schemas.microsoft.com/office/drawing/2014/main" id="{C41B53E2-4529-47BA-B86E-14397EE66BB7}"/>
              </a:ext>
            </a:extLst>
          </p:cNvPr>
          <p:cNvGraphicFramePr>
            <a:graphicFrameLocks noGrp="1"/>
          </p:cNvGraphicFramePr>
          <p:nvPr>
            <p:extLst>
              <p:ext uri="{D42A27DB-BD31-4B8C-83A1-F6EECF244321}">
                <p14:modId xmlns:p14="http://schemas.microsoft.com/office/powerpoint/2010/main" val="1194857360"/>
              </p:ext>
            </p:extLst>
          </p:nvPr>
        </p:nvGraphicFramePr>
        <p:xfrm>
          <a:off x="340659" y="132664"/>
          <a:ext cx="4399391" cy="370840"/>
        </p:xfrm>
        <a:graphic>
          <a:graphicData uri="http://schemas.openxmlformats.org/drawingml/2006/table">
            <a:tbl>
              <a:tblPr firstRow="1" bandRow="1">
                <a:effectLst>
                  <a:innerShdw blurRad="63500" dist="50800" dir="16200000">
                    <a:prstClr val="black">
                      <a:alpha val="50000"/>
                    </a:prstClr>
                  </a:innerShdw>
                </a:effectLst>
                <a:tableStyleId>{5C22544A-7EE6-4342-B048-85BDC9FD1C3A}</a:tableStyleId>
              </a:tblPr>
              <a:tblGrid>
                <a:gridCol w="4399391">
                  <a:extLst>
                    <a:ext uri="{9D8B030D-6E8A-4147-A177-3AD203B41FA5}">
                      <a16:colId xmlns:a16="http://schemas.microsoft.com/office/drawing/2014/main" val="589318801"/>
                    </a:ext>
                  </a:extLst>
                </a:gridCol>
              </a:tblGrid>
              <a:tr h="370840">
                <a:tc>
                  <a:txBody>
                    <a:bodyPr/>
                    <a:lstStyle/>
                    <a:p>
                      <a:pPr algn="ctr"/>
                      <a:r>
                        <a:rPr lang="en-IN" sz="1400" dirty="0">
                          <a:solidFill>
                            <a:schemeClr val="accent5">
                              <a:lumMod val="75000"/>
                            </a:schemeClr>
                          </a:solidFill>
                        </a:rPr>
                        <a:t>After first visit how do you reach the online store</a:t>
                      </a:r>
                    </a:p>
                  </a:txBody>
                  <a:tcPr>
                    <a:solidFill>
                      <a:schemeClr val="bg1"/>
                    </a:solidFill>
                  </a:tcPr>
                </a:tc>
                <a:extLst>
                  <a:ext uri="{0D108BD9-81ED-4DB2-BD59-A6C34878D82A}">
                    <a16:rowId xmlns:a16="http://schemas.microsoft.com/office/drawing/2014/main" val="4026676499"/>
                  </a:ext>
                </a:extLst>
              </a:tr>
            </a:tbl>
          </a:graphicData>
        </a:graphic>
      </p:graphicFrame>
      <p:graphicFrame>
        <p:nvGraphicFramePr>
          <p:cNvPr id="8" name="Table 7">
            <a:extLst>
              <a:ext uri="{FF2B5EF4-FFF2-40B4-BE49-F238E27FC236}">
                <a16:creationId xmlns:a16="http://schemas.microsoft.com/office/drawing/2014/main" id="{19C7486E-D755-4F4D-9F50-DE43148E8E44}"/>
              </a:ext>
            </a:extLst>
          </p:cNvPr>
          <p:cNvGraphicFramePr>
            <a:graphicFrameLocks noGrp="1"/>
          </p:cNvGraphicFramePr>
          <p:nvPr>
            <p:extLst>
              <p:ext uri="{D42A27DB-BD31-4B8C-83A1-F6EECF244321}">
                <p14:modId xmlns:p14="http://schemas.microsoft.com/office/powerpoint/2010/main" val="3310878084"/>
              </p:ext>
            </p:extLst>
          </p:nvPr>
        </p:nvGraphicFramePr>
        <p:xfrm>
          <a:off x="221838" y="3861982"/>
          <a:ext cx="4518212" cy="370840"/>
        </p:xfrm>
        <a:graphic>
          <a:graphicData uri="http://schemas.openxmlformats.org/drawingml/2006/table">
            <a:tbl>
              <a:tblPr firstRow="1" bandRow="1">
                <a:effectLst>
                  <a:innerShdw blurRad="63500" dist="50800" dir="16200000">
                    <a:prstClr val="black">
                      <a:alpha val="50000"/>
                    </a:prstClr>
                  </a:innerShdw>
                </a:effectLst>
                <a:tableStyleId>{5C22544A-7EE6-4342-B048-85BDC9FD1C3A}</a:tableStyleId>
              </a:tblPr>
              <a:tblGrid>
                <a:gridCol w="4518212">
                  <a:extLst>
                    <a:ext uri="{9D8B030D-6E8A-4147-A177-3AD203B41FA5}">
                      <a16:colId xmlns:a16="http://schemas.microsoft.com/office/drawing/2014/main" val="589318801"/>
                    </a:ext>
                  </a:extLst>
                </a:gridCol>
              </a:tblGrid>
              <a:tr h="370840">
                <a:tc>
                  <a:txBody>
                    <a:bodyPr/>
                    <a:lstStyle/>
                    <a:p>
                      <a:r>
                        <a:rPr lang="en-IN" sz="1000" dirty="0">
                          <a:solidFill>
                            <a:schemeClr val="accent1">
                              <a:lumMod val="75000"/>
                            </a:schemeClr>
                          </a:solidFill>
                          <a:effectLst>
                            <a:outerShdw blurRad="38100" dist="38100" dir="2700000" algn="tl">
                              <a:srgbClr val="000000">
                                <a:alpha val="43137"/>
                              </a:srgbClr>
                            </a:outerShdw>
                          </a:effectLst>
                        </a:rPr>
                        <a:t>How much time do you explore e retail- store before making a purchase decision</a:t>
                      </a:r>
                    </a:p>
                  </a:txBody>
                  <a:tcPr>
                    <a:solidFill>
                      <a:schemeClr val="bg1"/>
                    </a:solidFill>
                  </a:tcPr>
                </a:tc>
                <a:extLst>
                  <a:ext uri="{0D108BD9-81ED-4DB2-BD59-A6C34878D82A}">
                    <a16:rowId xmlns:a16="http://schemas.microsoft.com/office/drawing/2014/main" val="4026676499"/>
                  </a:ext>
                </a:extLst>
              </a:tr>
            </a:tbl>
          </a:graphicData>
        </a:graphic>
      </p:graphicFrame>
      <p:sp>
        <p:nvSpPr>
          <p:cNvPr id="9" name="Arrow: Right 8">
            <a:extLst>
              <a:ext uri="{FF2B5EF4-FFF2-40B4-BE49-F238E27FC236}">
                <a16:creationId xmlns:a16="http://schemas.microsoft.com/office/drawing/2014/main" id="{C160AD5B-995E-4DA5-B5D9-4152E6E2E06C}"/>
              </a:ext>
            </a:extLst>
          </p:cNvPr>
          <p:cNvSpPr/>
          <p:nvPr/>
        </p:nvSpPr>
        <p:spPr>
          <a:xfrm>
            <a:off x="5047129" y="1004048"/>
            <a:ext cx="1048871" cy="564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observation</a:t>
            </a:r>
          </a:p>
        </p:txBody>
      </p:sp>
      <p:sp>
        <p:nvSpPr>
          <p:cNvPr id="10" name="Arrow: Right 9">
            <a:extLst>
              <a:ext uri="{FF2B5EF4-FFF2-40B4-BE49-F238E27FC236}">
                <a16:creationId xmlns:a16="http://schemas.microsoft.com/office/drawing/2014/main" id="{948EF165-44D5-4E2B-B85D-476571AAF176}"/>
              </a:ext>
            </a:extLst>
          </p:cNvPr>
          <p:cNvSpPr/>
          <p:nvPr/>
        </p:nvSpPr>
        <p:spPr>
          <a:xfrm>
            <a:off x="5047129" y="4764741"/>
            <a:ext cx="1048871" cy="564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t>obseravtion</a:t>
            </a:r>
            <a:endParaRPr lang="en-IN" sz="1100" dirty="0"/>
          </a:p>
        </p:txBody>
      </p:sp>
      <p:graphicFrame>
        <p:nvGraphicFramePr>
          <p:cNvPr id="11" name="Table 11">
            <a:extLst>
              <a:ext uri="{FF2B5EF4-FFF2-40B4-BE49-F238E27FC236}">
                <a16:creationId xmlns:a16="http://schemas.microsoft.com/office/drawing/2014/main" id="{24781505-4899-4FA9-A164-6672BC3000E7}"/>
              </a:ext>
            </a:extLst>
          </p:cNvPr>
          <p:cNvGraphicFramePr>
            <a:graphicFrameLocks noGrp="1"/>
          </p:cNvGraphicFramePr>
          <p:nvPr>
            <p:extLst>
              <p:ext uri="{D42A27DB-BD31-4B8C-83A1-F6EECF244321}">
                <p14:modId xmlns:p14="http://schemas.microsoft.com/office/powerpoint/2010/main" val="522376742"/>
              </p:ext>
            </p:extLst>
          </p:nvPr>
        </p:nvGraphicFramePr>
        <p:xfrm>
          <a:off x="6544236" y="132665"/>
          <a:ext cx="5656729" cy="2814918"/>
        </p:xfrm>
        <a:graphic>
          <a:graphicData uri="http://schemas.openxmlformats.org/drawingml/2006/table">
            <a:tbl>
              <a:tblPr firstRow="1" bandRow="1">
                <a:tableStyleId>{5C22544A-7EE6-4342-B048-85BDC9FD1C3A}</a:tableStyleId>
              </a:tblPr>
              <a:tblGrid>
                <a:gridCol w="5656729">
                  <a:extLst>
                    <a:ext uri="{9D8B030D-6E8A-4147-A177-3AD203B41FA5}">
                      <a16:colId xmlns:a16="http://schemas.microsoft.com/office/drawing/2014/main" val="4133851935"/>
                    </a:ext>
                  </a:extLst>
                </a:gridCol>
              </a:tblGrid>
              <a:tr h="2814918">
                <a:tc>
                  <a:txBody>
                    <a:bodyPr/>
                    <a:lstStyle/>
                    <a:p>
                      <a:pPr marL="285750" indent="-285750">
                        <a:buFont typeface="Wingdings" panose="05000000000000000000" pitchFamily="2" charset="2"/>
                        <a:buChar char="è"/>
                      </a:pPr>
                      <a:r>
                        <a:rPr lang="en-IN" sz="1400" dirty="0">
                          <a:sym typeface="Wingdings" panose="05000000000000000000" pitchFamily="2" charset="2"/>
                        </a:rPr>
                        <a:t>We can see that most of the customers are visiting online store through search engine and also via application it indicates that customers are interested to shop/purchase again and again </a:t>
                      </a:r>
                    </a:p>
                    <a:p>
                      <a:pPr marL="285750" indent="-285750">
                        <a:buFont typeface="Wingdings" panose="05000000000000000000" pitchFamily="2" charset="2"/>
                        <a:buChar char="è"/>
                      </a:pPr>
                      <a:r>
                        <a:rPr lang="en-IN" sz="1400" dirty="0">
                          <a:sym typeface="Wingdings" panose="05000000000000000000" pitchFamily="2" charset="2"/>
                        </a:rPr>
                        <a:t>Less count category is social media it indicates that there is not much promotions are being conducted by respective online store/application</a:t>
                      </a:r>
                    </a:p>
                    <a:p>
                      <a:pPr marL="285750" indent="-285750">
                        <a:buFont typeface="Wingdings" panose="05000000000000000000" pitchFamily="2" charset="2"/>
                        <a:buChar char="è"/>
                      </a:pPr>
                      <a:r>
                        <a:rPr lang="en-IN" sz="1400" dirty="0">
                          <a:sym typeface="Wingdings" panose="05000000000000000000" pitchFamily="2" charset="2"/>
                        </a:rPr>
                        <a:t>Email has good number comparing to social media so it </a:t>
                      </a:r>
                      <a:r>
                        <a:rPr lang="en-IN" sz="1400" dirty="0" err="1">
                          <a:sym typeface="Wingdings" panose="05000000000000000000" pitchFamily="2" charset="2"/>
                        </a:rPr>
                        <a:t>indiacates</a:t>
                      </a:r>
                      <a:r>
                        <a:rPr lang="en-IN" sz="1400" dirty="0">
                          <a:sym typeface="Wingdings" panose="05000000000000000000" pitchFamily="2" charset="2"/>
                        </a:rPr>
                        <a:t> online stores advertise their products through email is high comparing to social media </a:t>
                      </a:r>
                      <a:endParaRPr lang="en-IN" sz="1400" dirty="0"/>
                    </a:p>
                  </a:txBody>
                  <a:tcPr>
                    <a:solidFill>
                      <a:schemeClr val="accent1">
                        <a:lumMod val="50000"/>
                      </a:schemeClr>
                    </a:solidFill>
                  </a:tcPr>
                </a:tc>
                <a:extLst>
                  <a:ext uri="{0D108BD9-81ED-4DB2-BD59-A6C34878D82A}">
                    <a16:rowId xmlns:a16="http://schemas.microsoft.com/office/drawing/2014/main" val="754255866"/>
                  </a:ext>
                </a:extLst>
              </a:tr>
            </a:tbl>
          </a:graphicData>
        </a:graphic>
      </p:graphicFrame>
      <p:graphicFrame>
        <p:nvGraphicFramePr>
          <p:cNvPr id="12" name="Table 11">
            <a:extLst>
              <a:ext uri="{FF2B5EF4-FFF2-40B4-BE49-F238E27FC236}">
                <a16:creationId xmlns:a16="http://schemas.microsoft.com/office/drawing/2014/main" id="{342D485C-699C-4047-8749-B1761108E3C6}"/>
              </a:ext>
            </a:extLst>
          </p:cNvPr>
          <p:cNvGraphicFramePr>
            <a:graphicFrameLocks noGrp="1"/>
          </p:cNvGraphicFramePr>
          <p:nvPr>
            <p:extLst>
              <p:ext uri="{D42A27DB-BD31-4B8C-83A1-F6EECF244321}">
                <p14:modId xmlns:p14="http://schemas.microsoft.com/office/powerpoint/2010/main" val="633219619"/>
              </p:ext>
            </p:extLst>
          </p:nvPr>
        </p:nvGraphicFramePr>
        <p:xfrm>
          <a:off x="6544236" y="3697101"/>
          <a:ext cx="5656729" cy="2814918"/>
        </p:xfrm>
        <a:graphic>
          <a:graphicData uri="http://schemas.openxmlformats.org/drawingml/2006/table">
            <a:tbl>
              <a:tblPr firstRow="1" bandRow="1">
                <a:tableStyleId>{5C22544A-7EE6-4342-B048-85BDC9FD1C3A}</a:tableStyleId>
              </a:tblPr>
              <a:tblGrid>
                <a:gridCol w="5656729">
                  <a:extLst>
                    <a:ext uri="{9D8B030D-6E8A-4147-A177-3AD203B41FA5}">
                      <a16:colId xmlns:a16="http://schemas.microsoft.com/office/drawing/2014/main" val="4133851935"/>
                    </a:ext>
                  </a:extLst>
                </a:gridCol>
              </a:tblGrid>
              <a:tr h="2814918">
                <a:tc>
                  <a:txBody>
                    <a:bodyPr/>
                    <a:lstStyle/>
                    <a:p>
                      <a:pPr marL="285750" indent="-285750">
                        <a:buFont typeface="Wingdings" panose="05000000000000000000" pitchFamily="2" charset="2"/>
                        <a:buChar char="è"/>
                      </a:pPr>
                      <a:r>
                        <a:rPr lang="en-IN" sz="1400" dirty="0">
                          <a:sym typeface="Wingdings" panose="05000000000000000000" pitchFamily="2" charset="2"/>
                        </a:rPr>
                        <a:t>When a customer wants to buy something through online he/she must visit the store/application so after entering the store it takes the condition what we want and which type of the product we want and also it suggests that similar products in this process customers needs to be longer time that’s why most of the customers are above 15 mins and 6-10 min category </a:t>
                      </a:r>
                    </a:p>
                    <a:p>
                      <a:pPr marL="285750" indent="-285750">
                        <a:buFont typeface="Wingdings" panose="05000000000000000000" pitchFamily="2" charset="2"/>
                        <a:buChar char="è"/>
                      </a:pPr>
                      <a:r>
                        <a:rPr lang="en-IN" sz="1400" dirty="0">
                          <a:sym typeface="Wingdings" panose="05000000000000000000" pitchFamily="2" charset="2"/>
                        </a:rPr>
                        <a:t>There another category less than one min it is not makes that much sense but is possible when the limited offers time it is possible because of rush purchases customers are rush to pay the amount for particular products and another category 1-5  also same</a:t>
                      </a:r>
                      <a:endParaRPr lang="en-IN" sz="1400" dirty="0"/>
                    </a:p>
                  </a:txBody>
                  <a:tcPr>
                    <a:solidFill>
                      <a:schemeClr val="tx2"/>
                    </a:solidFill>
                  </a:tcPr>
                </a:tc>
                <a:extLst>
                  <a:ext uri="{0D108BD9-81ED-4DB2-BD59-A6C34878D82A}">
                    <a16:rowId xmlns:a16="http://schemas.microsoft.com/office/drawing/2014/main" val="754255866"/>
                  </a:ext>
                </a:extLst>
              </a:tr>
            </a:tbl>
          </a:graphicData>
        </a:graphic>
      </p:graphicFrame>
      <p:graphicFrame>
        <p:nvGraphicFramePr>
          <p:cNvPr id="13" name="Table 13">
            <a:extLst>
              <a:ext uri="{FF2B5EF4-FFF2-40B4-BE49-F238E27FC236}">
                <a16:creationId xmlns:a16="http://schemas.microsoft.com/office/drawing/2014/main" id="{F01971A9-63BE-4258-88BD-7F5160A16985}"/>
              </a:ext>
            </a:extLst>
          </p:cNvPr>
          <p:cNvGraphicFramePr>
            <a:graphicFrameLocks noGrp="1"/>
          </p:cNvGraphicFramePr>
          <p:nvPr>
            <p:extLst>
              <p:ext uri="{D42A27DB-BD31-4B8C-83A1-F6EECF244321}">
                <p14:modId xmlns:p14="http://schemas.microsoft.com/office/powerpoint/2010/main" val="3107281190"/>
              </p:ext>
            </p:extLst>
          </p:nvPr>
        </p:nvGraphicFramePr>
        <p:xfrm>
          <a:off x="0" y="3139462"/>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4031491652"/>
                    </a:ext>
                  </a:extLst>
                </a:gridCol>
              </a:tblGrid>
              <a:tr h="262687">
                <a:tc>
                  <a:txBody>
                    <a:bodyPr/>
                    <a:lstStyle/>
                    <a:p>
                      <a:endParaRPr lang="en-IN" dirty="0"/>
                    </a:p>
                  </a:txBody>
                  <a:tcPr/>
                </a:tc>
                <a:extLst>
                  <a:ext uri="{0D108BD9-81ED-4DB2-BD59-A6C34878D82A}">
                    <a16:rowId xmlns:a16="http://schemas.microsoft.com/office/drawing/2014/main" val="3336566844"/>
                  </a:ext>
                </a:extLst>
              </a:tr>
            </a:tbl>
          </a:graphicData>
        </a:graphic>
      </p:graphicFrame>
    </p:spTree>
    <p:extLst>
      <p:ext uri="{BB962C8B-B14F-4D97-AF65-F5344CB8AC3E}">
        <p14:creationId xmlns:p14="http://schemas.microsoft.com/office/powerpoint/2010/main" val="3747283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8A66E6-41BF-4EA2-987A-D74BBCF96085}"/>
              </a:ext>
            </a:extLst>
          </p:cNvPr>
          <p:cNvPicPr>
            <a:picLocks noChangeAspect="1"/>
          </p:cNvPicPr>
          <p:nvPr/>
        </p:nvPicPr>
        <p:blipFill>
          <a:blip r:embed="rId2"/>
          <a:stretch>
            <a:fillRect/>
          </a:stretch>
        </p:blipFill>
        <p:spPr>
          <a:xfrm>
            <a:off x="0" y="472329"/>
            <a:ext cx="4671465" cy="2560542"/>
          </a:xfrm>
          <a:prstGeom prst="rect">
            <a:avLst/>
          </a:prstGeom>
        </p:spPr>
      </p:pic>
      <p:pic>
        <p:nvPicPr>
          <p:cNvPr id="5" name="Picture 4">
            <a:extLst>
              <a:ext uri="{FF2B5EF4-FFF2-40B4-BE49-F238E27FC236}">
                <a16:creationId xmlns:a16="http://schemas.microsoft.com/office/drawing/2014/main" id="{0C507AC8-9BB3-40FE-A063-DFA56DC43D5A}"/>
              </a:ext>
            </a:extLst>
          </p:cNvPr>
          <p:cNvPicPr>
            <a:picLocks noChangeAspect="1"/>
          </p:cNvPicPr>
          <p:nvPr/>
        </p:nvPicPr>
        <p:blipFill>
          <a:blip r:embed="rId3"/>
          <a:stretch>
            <a:fillRect/>
          </a:stretch>
        </p:blipFill>
        <p:spPr>
          <a:xfrm>
            <a:off x="0" y="4790656"/>
            <a:ext cx="4679085" cy="1920406"/>
          </a:xfrm>
          <a:prstGeom prst="rect">
            <a:avLst/>
          </a:prstGeom>
        </p:spPr>
      </p:pic>
      <p:graphicFrame>
        <p:nvGraphicFramePr>
          <p:cNvPr id="6" name="Table 6">
            <a:extLst>
              <a:ext uri="{FF2B5EF4-FFF2-40B4-BE49-F238E27FC236}">
                <a16:creationId xmlns:a16="http://schemas.microsoft.com/office/drawing/2014/main" id="{870FA4DF-38AD-43E2-8527-5DB8941FF064}"/>
              </a:ext>
            </a:extLst>
          </p:cNvPr>
          <p:cNvGraphicFramePr>
            <a:graphicFrameLocks noGrp="1"/>
          </p:cNvGraphicFramePr>
          <p:nvPr>
            <p:extLst>
              <p:ext uri="{D42A27DB-BD31-4B8C-83A1-F6EECF244321}">
                <p14:modId xmlns:p14="http://schemas.microsoft.com/office/powerpoint/2010/main" val="59227403"/>
              </p:ext>
            </p:extLst>
          </p:nvPr>
        </p:nvGraphicFramePr>
        <p:xfrm>
          <a:off x="112209" y="101489"/>
          <a:ext cx="4566876" cy="370840"/>
        </p:xfrm>
        <a:graphic>
          <a:graphicData uri="http://schemas.openxmlformats.org/drawingml/2006/table">
            <a:tbl>
              <a:tblPr firstRow="1" bandRow="1">
                <a:effectLst>
                  <a:innerShdw blurRad="114300">
                    <a:prstClr val="black"/>
                  </a:innerShdw>
                </a:effectLst>
                <a:tableStyleId>{5C22544A-7EE6-4342-B048-85BDC9FD1C3A}</a:tableStyleId>
              </a:tblPr>
              <a:tblGrid>
                <a:gridCol w="4566876">
                  <a:extLst>
                    <a:ext uri="{9D8B030D-6E8A-4147-A177-3AD203B41FA5}">
                      <a16:colId xmlns:a16="http://schemas.microsoft.com/office/drawing/2014/main" val="1625591805"/>
                    </a:ext>
                  </a:extLst>
                </a:gridCol>
              </a:tblGrid>
              <a:tr h="370840">
                <a:tc>
                  <a:txBody>
                    <a:bodyPr/>
                    <a:lstStyle/>
                    <a:p>
                      <a:pPr algn="ctr"/>
                      <a:r>
                        <a:rPr lang="en-IN" sz="1400" dirty="0">
                          <a:solidFill>
                            <a:schemeClr val="accent6"/>
                          </a:solidFill>
                        </a:rPr>
                        <a:t>Payment method</a:t>
                      </a:r>
                    </a:p>
                  </a:txBody>
                  <a:tcPr>
                    <a:solidFill>
                      <a:schemeClr val="bg1"/>
                    </a:solidFill>
                  </a:tcPr>
                </a:tc>
                <a:extLst>
                  <a:ext uri="{0D108BD9-81ED-4DB2-BD59-A6C34878D82A}">
                    <a16:rowId xmlns:a16="http://schemas.microsoft.com/office/drawing/2014/main" val="1146801527"/>
                  </a:ext>
                </a:extLst>
              </a:tr>
            </a:tbl>
          </a:graphicData>
        </a:graphic>
      </p:graphicFrame>
      <p:graphicFrame>
        <p:nvGraphicFramePr>
          <p:cNvPr id="7" name="Table 6">
            <a:extLst>
              <a:ext uri="{FF2B5EF4-FFF2-40B4-BE49-F238E27FC236}">
                <a16:creationId xmlns:a16="http://schemas.microsoft.com/office/drawing/2014/main" id="{BC33F738-900B-400D-956F-80A328973ECB}"/>
              </a:ext>
            </a:extLst>
          </p:cNvPr>
          <p:cNvGraphicFramePr>
            <a:graphicFrameLocks noGrp="1"/>
          </p:cNvGraphicFramePr>
          <p:nvPr>
            <p:extLst>
              <p:ext uri="{D42A27DB-BD31-4B8C-83A1-F6EECF244321}">
                <p14:modId xmlns:p14="http://schemas.microsoft.com/office/powerpoint/2010/main" val="936968828"/>
              </p:ext>
            </p:extLst>
          </p:nvPr>
        </p:nvGraphicFramePr>
        <p:xfrm>
          <a:off x="174962" y="4419816"/>
          <a:ext cx="4566876" cy="370840"/>
        </p:xfrm>
        <a:graphic>
          <a:graphicData uri="http://schemas.openxmlformats.org/drawingml/2006/table">
            <a:tbl>
              <a:tblPr firstRow="1" bandRow="1">
                <a:effectLst>
                  <a:innerShdw blurRad="114300">
                    <a:prstClr val="black"/>
                  </a:innerShdw>
                </a:effectLst>
                <a:tableStyleId>{5C22544A-7EE6-4342-B048-85BDC9FD1C3A}</a:tableStyleId>
              </a:tblPr>
              <a:tblGrid>
                <a:gridCol w="4566876">
                  <a:extLst>
                    <a:ext uri="{9D8B030D-6E8A-4147-A177-3AD203B41FA5}">
                      <a16:colId xmlns:a16="http://schemas.microsoft.com/office/drawing/2014/main" val="1625591805"/>
                    </a:ext>
                  </a:extLst>
                </a:gridCol>
              </a:tblGrid>
              <a:tr h="370840">
                <a:tc>
                  <a:txBody>
                    <a:bodyPr/>
                    <a:lstStyle/>
                    <a:p>
                      <a:pPr algn="ctr"/>
                      <a:r>
                        <a:rPr lang="en-IN" sz="1400" dirty="0">
                          <a:solidFill>
                            <a:schemeClr val="accent6">
                              <a:lumMod val="75000"/>
                            </a:schemeClr>
                          </a:solidFill>
                        </a:rPr>
                        <a:t>How frequently abandon your shopping cart</a:t>
                      </a:r>
                    </a:p>
                  </a:txBody>
                  <a:tcPr>
                    <a:solidFill>
                      <a:schemeClr val="bg1"/>
                    </a:solidFill>
                  </a:tcPr>
                </a:tc>
                <a:extLst>
                  <a:ext uri="{0D108BD9-81ED-4DB2-BD59-A6C34878D82A}">
                    <a16:rowId xmlns:a16="http://schemas.microsoft.com/office/drawing/2014/main" val="1146801527"/>
                  </a:ext>
                </a:extLst>
              </a:tr>
            </a:tbl>
          </a:graphicData>
        </a:graphic>
      </p:graphicFrame>
      <p:sp>
        <p:nvSpPr>
          <p:cNvPr id="8" name="Arrow: Right 7">
            <a:extLst>
              <a:ext uri="{FF2B5EF4-FFF2-40B4-BE49-F238E27FC236}">
                <a16:creationId xmlns:a16="http://schemas.microsoft.com/office/drawing/2014/main" id="{E8A0678C-1AF1-42D1-9D87-8C5999731F49}"/>
              </a:ext>
            </a:extLst>
          </p:cNvPr>
          <p:cNvSpPr/>
          <p:nvPr/>
        </p:nvSpPr>
        <p:spPr>
          <a:xfrm>
            <a:off x="4948517" y="1013012"/>
            <a:ext cx="1147483" cy="493059"/>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observation</a:t>
            </a:r>
          </a:p>
        </p:txBody>
      </p:sp>
      <p:sp>
        <p:nvSpPr>
          <p:cNvPr id="9" name="Arrow: Right 8">
            <a:extLst>
              <a:ext uri="{FF2B5EF4-FFF2-40B4-BE49-F238E27FC236}">
                <a16:creationId xmlns:a16="http://schemas.microsoft.com/office/drawing/2014/main" id="{246BE2D9-C3E5-444C-97B8-F15EB34A8866}"/>
              </a:ext>
            </a:extLst>
          </p:cNvPr>
          <p:cNvSpPr/>
          <p:nvPr/>
        </p:nvSpPr>
        <p:spPr>
          <a:xfrm>
            <a:off x="4948517" y="5056094"/>
            <a:ext cx="1147483" cy="49305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observation</a:t>
            </a:r>
          </a:p>
        </p:txBody>
      </p:sp>
      <p:graphicFrame>
        <p:nvGraphicFramePr>
          <p:cNvPr id="10" name="Table 10">
            <a:extLst>
              <a:ext uri="{FF2B5EF4-FFF2-40B4-BE49-F238E27FC236}">
                <a16:creationId xmlns:a16="http://schemas.microsoft.com/office/drawing/2014/main" id="{53096895-3C78-402F-BDD8-24F50DBF7E0F}"/>
              </a:ext>
            </a:extLst>
          </p:cNvPr>
          <p:cNvGraphicFramePr>
            <a:graphicFrameLocks noGrp="1"/>
          </p:cNvGraphicFramePr>
          <p:nvPr>
            <p:extLst>
              <p:ext uri="{D42A27DB-BD31-4B8C-83A1-F6EECF244321}">
                <p14:modId xmlns:p14="http://schemas.microsoft.com/office/powerpoint/2010/main" val="3682539070"/>
              </p:ext>
            </p:extLst>
          </p:nvPr>
        </p:nvGraphicFramePr>
        <p:xfrm>
          <a:off x="6881907" y="101487"/>
          <a:ext cx="5310093" cy="3278889"/>
        </p:xfrm>
        <a:graphic>
          <a:graphicData uri="http://schemas.openxmlformats.org/drawingml/2006/table">
            <a:tbl>
              <a:tblPr firstRow="1" bandRow="1">
                <a:tableStyleId>{5C22544A-7EE6-4342-B048-85BDC9FD1C3A}</a:tableStyleId>
              </a:tblPr>
              <a:tblGrid>
                <a:gridCol w="5310093">
                  <a:extLst>
                    <a:ext uri="{9D8B030D-6E8A-4147-A177-3AD203B41FA5}">
                      <a16:colId xmlns:a16="http://schemas.microsoft.com/office/drawing/2014/main" val="302148862"/>
                    </a:ext>
                  </a:extLst>
                </a:gridCol>
              </a:tblGrid>
              <a:tr h="3278889">
                <a:tc>
                  <a:txBody>
                    <a:bodyPr/>
                    <a:lstStyle/>
                    <a:p>
                      <a:pPr marL="171450" indent="-171450">
                        <a:buFont typeface="Wingdings" panose="05000000000000000000" pitchFamily="2" charset="2"/>
                        <a:buChar char="è"/>
                      </a:pPr>
                      <a:r>
                        <a:rPr lang="en-IN" sz="1200" dirty="0">
                          <a:sym typeface="Wingdings" panose="05000000000000000000" pitchFamily="2" charset="2"/>
                        </a:rPr>
                        <a:t>Most of the customers are interested to pay the amount through cards(credit/debit) because  most  of the time offers are related to some credit /debit cards so customer pay  through cards</a:t>
                      </a:r>
                    </a:p>
                    <a:p>
                      <a:pPr marL="171450" indent="-171450">
                        <a:buFont typeface="Wingdings" panose="05000000000000000000" pitchFamily="2" charset="2"/>
                        <a:buChar char="è"/>
                      </a:pPr>
                      <a:r>
                        <a:rPr lang="en-IN" sz="1200" dirty="0">
                          <a:sym typeface="Wingdings" panose="05000000000000000000" pitchFamily="2" charset="2"/>
                        </a:rPr>
                        <a:t>There is another category that is cash on delivery  most of the  customers are making this type of purchase  because they thought that online payment is not secure but at any way they has to pay the bill for respective product but it gives some satisfaction to them </a:t>
                      </a:r>
                    </a:p>
                    <a:p>
                      <a:pPr marL="171450" indent="-171450">
                        <a:buFont typeface="Wingdings" panose="05000000000000000000" pitchFamily="2" charset="2"/>
                        <a:buChar char="è"/>
                      </a:pPr>
                      <a:r>
                        <a:rPr lang="en-IN" sz="1200" dirty="0">
                          <a:sym typeface="Wingdings" panose="05000000000000000000" pitchFamily="2" charset="2"/>
                        </a:rPr>
                        <a:t>E-wallets it the least category here but now a days these are very popular here  this count is less because some of the application are not working well at the time of purchase  and some other reasons customers unable to pay through e-wallets </a:t>
                      </a:r>
                    </a:p>
                    <a:p>
                      <a:pPr marL="0" indent="0">
                        <a:buFont typeface="Wingdings" panose="05000000000000000000" pitchFamily="2" charset="2"/>
                        <a:buNone/>
                      </a:pPr>
                      <a:r>
                        <a:rPr lang="en-IN" sz="1200" dirty="0">
                          <a:sym typeface="Wingdings" panose="05000000000000000000" pitchFamily="2" charset="2"/>
                        </a:rPr>
                        <a:t>Conclusion:-</a:t>
                      </a:r>
                    </a:p>
                    <a:p>
                      <a:pPr marL="0" indent="0">
                        <a:buFont typeface="Wingdings" panose="05000000000000000000" pitchFamily="2" charset="2"/>
                        <a:buNone/>
                      </a:pPr>
                      <a:r>
                        <a:rPr lang="en-IN" sz="1200" dirty="0">
                          <a:sym typeface="Wingdings" panose="05000000000000000000" pitchFamily="2" charset="2"/>
                        </a:rPr>
                        <a:t>       it is better to provide more payments options, this may lead to buying product more </a:t>
                      </a:r>
                      <a:endParaRPr lang="en-IN" sz="1200" dirty="0"/>
                    </a:p>
                  </a:txBody>
                  <a:tcPr>
                    <a:solidFill>
                      <a:schemeClr val="accent1">
                        <a:lumMod val="60000"/>
                        <a:lumOff val="40000"/>
                      </a:schemeClr>
                    </a:solidFill>
                  </a:tcPr>
                </a:tc>
                <a:extLst>
                  <a:ext uri="{0D108BD9-81ED-4DB2-BD59-A6C34878D82A}">
                    <a16:rowId xmlns:a16="http://schemas.microsoft.com/office/drawing/2014/main" val="3228634542"/>
                  </a:ext>
                </a:extLst>
              </a:tr>
            </a:tbl>
          </a:graphicData>
        </a:graphic>
      </p:graphicFrame>
      <p:graphicFrame>
        <p:nvGraphicFramePr>
          <p:cNvPr id="11" name="Table 10">
            <a:extLst>
              <a:ext uri="{FF2B5EF4-FFF2-40B4-BE49-F238E27FC236}">
                <a16:creationId xmlns:a16="http://schemas.microsoft.com/office/drawing/2014/main" id="{EE1FA22D-D0AD-4311-813F-2F3956E10F8B}"/>
              </a:ext>
            </a:extLst>
          </p:cNvPr>
          <p:cNvGraphicFramePr>
            <a:graphicFrameLocks noGrp="1"/>
          </p:cNvGraphicFramePr>
          <p:nvPr>
            <p:extLst>
              <p:ext uri="{D42A27DB-BD31-4B8C-83A1-F6EECF244321}">
                <p14:modId xmlns:p14="http://schemas.microsoft.com/office/powerpoint/2010/main" val="2686786751"/>
              </p:ext>
            </p:extLst>
          </p:nvPr>
        </p:nvGraphicFramePr>
        <p:xfrm>
          <a:off x="6881907" y="3935509"/>
          <a:ext cx="5310093" cy="2922492"/>
        </p:xfrm>
        <a:graphic>
          <a:graphicData uri="http://schemas.openxmlformats.org/drawingml/2006/table">
            <a:tbl>
              <a:tblPr firstRow="1" bandRow="1">
                <a:tableStyleId>{5C22544A-7EE6-4342-B048-85BDC9FD1C3A}</a:tableStyleId>
              </a:tblPr>
              <a:tblGrid>
                <a:gridCol w="5310093">
                  <a:extLst>
                    <a:ext uri="{9D8B030D-6E8A-4147-A177-3AD203B41FA5}">
                      <a16:colId xmlns:a16="http://schemas.microsoft.com/office/drawing/2014/main" val="302148862"/>
                    </a:ext>
                  </a:extLst>
                </a:gridCol>
              </a:tblGrid>
              <a:tr h="2922492">
                <a:tc>
                  <a:txBody>
                    <a:bodyPr/>
                    <a:lstStyle/>
                    <a:p>
                      <a:pPr marL="285750" indent="-285750">
                        <a:buFont typeface="Wingdings" panose="05000000000000000000" pitchFamily="2" charset="2"/>
                        <a:buChar char="è"/>
                      </a:pPr>
                      <a:r>
                        <a:rPr lang="en-IN" sz="1400" dirty="0">
                          <a:sym typeface="Wingdings" panose="05000000000000000000" pitchFamily="2" charset="2"/>
                        </a:rPr>
                        <a:t>Here most of the customers are abandon their cart only sometime because they may find another best offer but it is good to see this category has high count of customers </a:t>
                      </a:r>
                    </a:p>
                    <a:p>
                      <a:pPr marL="171450" indent="-171450">
                        <a:buFont typeface="Wingdings" panose="05000000000000000000" pitchFamily="2" charset="2"/>
                        <a:buChar char="è"/>
                      </a:pPr>
                      <a:r>
                        <a:rPr lang="en-IN" sz="1400" dirty="0">
                          <a:sym typeface="Wingdings" panose="05000000000000000000" pitchFamily="2" charset="2"/>
                        </a:rPr>
                        <a:t>Another category is never it means they do not abandon cart because they trust and they want to buy at any way </a:t>
                      </a:r>
                    </a:p>
                    <a:p>
                      <a:pPr marL="171450" indent="-171450">
                        <a:buFont typeface="Wingdings" panose="05000000000000000000" pitchFamily="2" charset="2"/>
                        <a:buChar char="è"/>
                      </a:pPr>
                      <a:r>
                        <a:rPr lang="en-IN" sz="1400" dirty="0">
                          <a:sym typeface="Wingdings" panose="05000000000000000000" pitchFamily="2" charset="2"/>
                        </a:rPr>
                        <a:t> frequently and very frequently are has low count</a:t>
                      </a:r>
                      <a:endParaRPr lang="en-IN" sz="1200" dirty="0"/>
                    </a:p>
                  </a:txBody>
                  <a:tcPr>
                    <a:solidFill>
                      <a:schemeClr val="accent3">
                        <a:lumMod val="75000"/>
                      </a:schemeClr>
                    </a:solidFill>
                  </a:tcPr>
                </a:tc>
                <a:extLst>
                  <a:ext uri="{0D108BD9-81ED-4DB2-BD59-A6C34878D82A}">
                    <a16:rowId xmlns:a16="http://schemas.microsoft.com/office/drawing/2014/main" val="3228634542"/>
                  </a:ext>
                </a:extLst>
              </a:tr>
            </a:tbl>
          </a:graphicData>
        </a:graphic>
      </p:graphicFrame>
      <p:pic>
        <p:nvPicPr>
          <p:cNvPr id="13" name="Picture 12">
            <a:extLst>
              <a:ext uri="{FF2B5EF4-FFF2-40B4-BE49-F238E27FC236}">
                <a16:creationId xmlns:a16="http://schemas.microsoft.com/office/drawing/2014/main" id="{946C41E4-2C99-44DA-B35F-FEA1B49FC8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5365" y="2530529"/>
            <a:ext cx="1389529" cy="950777"/>
          </a:xfrm>
          <a:prstGeom prst="rect">
            <a:avLst/>
          </a:prstGeom>
        </p:spPr>
      </p:pic>
      <p:graphicFrame>
        <p:nvGraphicFramePr>
          <p:cNvPr id="14" name="Table 14">
            <a:extLst>
              <a:ext uri="{FF2B5EF4-FFF2-40B4-BE49-F238E27FC236}">
                <a16:creationId xmlns:a16="http://schemas.microsoft.com/office/drawing/2014/main" id="{563F0541-F615-4E42-9B2A-497A8E4057E8}"/>
              </a:ext>
            </a:extLst>
          </p:cNvPr>
          <p:cNvGraphicFramePr>
            <a:graphicFrameLocks noGrp="1"/>
          </p:cNvGraphicFramePr>
          <p:nvPr>
            <p:extLst>
              <p:ext uri="{D42A27DB-BD31-4B8C-83A1-F6EECF244321}">
                <p14:modId xmlns:p14="http://schemas.microsoft.com/office/powerpoint/2010/main" val="979403950"/>
              </p:ext>
            </p:extLst>
          </p:nvPr>
        </p:nvGraphicFramePr>
        <p:xfrm>
          <a:off x="0" y="3477624"/>
          <a:ext cx="12192000" cy="365760"/>
        </p:xfrm>
        <a:graphic>
          <a:graphicData uri="http://schemas.openxmlformats.org/drawingml/2006/table">
            <a:tbl>
              <a:tblPr firstRow="1" bandRow="1">
                <a:effectLst>
                  <a:innerShdw blurRad="114300">
                    <a:prstClr val="black"/>
                  </a:innerShdw>
                </a:effectLst>
                <a:tableStyleId>{5C22544A-7EE6-4342-B048-85BDC9FD1C3A}</a:tableStyleId>
              </a:tblPr>
              <a:tblGrid>
                <a:gridCol w="12192000">
                  <a:extLst>
                    <a:ext uri="{9D8B030D-6E8A-4147-A177-3AD203B41FA5}">
                      <a16:colId xmlns:a16="http://schemas.microsoft.com/office/drawing/2014/main" val="3873867100"/>
                    </a:ext>
                  </a:extLst>
                </a:gridCol>
              </a:tblGrid>
              <a:tr h="179294">
                <a:tc>
                  <a:txBody>
                    <a:bodyPr/>
                    <a:lstStyle/>
                    <a:p>
                      <a:endParaRPr lang="en-IN" dirty="0"/>
                    </a:p>
                  </a:txBody>
                  <a:tcPr>
                    <a:solidFill>
                      <a:schemeClr val="accent5">
                        <a:lumMod val="20000"/>
                        <a:lumOff val="80000"/>
                      </a:schemeClr>
                    </a:solidFill>
                  </a:tcPr>
                </a:tc>
                <a:extLst>
                  <a:ext uri="{0D108BD9-81ED-4DB2-BD59-A6C34878D82A}">
                    <a16:rowId xmlns:a16="http://schemas.microsoft.com/office/drawing/2014/main" val="3780011651"/>
                  </a:ext>
                </a:extLst>
              </a:tr>
            </a:tbl>
          </a:graphicData>
        </a:graphic>
      </p:graphicFrame>
    </p:spTree>
    <p:extLst>
      <p:ext uri="{BB962C8B-B14F-4D97-AF65-F5344CB8AC3E}">
        <p14:creationId xmlns:p14="http://schemas.microsoft.com/office/powerpoint/2010/main" val="262993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970B31-553F-47A5-B532-F89CA3099FB8}"/>
              </a:ext>
            </a:extLst>
          </p:cNvPr>
          <p:cNvPicPr>
            <a:picLocks noChangeAspect="1"/>
          </p:cNvPicPr>
          <p:nvPr/>
        </p:nvPicPr>
        <p:blipFill>
          <a:blip r:embed="rId2"/>
          <a:stretch>
            <a:fillRect/>
          </a:stretch>
        </p:blipFill>
        <p:spPr>
          <a:xfrm>
            <a:off x="41892" y="613308"/>
            <a:ext cx="3977985" cy="2780132"/>
          </a:xfrm>
          <a:prstGeom prst="rect">
            <a:avLst/>
          </a:prstGeom>
        </p:spPr>
      </p:pic>
      <p:pic>
        <p:nvPicPr>
          <p:cNvPr id="5" name="Picture 4">
            <a:extLst>
              <a:ext uri="{FF2B5EF4-FFF2-40B4-BE49-F238E27FC236}">
                <a16:creationId xmlns:a16="http://schemas.microsoft.com/office/drawing/2014/main" id="{A26368B2-2A67-4A81-88BD-40C31D136B35}"/>
              </a:ext>
            </a:extLst>
          </p:cNvPr>
          <p:cNvPicPr>
            <a:picLocks noChangeAspect="1"/>
          </p:cNvPicPr>
          <p:nvPr/>
        </p:nvPicPr>
        <p:blipFill>
          <a:blip r:embed="rId3"/>
          <a:stretch>
            <a:fillRect/>
          </a:stretch>
        </p:blipFill>
        <p:spPr>
          <a:xfrm>
            <a:off x="7731351" y="753160"/>
            <a:ext cx="3993226" cy="2483101"/>
          </a:xfrm>
          <a:prstGeom prst="rect">
            <a:avLst/>
          </a:prstGeom>
        </p:spPr>
      </p:pic>
      <p:graphicFrame>
        <p:nvGraphicFramePr>
          <p:cNvPr id="6" name="Table 6">
            <a:extLst>
              <a:ext uri="{FF2B5EF4-FFF2-40B4-BE49-F238E27FC236}">
                <a16:creationId xmlns:a16="http://schemas.microsoft.com/office/drawing/2014/main" id="{9DADD08F-FF8E-4D21-8B3E-15335ABEE23D}"/>
              </a:ext>
            </a:extLst>
          </p:cNvPr>
          <p:cNvGraphicFramePr>
            <a:graphicFrameLocks noGrp="1"/>
          </p:cNvGraphicFramePr>
          <p:nvPr>
            <p:extLst>
              <p:ext uri="{D42A27DB-BD31-4B8C-83A1-F6EECF244321}">
                <p14:modId xmlns:p14="http://schemas.microsoft.com/office/powerpoint/2010/main" val="3929131927"/>
              </p:ext>
            </p:extLst>
          </p:nvPr>
        </p:nvGraphicFramePr>
        <p:xfrm>
          <a:off x="50856" y="194208"/>
          <a:ext cx="4814047" cy="33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814047">
                  <a:extLst>
                    <a:ext uri="{9D8B030D-6E8A-4147-A177-3AD203B41FA5}">
                      <a16:colId xmlns:a16="http://schemas.microsoft.com/office/drawing/2014/main" val="3560255630"/>
                    </a:ext>
                  </a:extLst>
                </a:gridCol>
              </a:tblGrid>
              <a:tr h="255494">
                <a:tc>
                  <a:txBody>
                    <a:bodyPr/>
                    <a:lstStyle/>
                    <a:p>
                      <a:pPr algn="ctr"/>
                      <a:r>
                        <a:rPr lang="en-IN" sz="1600" dirty="0">
                          <a:solidFill>
                            <a:schemeClr val="accent2">
                              <a:lumMod val="60000"/>
                              <a:lumOff val="40000"/>
                            </a:schemeClr>
                          </a:solidFill>
                        </a:rPr>
                        <a:t>Why did you abandon the bag/shopping cart</a:t>
                      </a:r>
                    </a:p>
                  </a:txBody>
                  <a:tcPr>
                    <a:solidFill>
                      <a:schemeClr val="bg1"/>
                    </a:solidFill>
                  </a:tcPr>
                </a:tc>
                <a:extLst>
                  <a:ext uri="{0D108BD9-81ED-4DB2-BD59-A6C34878D82A}">
                    <a16:rowId xmlns:a16="http://schemas.microsoft.com/office/drawing/2014/main" val="3271281049"/>
                  </a:ext>
                </a:extLst>
              </a:tr>
            </a:tbl>
          </a:graphicData>
        </a:graphic>
      </p:graphicFrame>
      <p:graphicFrame>
        <p:nvGraphicFramePr>
          <p:cNvPr id="7" name="Table 6">
            <a:extLst>
              <a:ext uri="{FF2B5EF4-FFF2-40B4-BE49-F238E27FC236}">
                <a16:creationId xmlns:a16="http://schemas.microsoft.com/office/drawing/2014/main" id="{FF521665-6475-4CE5-82DD-69094BF5AD5C}"/>
              </a:ext>
            </a:extLst>
          </p:cNvPr>
          <p:cNvGraphicFramePr>
            <a:graphicFrameLocks noGrp="1"/>
          </p:cNvGraphicFramePr>
          <p:nvPr>
            <p:extLst>
              <p:ext uri="{D42A27DB-BD31-4B8C-83A1-F6EECF244321}">
                <p14:modId xmlns:p14="http://schemas.microsoft.com/office/powerpoint/2010/main" val="830027464"/>
              </p:ext>
            </p:extLst>
          </p:nvPr>
        </p:nvGraphicFramePr>
        <p:xfrm>
          <a:off x="7263928" y="341954"/>
          <a:ext cx="4814047" cy="426421"/>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814047">
                  <a:extLst>
                    <a:ext uri="{9D8B030D-6E8A-4147-A177-3AD203B41FA5}">
                      <a16:colId xmlns:a16="http://schemas.microsoft.com/office/drawing/2014/main" val="3560255630"/>
                    </a:ext>
                  </a:extLst>
                </a:gridCol>
              </a:tblGrid>
              <a:tr h="426421">
                <a:tc>
                  <a:txBody>
                    <a:bodyPr/>
                    <a:lstStyle/>
                    <a:p>
                      <a:pPr algn="ctr"/>
                      <a:r>
                        <a:rPr lang="en-IN" sz="1200" dirty="0">
                          <a:solidFill>
                            <a:schemeClr val="accent2">
                              <a:lumMod val="60000"/>
                              <a:lumOff val="40000"/>
                            </a:schemeClr>
                          </a:solidFill>
                        </a:rPr>
                        <a:t>The content on the website must be readable and understandable </a:t>
                      </a:r>
                    </a:p>
                  </a:txBody>
                  <a:tcPr>
                    <a:solidFill>
                      <a:schemeClr val="bg1"/>
                    </a:solidFill>
                  </a:tcPr>
                </a:tc>
                <a:extLst>
                  <a:ext uri="{0D108BD9-81ED-4DB2-BD59-A6C34878D82A}">
                    <a16:rowId xmlns:a16="http://schemas.microsoft.com/office/drawing/2014/main" val="3271281049"/>
                  </a:ext>
                </a:extLst>
              </a:tr>
            </a:tbl>
          </a:graphicData>
        </a:graphic>
      </p:graphicFrame>
      <p:sp>
        <p:nvSpPr>
          <p:cNvPr id="8" name="Speech Bubble: Oval 7">
            <a:extLst>
              <a:ext uri="{FF2B5EF4-FFF2-40B4-BE49-F238E27FC236}">
                <a16:creationId xmlns:a16="http://schemas.microsoft.com/office/drawing/2014/main" id="{A996323D-9B91-4A41-8956-3E57E0602079}"/>
              </a:ext>
            </a:extLst>
          </p:cNvPr>
          <p:cNvSpPr/>
          <p:nvPr/>
        </p:nvSpPr>
        <p:spPr>
          <a:xfrm>
            <a:off x="197223" y="3797923"/>
            <a:ext cx="4419600" cy="267459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ym typeface="Wingdings" panose="05000000000000000000" pitchFamily="2" charset="2"/>
              </a:rPr>
              <a:t> Most of the customers are abandon bag due to better alternate offers </a:t>
            </a:r>
            <a:endParaRPr lang="en-IN" sz="1200" dirty="0"/>
          </a:p>
        </p:txBody>
      </p:sp>
      <p:graphicFrame>
        <p:nvGraphicFramePr>
          <p:cNvPr id="9" name="Table 9">
            <a:extLst>
              <a:ext uri="{FF2B5EF4-FFF2-40B4-BE49-F238E27FC236}">
                <a16:creationId xmlns:a16="http://schemas.microsoft.com/office/drawing/2014/main" id="{241BD289-9AB6-4767-90DD-E129F86E22E5}"/>
              </a:ext>
            </a:extLst>
          </p:cNvPr>
          <p:cNvGraphicFramePr>
            <a:graphicFrameLocks noGrp="1"/>
          </p:cNvGraphicFramePr>
          <p:nvPr>
            <p:extLst>
              <p:ext uri="{D42A27DB-BD31-4B8C-83A1-F6EECF244321}">
                <p14:modId xmlns:p14="http://schemas.microsoft.com/office/powerpoint/2010/main" val="2407693969"/>
              </p:ext>
            </p:extLst>
          </p:nvPr>
        </p:nvGraphicFramePr>
        <p:xfrm>
          <a:off x="1183340" y="3970703"/>
          <a:ext cx="2447365" cy="370840"/>
        </p:xfrm>
        <a:graphic>
          <a:graphicData uri="http://schemas.openxmlformats.org/drawingml/2006/table">
            <a:tbl>
              <a:tblPr firstRow="1" bandRow="1">
                <a:tableStyleId>{5C22544A-7EE6-4342-B048-85BDC9FD1C3A}</a:tableStyleId>
              </a:tblPr>
              <a:tblGrid>
                <a:gridCol w="2447365">
                  <a:extLst>
                    <a:ext uri="{9D8B030D-6E8A-4147-A177-3AD203B41FA5}">
                      <a16:colId xmlns:a16="http://schemas.microsoft.com/office/drawing/2014/main" val="573982641"/>
                    </a:ext>
                  </a:extLst>
                </a:gridCol>
              </a:tblGrid>
              <a:tr h="370840">
                <a:tc>
                  <a:txBody>
                    <a:bodyPr/>
                    <a:lstStyle/>
                    <a:p>
                      <a:pPr algn="ctr"/>
                      <a:r>
                        <a:rPr lang="en-IN" dirty="0">
                          <a:solidFill>
                            <a:schemeClr val="accent1">
                              <a:lumMod val="50000"/>
                            </a:schemeClr>
                          </a:solidFill>
                        </a:rPr>
                        <a:t>observation</a:t>
                      </a:r>
                    </a:p>
                  </a:txBody>
                  <a:tcPr>
                    <a:solidFill>
                      <a:schemeClr val="accent6">
                        <a:lumMod val="40000"/>
                        <a:lumOff val="60000"/>
                      </a:schemeClr>
                    </a:solidFill>
                  </a:tcPr>
                </a:tc>
                <a:extLst>
                  <a:ext uri="{0D108BD9-81ED-4DB2-BD59-A6C34878D82A}">
                    <a16:rowId xmlns:a16="http://schemas.microsoft.com/office/drawing/2014/main" val="3571545668"/>
                  </a:ext>
                </a:extLst>
              </a:tr>
            </a:tbl>
          </a:graphicData>
        </a:graphic>
      </p:graphicFrame>
      <p:sp>
        <p:nvSpPr>
          <p:cNvPr id="10" name="Isosceles Triangle 9">
            <a:extLst>
              <a:ext uri="{FF2B5EF4-FFF2-40B4-BE49-F238E27FC236}">
                <a16:creationId xmlns:a16="http://schemas.microsoft.com/office/drawing/2014/main" id="{80A0AF88-54F2-4B34-BB11-F7E690312F7A}"/>
              </a:ext>
            </a:extLst>
          </p:cNvPr>
          <p:cNvSpPr/>
          <p:nvPr/>
        </p:nvSpPr>
        <p:spPr>
          <a:xfrm>
            <a:off x="1089210" y="3630283"/>
            <a:ext cx="2635623" cy="335280"/>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peech Bubble: Oval 10">
            <a:extLst>
              <a:ext uri="{FF2B5EF4-FFF2-40B4-BE49-F238E27FC236}">
                <a16:creationId xmlns:a16="http://schemas.microsoft.com/office/drawing/2014/main" id="{EEFE683B-5012-4B21-AF65-9EF0D43E7DF4}"/>
              </a:ext>
            </a:extLst>
          </p:cNvPr>
          <p:cNvSpPr/>
          <p:nvPr/>
        </p:nvSpPr>
        <p:spPr>
          <a:xfrm>
            <a:off x="7263928" y="3621739"/>
            <a:ext cx="4928072" cy="285077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ym typeface="Wingdings" panose="05000000000000000000" pitchFamily="2" charset="2"/>
              </a:rPr>
              <a:t> Here most of the customers are strongly agree to content in the application must be understandable </a:t>
            </a:r>
            <a:endParaRPr lang="en-IN" sz="1400" dirty="0"/>
          </a:p>
        </p:txBody>
      </p:sp>
      <p:graphicFrame>
        <p:nvGraphicFramePr>
          <p:cNvPr id="12" name="Table 9">
            <a:extLst>
              <a:ext uri="{FF2B5EF4-FFF2-40B4-BE49-F238E27FC236}">
                <a16:creationId xmlns:a16="http://schemas.microsoft.com/office/drawing/2014/main" id="{F538BE55-BBD5-400B-A55D-510288172FF2}"/>
              </a:ext>
            </a:extLst>
          </p:cNvPr>
          <p:cNvGraphicFramePr>
            <a:graphicFrameLocks noGrp="1"/>
          </p:cNvGraphicFramePr>
          <p:nvPr>
            <p:extLst>
              <p:ext uri="{D42A27DB-BD31-4B8C-83A1-F6EECF244321}">
                <p14:modId xmlns:p14="http://schemas.microsoft.com/office/powerpoint/2010/main" val="2671267982"/>
              </p:ext>
            </p:extLst>
          </p:nvPr>
        </p:nvGraphicFramePr>
        <p:xfrm>
          <a:off x="8655425" y="3736128"/>
          <a:ext cx="2447365" cy="370840"/>
        </p:xfrm>
        <a:graphic>
          <a:graphicData uri="http://schemas.openxmlformats.org/drawingml/2006/table">
            <a:tbl>
              <a:tblPr firstRow="1" bandRow="1">
                <a:tableStyleId>{5C22544A-7EE6-4342-B048-85BDC9FD1C3A}</a:tableStyleId>
              </a:tblPr>
              <a:tblGrid>
                <a:gridCol w="2447365">
                  <a:extLst>
                    <a:ext uri="{9D8B030D-6E8A-4147-A177-3AD203B41FA5}">
                      <a16:colId xmlns:a16="http://schemas.microsoft.com/office/drawing/2014/main" val="573982641"/>
                    </a:ext>
                  </a:extLst>
                </a:gridCol>
              </a:tblGrid>
              <a:tr h="370840">
                <a:tc>
                  <a:txBody>
                    <a:bodyPr/>
                    <a:lstStyle/>
                    <a:p>
                      <a:pPr algn="ctr"/>
                      <a:r>
                        <a:rPr lang="en-IN" dirty="0">
                          <a:solidFill>
                            <a:schemeClr val="accent1">
                              <a:lumMod val="50000"/>
                            </a:schemeClr>
                          </a:solidFill>
                        </a:rPr>
                        <a:t>observation</a:t>
                      </a:r>
                    </a:p>
                  </a:txBody>
                  <a:tcPr>
                    <a:solidFill>
                      <a:schemeClr val="accent6">
                        <a:lumMod val="40000"/>
                        <a:lumOff val="60000"/>
                      </a:schemeClr>
                    </a:solidFill>
                  </a:tcPr>
                </a:tc>
                <a:extLst>
                  <a:ext uri="{0D108BD9-81ED-4DB2-BD59-A6C34878D82A}">
                    <a16:rowId xmlns:a16="http://schemas.microsoft.com/office/drawing/2014/main" val="3571545668"/>
                  </a:ext>
                </a:extLst>
              </a:tr>
            </a:tbl>
          </a:graphicData>
        </a:graphic>
      </p:graphicFrame>
      <p:sp>
        <p:nvSpPr>
          <p:cNvPr id="13" name="Isosceles Triangle 12">
            <a:extLst>
              <a:ext uri="{FF2B5EF4-FFF2-40B4-BE49-F238E27FC236}">
                <a16:creationId xmlns:a16="http://schemas.microsoft.com/office/drawing/2014/main" id="{2430149D-4B01-4AF3-B5F5-BE29AF6074D9}"/>
              </a:ext>
            </a:extLst>
          </p:cNvPr>
          <p:cNvSpPr/>
          <p:nvPr/>
        </p:nvSpPr>
        <p:spPr>
          <a:xfrm>
            <a:off x="8561295" y="3395708"/>
            <a:ext cx="2635623" cy="335280"/>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227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B682A-D6EF-4A7F-BC89-3E15C8C7D522}"/>
              </a:ext>
            </a:extLst>
          </p:cNvPr>
          <p:cNvPicPr>
            <a:picLocks noChangeAspect="1"/>
          </p:cNvPicPr>
          <p:nvPr/>
        </p:nvPicPr>
        <p:blipFill>
          <a:blip r:embed="rId2"/>
          <a:stretch>
            <a:fillRect/>
          </a:stretch>
        </p:blipFill>
        <p:spPr>
          <a:xfrm>
            <a:off x="30482" y="514948"/>
            <a:ext cx="3939881" cy="1851820"/>
          </a:xfrm>
          <a:prstGeom prst="rect">
            <a:avLst/>
          </a:prstGeom>
        </p:spPr>
      </p:pic>
      <p:pic>
        <p:nvPicPr>
          <p:cNvPr id="5" name="Picture 4">
            <a:extLst>
              <a:ext uri="{FF2B5EF4-FFF2-40B4-BE49-F238E27FC236}">
                <a16:creationId xmlns:a16="http://schemas.microsoft.com/office/drawing/2014/main" id="{1F317835-0B79-470A-B216-0EB287FF1DBD}"/>
              </a:ext>
            </a:extLst>
          </p:cNvPr>
          <p:cNvPicPr>
            <a:picLocks noChangeAspect="1"/>
          </p:cNvPicPr>
          <p:nvPr/>
        </p:nvPicPr>
        <p:blipFill>
          <a:blip r:embed="rId3"/>
          <a:stretch>
            <a:fillRect/>
          </a:stretch>
        </p:blipFill>
        <p:spPr>
          <a:xfrm>
            <a:off x="0" y="4724314"/>
            <a:ext cx="4000847" cy="1981372"/>
          </a:xfrm>
          <a:prstGeom prst="rect">
            <a:avLst/>
          </a:prstGeom>
        </p:spPr>
      </p:pic>
      <p:graphicFrame>
        <p:nvGraphicFramePr>
          <p:cNvPr id="6" name="Table 6">
            <a:extLst>
              <a:ext uri="{FF2B5EF4-FFF2-40B4-BE49-F238E27FC236}">
                <a16:creationId xmlns:a16="http://schemas.microsoft.com/office/drawing/2014/main" id="{44B382C9-8CC3-4B0E-90E4-93D2E5D0293A}"/>
              </a:ext>
            </a:extLst>
          </p:cNvPr>
          <p:cNvGraphicFramePr>
            <a:graphicFrameLocks noGrp="1"/>
          </p:cNvGraphicFramePr>
          <p:nvPr>
            <p:extLst>
              <p:ext uri="{D42A27DB-BD31-4B8C-83A1-F6EECF244321}">
                <p14:modId xmlns:p14="http://schemas.microsoft.com/office/powerpoint/2010/main" val="4123105648"/>
              </p:ext>
            </p:extLst>
          </p:nvPr>
        </p:nvGraphicFramePr>
        <p:xfrm>
          <a:off x="30480" y="152314"/>
          <a:ext cx="8288767" cy="370840"/>
        </p:xfrm>
        <a:graphic>
          <a:graphicData uri="http://schemas.openxmlformats.org/drawingml/2006/table">
            <a:tbl>
              <a:tblPr firstRow="1" bandRow="1">
                <a:tableStyleId>{5C22544A-7EE6-4342-B048-85BDC9FD1C3A}</a:tableStyleId>
              </a:tblPr>
              <a:tblGrid>
                <a:gridCol w="8288767">
                  <a:extLst>
                    <a:ext uri="{9D8B030D-6E8A-4147-A177-3AD203B41FA5}">
                      <a16:colId xmlns:a16="http://schemas.microsoft.com/office/drawing/2014/main" val="695053452"/>
                    </a:ext>
                  </a:extLst>
                </a:gridCol>
              </a:tblGrid>
              <a:tr h="370840">
                <a:tc>
                  <a:txBody>
                    <a:bodyPr/>
                    <a:lstStyle/>
                    <a:p>
                      <a:r>
                        <a:rPr lang="en-US" sz="1600" dirty="0">
                          <a:solidFill>
                            <a:schemeClr val="accent4"/>
                          </a:solidFill>
                        </a:rPr>
                        <a:t>Information on similar product to the one </a:t>
                      </a:r>
                      <a:r>
                        <a:rPr lang="en-US" sz="1600" dirty="0" err="1">
                          <a:solidFill>
                            <a:schemeClr val="accent4"/>
                          </a:solidFill>
                        </a:rPr>
                        <a:t>highlightedis</a:t>
                      </a:r>
                      <a:r>
                        <a:rPr lang="en-US" sz="1600" dirty="0">
                          <a:solidFill>
                            <a:schemeClr val="accent4"/>
                          </a:solidFill>
                        </a:rPr>
                        <a:t> important for product comparison</a:t>
                      </a:r>
                      <a:endParaRPr lang="en-IN" sz="1600" dirty="0">
                        <a:solidFill>
                          <a:schemeClr val="accent4"/>
                        </a:solidFill>
                      </a:endParaRPr>
                    </a:p>
                  </a:txBody>
                  <a:tcPr>
                    <a:solidFill>
                      <a:schemeClr val="bg1"/>
                    </a:solidFill>
                  </a:tcPr>
                </a:tc>
                <a:extLst>
                  <a:ext uri="{0D108BD9-81ED-4DB2-BD59-A6C34878D82A}">
                    <a16:rowId xmlns:a16="http://schemas.microsoft.com/office/drawing/2014/main" val="208535520"/>
                  </a:ext>
                </a:extLst>
              </a:tr>
            </a:tbl>
          </a:graphicData>
        </a:graphic>
      </p:graphicFrame>
      <p:graphicFrame>
        <p:nvGraphicFramePr>
          <p:cNvPr id="8" name="Table 8">
            <a:extLst>
              <a:ext uri="{FF2B5EF4-FFF2-40B4-BE49-F238E27FC236}">
                <a16:creationId xmlns:a16="http://schemas.microsoft.com/office/drawing/2014/main" id="{3CCF28A9-896F-4B91-9C42-2C2FF7CF94BB}"/>
              </a:ext>
            </a:extLst>
          </p:cNvPr>
          <p:cNvGraphicFramePr>
            <a:graphicFrameLocks noGrp="1"/>
          </p:cNvGraphicFramePr>
          <p:nvPr>
            <p:extLst>
              <p:ext uri="{D42A27DB-BD31-4B8C-83A1-F6EECF244321}">
                <p14:modId xmlns:p14="http://schemas.microsoft.com/office/powerpoint/2010/main" val="1219890135"/>
              </p:ext>
            </p:extLst>
          </p:nvPr>
        </p:nvGraphicFramePr>
        <p:xfrm>
          <a:off x="30480" y="4382858"/>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548719206"/>
                    </a:ext>
                  </a:extLst>
                </a:gridCol>
              </a:tblGrid>
              <a:tr h="370840">
                <a:tc>
                  <a:txBody>
                    <a:bodyPr/>
                    <a:lstStyle/>
                    <a:p>
                      <a:r>
                        <a:rPr lang="en-US" sz="1400" dirty="0">
                          <a:solidFill>
                            <a:schemeClr val="tx2"/>
                          </a:solidFill>
                        </a:rPr>
                        <a:t>Complete information on listed seller and product being offered is important for purchase decision</a:t>
                      </a:r>
                      <a:endParaRPr lang="en-IN" sz="1400" dirty="0">
                        <a:solidFill>
                          <a:schemeClr val="tx2"/>
                        </a:solidFill>
                      </a:endParaRPr>
                    </a:p>
                  </a:txBody>
                  <a:tcPr>
                    <a:solidFill>
                      <a:schemeClr val="bg1"/>
                    </a:solidFill>
                  </a:tcPr>
                </a:tc>
                <a:extLst>
                  <a:ext uri="{0D108BD9-81ED-4DB2-BD59-A6C34878D82A}">
                    <a16:rowId xmlns:a16="http://schemas.microsoft.com/office/drawing/2014/main" val="3897841758"/>
                  </a:ext>
                </a:extLst>
              </a:tr>
            </a:tbl>
          </a:graphicData>
        </a:graphic>
      </p:graphicFrame>
      <p:sp>
        <p:nvSpPr>
          <p:cNvPr id="9" name="Arrow: Right 8">
            <a:extLst>
              <a:ext uri="{FF2B5EF4-FFF2-40B4-BE49-F238E27FC236}">
                <a16:creationId xmlns:a16="http://schemas.microsoft.com/office/drawing/2014/main" id="{99AF1FA0-1705-4ABF-B03B-DE277DD658AB}"/>
              </a:ext>
            </a:extLst>
          </p:cNvPr>
          <p:cNvSpPr/>
          <p:nvPr/>
        </p:nvSpPr>
        <p:spPr>
          <a:xfrm>
            <a:off x="4094480" y="744070"/>
            <a:ext cx="1409849" cy="618565"/>
          </a:xfrm>
          <a:prstGeom prst="rightArrow">
            <a:avLst/>
          </a:prstGeom>
          <a:solidFill>
            <a:schemeClr val="accent3">
              <a:lumMod val="75000"/>
            </a:schemeClr>
          </a:solidFill>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observation</a:t>
            </a:r>
          </a:p>
        </p:txBody>
      </p:sp>
      <p:sp>
        <p:nvSpPr>
          <p:cNvPr id="10" name="Arrow: Right 9">
            <a:extLst>
              <a:ext uri="{FF2B5EF4-FFF2-40B4-BE49-F238E27FC236}">
                <a16:creationId xmlns:a16="http://schemas.microsoft.com/office/drawing/2014/main" id="{D6E482EC-E669-4646-BA14-0935F3D712BE}"/>
              </a:ext>
            </a:extLst>
          </p:cNvPr>
          <p:cNvSpPr/>
          <p:nvPr/>
        </p:nvSpPr>
        <p:spPr>
          <a:xfrm>
            <a:off x="4094479" y="5084183"/>
            <a:ext cx="1409849" cy="618565"/>
          </a:xfrm>
          <a:prstGeom prst="rightArrow">
            <a:avLst/>
          </a:prstGeom>
          <a:solidFill>
            <a:srgbClr val="FFC0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observation</a:t>
            </a:r>
          </a:p>
        </p:txBody>
      </p:sp>
      <p:sp>
        <p:nvSpPr>
          <p:cNvPr id="12" name="Speech Bubble: Oval 11">
            <a:extLst>
              <a:ext uri="{FF2B5EF4-FFF2-40B4-BE49-F238E27FC236}">
                <a16:creationId xmlns:a16="http://schemas.microsoft.com/office/drawing/2014/main" id="{39CEC2D7-8C0C-4FF2-9092-8FE1D4698DD0}"/>
              </a:ext>
            </a:extLst>
          </p:cNvPr>
          <p:cNvSpPr/>
          <p:nvPr/>
        </p:nvSpPr>
        <p:spPr>
          <a:xfrm>
            <a:off x="7082117" y="62310"/>
            <a:ext cx="5079401" cy="2501154"/>
          </a:xfrm>
          <a:prstGeom prst="wedgeEllipseCallou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ym typeface="Wingdings" panose="05000000000000000000" pitchFamily="2" charset="2"/>
              </a:rPr>
              <a:t></a:t>
            </a:r>
            <a:r>
              <a:rPr lang="en-US" sz="1400" dirty="0">
                <a:sym typeface="Wingdings" panose="05000000000000000000" pitchFamily="2" charset="2"/>
              </a:rPr>
              <a:t> this feature tells that when a customer </a:t>
            </a:r>
            <a:r>
              <a:rPr lang="en-US" sz="1400" dirty="0" err="1">
                <a:sym typeface="Wingdings" panose="05000000000000000000" pitchFamily="2" charset="2"/>
              </a:rPr>
              <a:t>highlated</a:t>
            </a:r>
            <a:r>
              <a:rPr lang="en-US" sz="1400" dirty="0">
                <a:sym typeface="Wingdings" panose="05000000000000000000" pitchFamily="2" charset="2"/>
              </a:rPr>
              <a:t> one product in website similar product details are appearing to him this will helps to decide which one is better to buy and we can see that most of the customers are strongly agree for this </a:t>
            </a:r>
            <a:endParaRPr lang="en-IN" sz="1400" dirty="0"/>
          </a:p>
        </p:txBody>
      </p:sp>
      <p:sp>
        <p:nvSpPr>
          <p:cNvPr id="13" name="Speech Bubble: Oval 12">
            <a:extLst>
              <a:ext uri="{FF2B5EF4-FFF2-40B4-BE49-F238E27FC236}">
                <a16:creationId xmlns:a16="http://schemas.microsoft.com/office/drawing/2014/main" id="{D59CF70B-3C3A-4CF2-AF79-E99B319C6713}"/>
              </a:ext>
            </a:extLst>
          </p:cNvPr>
          <p:cNvSpPr/>
          <p:nvPr/>
        </p:nvSpPr>
        <p:spPr>
          <a:xfrm>
            <a:off x="7082117" y="4015746"/>
            <a:ext cx="5079401" cy="2501154"/>
          </a:xfrm>
          <a:prstGeom prst="wedgeEllipseCallou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ym typeface="Wingdings" panose="05000000000000000000" pitchFamily="2" charset="2"/>
              </a:rPr>
              <a:t></a:t>
            </a:r>
            <a:r>
              <a:rPr lang="en-US" sz="1200" dirty="0">
                <a:sym typeface="Wingdings" panose="05000000000000000000" pitchFamily="2" charset="2"/>
              </a:rPr>
              <a:t>this feature tells that complete information of the product is helps in the process of purchasing most of the customers are belongs to strongly agree and agree category</a:t>
            </a:r>
          </a:p>
          <a:p>
            <a:pPr algn="ctr"/>
            <a:endParaRPr lang="en-IN" sz="1200" dirty="0"/>
          </a:p>
        </p:txBody>
      </p:sp>
      <p:graphicFrame>
        <p:nvGraphicFramePr>
          <p:cNvPr id="14" name="Table 14">
            <a:extLst>
              <a:ext uri="{FF2B5EF4-FFF2-40B4-BE49-F238E27FC236}">
                <a16:creationId xmlns:a16="http://schemas.microsoft.com/office/drawing/2014/main" id="{EBA77411-10BD-47F9-9EEA-A33C30B28600}"/>
              </a:ext>
            </a:extLst>
          </p:cNvPr>
          <p:cNvGraphicFramePr>
            <a:graphicFrameLocks noGrp="1"/>
          </p:cNvGraphicFramePr>
          <p:nvPr>
            <p:extLst>
              <p:ext uri="{D42A27DB-BD31-4B8C-83A1-F6EECF244321}">
                <p14:modId xmlns:p14="http://schemas.microsoft.com/office/powerpoint/2010/main" val="725290552"/>
              </p:ext>
            </p:extLst>
          </p:nvPr>
        </p:nvGraphicFramePr>
        <p:xfrm>
          <a:off x="30480" y="3275930"/>
          <a:ext cx="12161520" cy="370840"/>
        </p:xfrm>
        <a:graphic>
          <a:graphicData uri="http://schemas.openxmlformats.org/drawingml/2006/table">
            <a:tbl>
              <a:tblPr firstRow="1" bandRow="1">
                <a:effectLst>
                  <a:innerShdw blurRad="114300">
                    <a:prstClr val="black"/>
                  </a:innerShdw>
                </a:effectLst>
                <a:tableStyleId>{5C22544A-7EE6-4342-B048-85BDC9FD1C3A}</a:tableStyleId>
              </a:tblPr>
              <a:tblGrid>
                <a:gridCol w="12161520">
                  <a:extLst>
                    <a:ext uri="{9D8B030D-6E8A-4147-A177-3AD203B41FA5}">
                      <a16:colId xmlns:a16="http://schemas.microsoft.com/office/drawing/2014/main" val="335123820"/>
                    </a:ext>
                  </a:extLst>
                </a:gridCol>
              </a:tblGrid>
              <a:tr h="370840">
                <a:tc>
                  <a:txBody>
                    <a:bodyPr/>
                    <a:lstStyle/>
                    <a:p>
                      <a:endParaRPr lang="en-IN" dirty="0"/>
                    </a:p>
                  </a:txBody>
                  <a:tcPr>
                    <a:cell3D prstMaterial="dkEdge">
                      <a:bevel/>
                      <a:lightRig rig="flood" dir="t"/>
                    </a:cell3D>
                    <a:solidFill>
                      <a:schemeClr val="accent3"/>
                    </a:solidFill>
                  </a:tcPr>
                </a:tc>
                <a:extLst>
                  <a:ext uri="{0D108BD9-81ED-4DB2-BD59-A6C34878D82A}">
                    <a16:rowId xmlns:a16="http://schemas.microsoft.com/office/drawing/2014/main" val="3680157104"/>
                  </a:ext>
                </a:extLst>
              </a:tr>
            </a:tbl>
          </a:graphicData>
        </a:graphic>
      </p:graphicFrame>
    </p:spTree>
    <p:extLst>
      <p:ext uri="{BB962C8B-B14F-4D97-AF65-F5344CB8AC3E}">
        <p14:creationId xmlns:p14="http://schemas.microsoft.com/office/powerpoint/2010/main" val="74150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C24281-B226-42D4-A53F-7B709389C7E9}"/>
              </a:ext>
            </a:extLst>
          </p:cNvPr>
          <p:cNvPicPr>
            <a:picLocks noChangeAspect="1"/>
          </p:cNvPicPr>
          <p:nvPr/>
        </p:nvPicPr>
        <p:blipFill>
          <a:blip r:embed="rId2"/>
          <a:stretch>
            <a:fillRect/>
          </a:stretch>
        </p:blipFill>
        <p:spPr>
          <a:xfrm>
            <a:off x="7974213" y="391005"/>
            <a:ext cx="3939881" cy="2476715"/>
          </a:xfrm>
          <a:prstGeom prst="rect">
            <a:avLst/>
          </a:prstGeom>
        </p:spPr>
      </p:pic>
      <p:pic>
        <p:nvPicPr>
          <p:cNvPr id="7" name="Picture 6">
            <a:extLst>
              <a:ext uri="{FF2B5EF4-FFF2-40B4-BE49-F238E27FC236}">
                <a16:creationId xmlns:a16="http://schemas.microsoft.com/office/drawing/2014/main" id="{C76F2CF9-B066-41FA-BFC1-45A2BE439B2C}"/>
              </a:ext>
            </a:extLst>
          </p:cNvPr>
          <p:cNvPicPr>
            <a:picLocks noChangeAspect="1"/>
          </p:cNvPicPr>
          <p:nvPr/>
        </p:nvPicPr>
        <p:blipFill>
          <a:blip r:embed="rId3"/>
          <a:stretch>
            <a:fillRect/>
          </a:stretch>
        </p:blipFill>
        <p:spPr>
          <a:xfrm>
            <a:off x="71718" y="370840"/>
            <a:ext cx="4016188" cy="3415554"/>
          </a:xfrm>
          <a:prstGeom prst="rect">
            <a:avLst/>
          </a:prstGeom>
        </p:spPr>
      </p:pic>
      <p:pic>
        <p:nvPicPr>
          <p:cNvPr id="20" name="Picture 19">
            <a:extLst>
              <a:ext uri="{FF2B5EF4-FFF2-40B4-BE49-F238E27FC236}">
                <a16:creationId xmlns:a16="http://schemas.microsoft.com/office/drawing/2014/main" id="{98EE20DD-39E2-4A5B-AA3F-CA37F09ACACB}"/>
              </a:ext>
            </a:extLst>
          </p:cNvPr>
          <p:cNvPicPr>
            <a:picLocks noChangeAspect="1"/>
          </p:cNvPicPr>
          <p:nvPr/>
        </p:nvPicPr>
        <p:blipFill>
          <a:blip r:embed="rId4"/>
          <a:stretch>
            <a:fillRect/>
          </a:stretch>
        </p:blipFill>
        <p:spPr>
          <a:xfrm>
            <a:off x="8310282" y="2802699"/>
            <a:ext cx="3810000" cy="3257898"/>
          </a:xfrm>
          <a:prstGeom prst="rect">
            <a:avLst/>
          </a:prstGeom>
        </p:spPr>
      </p:pic>
      <p:graphicFrame>
        <p:nvGraphicFramePr>
          <p:cNvPr id="21" name="Table 21">
            <a:extLst>
              <a:ext uri="{FF2B5EF4-FFF2-40B4-BE49-F238E27FC236}">
                <a16:creationId xmlns:a16="http://schemas.microsoft.com/office/drawing/2014/main" id="{5F68483F-DBDA-4EC3-B3C5-FE098E54E3F7}"/>
              </a:ext>
            </a:extLst>
          </p:cNvPr>
          <p:cNvGraphicFramePr>
            <a:graphicFrameLocks noGrp="1"/>
          </p:cNvGraphicFramePr>
          <p:nvPr>
            <p:extLst>
              <p:ext uri="{D42A27DB-BD31-4B8C-83A1-F6EECF244321}">
                <p14:modId xmlns:p14="http://schemas.microsoft.com/office/powerpoint/2010/main" val="2382101616"/>
              </p:ext>
            </p:extLst>
          </p:nvPr>
        </p:nvGraphicFramePr>
        <p:xfrm>
          <a:off x="6769740" y="0"/>
          <a:ext cx="5408706" cy="370840"/>
        </p:xfrm>
        <a:graphic>
          <a:graphicData uri="http://schemas.openxmlformats.org/drawingml/2006/table">
            <a:tbl>
              <a:tblPr firstRow="1" bandRow="1">
                <a:tableStyleId>{5C22544A-7EE6-4342-B048-85BDC9FD1C3A}</a:tableStyleId>
              </a:tblPr>
              <a:tblGrid>
                <a:gridCol w="5408706">
                  <a:extLst>
                    <a:ext uri="{9D8B030D-6E8A-4147-A177-3AD203B41FA5}">
                      <a16:colId xmlns:a16="http://schemas.microsoft.com/office/drawing/2014/main" val="501087471"/>
                    </a:ext>
                  </a:extLst>
                </a:gridCol>
              </a:tblGrid>
              <a:tr h="370840">
                <a:tc>
                  <a:txBody>
                    <a:bodyPr/>
                    <a:lstStyle/>
                    <a:p>
                      <a:r>
                        <a:rPr lang="en-IN" dirty="0">
                          <a:solidFill>
                            <a:schemeClr val="accent2"/>
                          </a:solidFill>
                        </a:rPr>
                        <a:t>Complete, relevant description information of products</a:t>
                      </a:r>
                    </a:p>
                  </a:txBody>
                  <a:tcPr>
                    <a:solidFill>
                      <a:schemeClr val="bg1"/>
                    </a:solidFill>
                  </a:tcPr>
                </a:tc>
                <a:extLst>
                  <a:ext uri="{0D108BD9-81ED-4DB2-BD59-A6C34878D82A}">
                    <a16:rowId xmlns:a16="http://schemas.microsoft.com/office/drawing/2014/main" val="2069911141"/>
                  </a:ext>
                </a:extLst>
              </a:tr>
            </a:tbl>
          </a:graphicData>
        </a:graphic>
      </p:graphicFrame>
      <p:graphicFrame>
        <p:nvGraphicFramePr>
          <p:cNvPr id="22" name="Table 22">
            <a:extLst>
              <a:ext uri="{FF2B5EF4-FFF2-40B4-BE49-F238E27FC236}">
                <a16:creationId xmlns:a16="http://schemas.microsoft.com/office/drawing/2014/main" id="{8FAF27E3-7CF3-4708-9A55-BD710F91DE21}"/>
              </a:ext>
            </a:extLst>
          </p:cNvPr>
          <p:cNvGraphicFramePr>
            <a:graphicFrameLocks noGrp="1"/>
          </p:cNvGraphicFramePr>
          <p:nvPr>
            <p:extLst>
              <p:ext uri="{D42A27DB-BD31-4B8C-83A1-F6EECF244321}">
                <p14:modId xmlns:p14="http://schemas.microsoft.com/office/powerpoint/2010/main" val="3015587038"/>
              </p:ext>
            </p:extLst>
          </p:nvPr>
        </p:nvGraphicFramePr>
        <p:xfrm>
          <a:off x="13555" y="20165"/>
          <a:ext cx="4970822" cy="370840"/>
        </p:xfrm>
        <a:graphic>
          <a:graphicData uri="http://schemas.openxmlformats.org/drawingml/2006/table">
            <a:tbl>
              <a:tblPr firstRow="1" bandRow="1">
                <a:tableStyleId>{5C22544A-7EE6-4342-B048-85BDC9FD1C3A}</a:tableStyleId>
              </a:tblPr>
              <a:tblGrid>
                <a:gridCol w="4970822">
                  <a:extLst>
                    <a:ext uri="{9D8B030D-6E8A-4147-A177-3AD203B41FA5}">
                      <a16:colId xmlns:a16="http://schemas.microsoft.com/office/drawing/2014/main" val="4177959161"/>
                    </a:ext>
                  </a:extLst>
                </a:gridCol>
              </a:tblGrid>
              <a:tr h="370840">
                <a:tc>
                  <a:txBody>
                    <a:bodyPr/>
                    <a:lstStyle/>
                    <a:p>
                      <a:r>
                        <a:rPr lang="en-US" sz="1400" dirty="0">
                          <a:solidFill>
                            <a:schemeClr val="accent2"/>
                          </a:solidFill>
                        </a:rPr>
                        <a:t>All relevant information on listed products must be stated clearly</a:t>
                      </a:r>
                      <a:endParaRPr lang="en-IN" sz="1400" dirty="0">
                        <a:solidFill>
                          <a:schemeClr val="accent2"/>
                        </a:solidFill>
                      </a:endParaRPr>
                    </a:p>
                  </a:txBody>
                  <a:tcPr>
                    <a:solidFill>
                      <a:schemeClr val="bg1"/>
                    </a:solidFill>
                  </a:tcPr>
                </a:tc>
                <a:extLst>
                  <a:ext uri="{0D108BD9-81ED-4DB2-BD59-A6C34878D82A}">
                    <a16:rowId xmlns:a16="http://schemas.microsoft.com/office/drawing/2014/main" val="3413655445"/>
                  </a:ext>
                </a:extLst>
              </a:tr>
            </a:tbl>
          </a:graphicData>
        </a:graphic>
      </p:graphicFrame>
      <p:sp>
        <p:nvSpPr>
          <p:cNvPr id="24" name="Arrow: Bent 23">
            <a:extLst>
              <a:ext uri="{FF2B5EF4-FFF2-40B4-BE49-F238E27FC236}">
                <a16:creationId xmlns:a16="http://schemas.microsoft.com/office/drawing/2014/main" id="{8BCD7086-1BAE-42E7-BF5B-89516DB378CA}"/>
              </a:ext>
            </a:extLst>
          </p:cNvPr>
          <p:cNvSpPr/>
          <p:nvPr/>
        </p:nvSpPr>
        <p:spPr>
          <a:xfrm rot="5400000">
            <a:off x="4512207" y="710479"/>
            <a:ext cx="989161" cy="1837766"/>
          </a:xfrm>
          <a:prstGeom prst="ben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8" name="Arrow: Down 27">
            <a:extLst>
              <a:ext uri="{FF2B5EF4-FFF2-40B4-BE49-F238E27FC236}">
                <a16:creationId xmlns:a16="http://schemas.microsoft.com/office/drawing/2014/main" id="{CC40FFA5-8B84-4448-9A3F-B6CC4FEB1959}"/>
              </a:ext>
            </a:extLst>
          </p:cNvPr>
          <p:cNvSpPr/>
          <p:nvPr/>
        </p:nvSpPr>
        <p:spPr>
          <a:xfrm>
            <a:off x="5838210" y="1371599"/>
            <a:ext cx="544661" cy="186268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observation</a:t>
            </a:r>
            <a:endParaRPr lang="en-IN" sz="1100" dirty="0"/>
          </a:p>
        </p:txBody>
      </p:sp>
      <p:sp>
        <p:nvSpPr>
          <p:cNvPr id="29" name="Arrow: Bent 28">
            <a:extLst>
              <a:ext uri="{FF2B5EF4-FFF2-40B4-BE49-F238E27FC236}">
                <a16:creationId xmlns:a16="http://schemas.microsoft.com/office/drawing/2014/main" id="{3A2085DF-0DCC-4033-AFC6-877A09FA19C7}"/>
              </a:ext>
            </a:extLst>
          </p:cNvPr>
          <p:cNvSpPr/>
          <p:nvPr/>
        </p:nvSpPr>
        <p:spPr>
          <a:xfrm rot="16200000" flipH="1">
            <a:off x="6752223" y="772074"/>
            <a:ext cx="865972" cy="1837766"/>
          </a:xfrm>
          <a:prstGeom prst="ben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aphicFrame>
        <p:nvGraphicFramePr>
          <p:cNvPr id="31" name="Table 31">
            <a:extLst>
              <a:ext uri="{FF2B5EF4-FFF2-40B4-BE49-F238E27FC236}">
                <a16:creationId xmlns:a16="http://schemas.microsoft.com/office/drawing/2014/main" id="{83D0D51A-C20E-4EBB-97CE-E2EA8B62355C}"/>
              </a:ext>
            </a:extLst>
          </p:cNvPr>
          <p:cNvGraphicFramePr>
            <a:graphicFrameLocks noGrp="1"/>
          </p:cNvGraphicFramePr>
          <p:nvPr>
            <p:extLst>
              <p:ext uri="{D42A27DB-BD31-4B8C-83A1-F6EECF244321}">
                <p14:modId xmlns:p14="http://schemas.microsoft.com/office/powerpoint/2010/main" val="2602648875"/>
              </p:ext>
            </p:extLst>
          </p:nvPr>
        </p:nvGraphicFramePr>
        <p:xfrm>
          <a:off x="71718" y="3900023"/>
          <a:ext cx="8238564" cy="2937812"/>
        </p:xfrm>
        <a:graphic>
          <a:graphicData uri="http://schemas.openxmlformats.org/drawingml/2006/table">
            <a:tbl>
              <a:tblPr firstRow="1" bandRow="1">
                <a:tableStyleId>{5C22544A-7EE6-4342-B048-85BDC9FD1C3A}</a:tableStyleId>
              </a:tblPr>
              <a:tblGrid>
                <a:gridCol w="8238564">
                  <a:extLst>
                    <a:ext uri="{9D8B030D-6E8A-4147-A177-3AD203B41FA5}">
                      <a16:colId xmlns:a16="http://schemas.microsoft.com/office/drawing/2014/main" val="4026087592"/>
                    </a:ext>
                  </a:extLst>
                </a:gridCol>
              </a:tblGrid>
              <a:tr h="2937812">
                <a:tc>
                  <a:txBody>
                    <a:bodyPr/>
                    <a:lstStyle/>
                    <a:p>
                      <a:pPr marL="285750" indent="-285750">
                        <a:buFont typeface="Wingdings" panose="05000000000000000000" pitchFamily="2" charset="2"/>
                        <a:buChar char="è"/>
                      </a:pPr>
                      <a:r>
                        <a:rPr lang="en-IN" sz="1400" dirty="0">
                          <a:sym typeface="Wingdings" panose="05000000000000000000" pitchFamily="2" charset="2"/>
                        </a:rPr>
                        <a:t>Here we can see that most of the customers count is agree and strongly agree </a:t>
                      </a:r>
                    </a:p>
                    <a:p>
                      <a:pPr marL="285750" indent="-285750">
                        <a:buFont typeface="Wingdings" panose="05000000000000000000" pitchFamily="2" charset="2"/>
                        <a:buChar char="è"/>
                      </a:pPr>
                      <a:r>
                        <a:rPr lang="en-IN" sz="1400" dirty="0">
                          <a:sym typeface="Wingdings" panose="05000000000000000000" pitchFamily="2" charset="2"/>
                        </a:rPr>
                        <a:t>Strongly dis-agree and dis-agree count is less because most of customers wants to relevant information of the listed products </a:t>
                      </a:r>
                    </a:p>
                    <a:p>
                      <a:pPr marL="285750" indent="-285750">
                        <a:buFont typeface="Wingdings" panose="05000000000000000000" pitchFamily="2" charset="2"/>
                        <a:buChar char="è"/>
                      </a:pPr>
                      <a:r>
                        <a:rPr lang="en-IN" sz="1400" dirty="0">
                          <a:sym typeface="Wingdings" panose="05000000000000000000" pitchFamily="2" charset="2"/>
                        </a:rPr>
                        <a:t>Amazon and </a:t>
                      </a:r>
                      <a:r>
                        <a:rPr lang="en-IN" sz="1400" dirty="0" err="1">
                          <a:sym typeface="Wingdings" panose="05000000000000000000" pitchFamily="2" charset="2"/>
                        </a:rPr>
                        <a:t>flipkart</a:t>
                      </a:r>
                      <a:r>
                        <a:rPr lang="en-IN" sz="1400" dirty="0">
                          <a:sym typeface="Wingdings" panose="05000000000000000000" pitchFamily="2" charset="2"/>
                        </a:rPr>
                        <a:t> are the websites which are best to gives the relevant information of the listed products </a:t>
                      </a:r>
                    </a:p>
                    <a:p>
                      <a:pPr marL="285750" indent="-285750">
                        <a:buFont typeface="Wingdings" panose="05000000000000000000" pitchFamily="2" charset="2"/>
                        <a:buChar char="è"/>
                      </a:pPr>
                      <a:r>
                        <a:rPr lang="en-IN" sz="1400" dirty="0">
                          <a:sym typeface="Wingdings" panose="05000000000000000000" pitchFamily="2" charset="2"/>
                        </a:rPr>
                        <a:t>But individually amazon is the best one and </a:t>
                      </a:r>
                      <a:r>
                        <a:rPr lang="en-IN" sz="1400" dirty="0" err="1">
                          <a:sym typeface="Wingdings" panose="05000000000000000000" pitchFamily="2" charset="2"/>
                        </a:rPr>
                        <a:t>flipkart</a:t>
                      </a:r>
                      <a:r>
                        <a:rPr lang="en-IN" sz="1400" dirty="0">
                          <a:sym typeface="Wingdings" panose="05000000000000000000" pitchFamily="2" charset="2"/>
                        </a:rPr>
                        <a:t> is not that much good as compare to the amazon </a:t>
                      </a:r>
                    </a:p>
                    <a:p>
                      <a:pPr marL="285750" indent="-285750">
                        <a:buFont typeface="Wingdings" panose="05000000000000000000" pitchFamily="2" charset="2"/>
                        <a:buChar char="è"/>
                      </a:pPr>
                      <a:endParaRPr lang="en-IN" sz="1400" dirty="0">
                        <a:sym typeface="Wingdings" panose="05000000000000000000" pitchFamily="2" charset="2"/>
                      </a:endParaRPr>
                    </a:p>
                    <a:p>
                      <a:pPr marL="0" indent="0">
                        <a:buFont typeface="Wingdings" panose="05000000000000000000" pitchFamily="2" charset="2"/>
                        <a:buNone/>
                      </a:pPr>
                      <a:r>
                        <a:rPr lang="en-IN" sz="1400" dirty="0">
                          <a:sym typeface="Wingdings" panose="05000000000000000000" pitchFamily="2" charset="2"/>
                        </a:rPr>
                        <a:t>Conclusion:- </a:t>
                      </a:r>
                    </a:p>
                    <a:p>
                      <a:pPr marL="0" indent="0">
                        <a:buFont typeface="Wingdings" panose="05000000000000000000" pitchFamily="2" charset="2"/>
                        <a:buNone/>
                      </a:pPr>
                      <a:r>
                        <a:rPr lang="en-IN" sz="1400" dirty="0">
                          <a:sym typeface="Wingdings" panose="05000000000000000000" pitchFamily="2" charset="2"/>
                        </a:rPr>
                        <a:t>           complete and relevant information of the product gives clarity to the customer so it is mandatory to </a:t>
                      </a:r>
                      <a:r>
                        <a:rPr lang="en-IN" sz="1400" dirty="0" err="1">
                          <a:sym typeface="Wingdings" panose="05000000000000000000" pitchFamily="2" charset="2"/>
                        </a:rPr>
                        <a:t>maintaine</a:t>
                      </a:r>
                      <a:r>
                        <a:rPr lang="en-IN" sz="1400" dirty="0">
                          <a:sym typeface="Wingdings" panose="05000000000000000000" pitchFamily="2" charset="2"/>
                        </a:rPr>
                        <a:t> clear cut information of the product and also it helps to customer satisfaction </a:t>
                      </a:r>
                      <a:endParaRPr lang="en-IN" sz="1400" dirty="0"/>
                    </a:p>
                  </a:txBody>
                  <a:tcPr>
                    <a:solidFill>
                      <a:schemeClr val="accent1">
                        <a:lumMod val="50000"/>
                      </a:schemeClr>
                    </a:solidFill>
                  </a:tcPr>
                </a:tc>
                <a:extLst>
                  <a:ext uri="{0D108BD9-81ED-4DB2-BD59-A6C34878D82A}">
                    <a16:rowId xmlns:a16="http://schemas.microsoft.com/office/drawing/2014/main" val="3552555541"/>
                  </a:ext>
                </a:extLst>
              </a:tr>
            </a:tbl>
          </a:graphicData>
        </a:graphic>
      </p:graphicFrame>
    </p:spTree>
    <p:extLst>
      <p:ext uri="{BB962C8B-B14F-4D97-AF65-F5344CB8AC3E}">
        <p14:creationId xmlns:p14="http://schemas.microsoft.com/office/powerpoint/2010/main" val="320175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5C638D-9905-4D18-88BF-A06456927B7D}"/>
              </a:ext>
            </a:extLst>
          </p:cNvPr>
          <p:cNvPicPr>
            <a:picLocks noChangeAspect="1"/>
          </p:cNvPicPr>
          <p:nvPr/>
        </p:nvPicPr>
        <p:blipFill>
          <a:blip r:embed="rId2"/>
          <a:stretch>
            <a:fillRect/>
          </a:stretch>
        </p:blipFill>
        <p:spPr>
          <a:xfrm>
            <a:off x="3613713" y="87303"/>
            <a:ext cx="4229467" cy="2362405"/>
          </a:xfrm>
          <a:prstGeom prst="rect">
            <a:avLst/>
          </a:prstGeom>
        </p:spPr>
      </p:pic>
      <p:sp>
        <p:nvSpPr>
          <p:cNvPr id="7" name="Speech Bubble: Oval 6">
            <a:extLst>
              <a:ext uri="{FF2B5EF4-FFF2-40B4-BE49-F238E27FC236}">
                <a16:creationId xmlns:a16="http://schemas.microsoft.com/office/drawing/2014/main" id="{AAB656D8-4EB9-4CC5-B805-9E701A7A470F}"/>
              </a:ext>
            </a:extLst>
          </p:cNvPr>
          <p:cNvSpPr/>
          <p:nvPr/>
        </p:nvSpPr>
        <p:spPr>
          <a:xfrm>
            <a:off x="3083857" y="3164542"/>
            <a:ext cx="5289177" cy="285077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a:sym typeface="Wingdings" panose="05000000000000000000" pitchFamily="2" charset="2"/>
              </a:rPr>
              <a:t></a:t>
            </a:r>
            <a:r>
              <a:rPr lang="en-US" dirty="0"/>
              <a:t>Ease of navigation in website:- </a:t>
            </a:r>
          </a:p>
          <a:p>
            <a:pPr algn="ctr"/>
            <a:r>
              <a:rPr lang="en-US" dirty="0"/>
              <a:t>    this feature tells that we can track our product from that respective application it represents </a:t>
            </a:r>
            <a:r>
              <a:rPr lang="en-US" dirty="0" err="1"/>
              <a:t>transperancy</a:t>
            </a:r>
            <a:endParaRPr lang="en-IN" dirty="0"/>
          </a:p>
        </p:txBody>
      </p:sp>
    </p:spTree>
    <p:extLst>
      <p:ext uri="{BB962C8B-B14F-4D97-AF65-F5344CB8AC3E}">
        <p14:creationId xmlns:p14="http://schemas.microsoft.com/office/powerpoint/2010/main" val="242466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519</TotalTime>
  <Words>2469</Words>
  <Application>Microsoft Office PowerPoint</Application>
  <PresentationFormat>Widescreen</PresentationFormat>
  <Paragraphs>186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Aditya male</dc:creator>
  <cp:lastModifiedBy>Aditya male</cp:lastModifiedBy>
  <cp:revision>43</cp:revision>
  <dcterms:created xsi:type="dcterms:W3CDTF">2022-04-06T07:07:44Z</dcterms:created>
  <dcterms:modified xsi:type="dcterms:W3CDTF">2022-04-07T08:28:26Z</dcterms:modified>
</cp:coreProperties>
</file>