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male" userId="31e0f15034a05215" providerId="LiveId" clId="{63EE9EB2-2D9B-4AF7-A915-F8D8AC29AC87}"/>
    <pc:docChg chg="undo custSel addSld delSld modSld">
      <pc:chgData name="Aditya male" userId="31e0f15034a05215" providerId="LiveId" clId="{63EE9EB2-2D9B-4AF7-A915-F8D8AC29AC87}" dt="2022-05-12T17:19:01.529" v="712" actId="2696"/>
      <pc:docMkLst>
        <pc:docMk/>
      </pc:docMkLst>
      <pc:sldChg chg="addSp modSp mod">
        <pc:chgData name="Aditya male" userId="31e0f15034a05215" providerId="LiveId" clId="{63EE9EB2-2D9B-4AF7-A915-F8D8AC29AC87}" dt="2022-05-12T17:18:33.751" v="711" actId="1076"/>
        <pc:sldMkLst>
          <pc:docMk/>
          <pc:sldMk cId="4043737824" sldId="257"/>
        </pc:sldMkLst>
        <pc:picChg chg="add mod">
          <ac:chgData name="Aditya male" userId="31e0f15034a05215" providerId="LiveId" clId="{63EE9EB2-2D9B-4AF7-A915-F8D8AC29AC87}" dt="2022-05-12T17:18:33.751" v="711" actId="1076"/>
          <ac:picMkLst>
            <pc:docMk/>
            <pc:sldMk cId="4043737824" sldId="257"/>
            <ac:picMk id="6" creationId="{9475BB94-E717-F916-4A6D-FEEE13F502F9}"/>
          </ac:picMkLst>
        </pc:picChg>
      </pc:sldChg>
      <pc:sldChg chg="del">
        <pc:chgData name="Aditya male" userId="31e0f15034a05215" providerId="LiveId" clId="{63EE9EB2-2D9B-4AF7-A915-F8D8AC29AC87}" dt="2022-05-12T17:19:01.529" v="712" actId="2696"/>
        <pc:sldMkLst>
          <pc:docMk/>
          <pc:sldMk cId="191714609" sldId="258"/>
        </pc:sldMkLst>
      </pc:sldChg>
      <pc:sldChg chg="addSp delSp modSp mod">
        <pc:chgData name="Aditya male" userId="31e0f15034a05215" providerId="LiveId" clId="{63EE9EB2-2D9B-4AF7-A915-F8D8AC29AC87}" dt="2022-05-12T17:08:36.880" v="498" actId="14100"/>
        <pc:sldMkLst>
          <pc:docMk/>
          <pc:sldMk cId="782425775" sldId="275"/>
        </pc:sldMkLst>
        <pc:spChg chg="del">
          <ac:chgData name="Aditya male" userId="31e0f15034a05215" providerId="LiveId" clId="{63EE9EB2-2D9B-4AF7-A915-F8D8AC29AC87}" dt="2022-05-12T17:00:19.950" v="0" actId="478"/>
          <ac:spMkLst>
            <pc:docMk/>
            <pc:sldMk cId="782425775" sldId="275"/>
            <ac:spMk id="2" creationId="{4E5C5268-D7B3-5734-6DA2-A88620B06110}"/>
          </ac:spMkLst>
        </pc:spChg>
        <pc:spChg chg="del">
          <ac:chgData name="Aditya male" userId="31e0f15034a05215" providerId="LiveId" clId="{63EE9EB2-2D9B-4AF7-A915-F8D8AC29AC87}" dt="2022-05-12T17:03:34.858" v="89" actId="478"/>
          <ac:spMkLst>
            <pc:docMk/>
            <pc:sldMk cId="782425775" sldId="275"/>
            <ac:spMk id="3" creationId="{5EE75DD5-406A-54F1-D747-82E108EE04CD}"/>
          </ac:spMkLst>
        </pc:spChg>
        <pc:graphicFrameChg chg="add mod modGraphic">
          <ac:chgData name="Aditya male" userId="31e0f15034a05215" providerId="LiveId" clId="{63EE9EB2-2D9B-4AF7-A915-F8D8AC29AC87}" dt="2022-05-12T17:01:26.194" v="52" actId="14100"/>
          <ac:graphicFrameMkLst>
            <pc:docMk/>
            <pc:sldMk cId="782425775" sldId="275"/>
            <ac:graphicFrameMk id="4" creationId="{E2485809-6A4D-D2DA-09EA-6CD1667ABFA4}"/>
          </ac:graphicFrameMkLst>
        </pc:graphicFrameChg>
        <pc:graphicFrameChg chg="add mod modGraphic">
          <ac:chgData name="Aditya male" userId="31e0f15034a05215" providerId="LiveId" clId="{63EE9EB2-2D9B-4AF7-A915-F8D8AC29AC87}" dt="2022-05-12T17:03:27.115" v="88" actId="1076"/>
          <ac:graphicFrameMkLst>
            <pc:docMk/>
            <pc:sldMk cId="782425775" sldId="275"/>
            <ac:graphicFrameMk id="9" creationId="{AB2379C2-173F-8971-83B1-49DD71B612AB}"/>
          </ac:graphicFrameMkLst>
        </pc:graphicFrameChg>
        <pc:graphicFrameChg chg="add mod modGraphic">
          <ac:chgData name="Aditya male" userId="31e0f15034a05215" providerId="LiveId" clId="{63EE9EB2-2D9B-4AF7-A915-F8D8AC29AC87}" dt="2022-05-12T17:08:36.880" v="498" actId="14100"/>
          <ac:graphicFrameMkLst>
            <pc:docMk/>
            <pc:sldMk cId="782425775" sldId="275"/>
            <ac:graphicFrameMk id="10" creationId="{854C5946-B295-9221-6142-58A42D941C26}"/>
          </ac:graphicFrameMkLst>
        </pc:graphicFrameChg>
        <pc:picChg chg="add mod">
          <ac:chgData name="Aditya male" userId="31e0f15034a05215" providerId="LiveId" clId="{63EE9EB2-2D9B-4AF7-A915-F8D8AC29AC87}" dt="2022-05-12T17:02:03.192" v="57" actId="14100"/>
          <ac:picMkLst>
            <pc:docMk/>
            <pc:sldMk cId="782425775" sldId="275"/>
            <ac:picMk id="6" creationId="{F5F44A48-9D2B-B151-1EE6-ACBF22E26DD1}"/>
          </ac:picMkLst>
        </pc:picChg>
        <pc:picChg chg="add mod">
          <ac:chgData name="Aditya male" userId="31e0f15034a05215" providerId="LiveId" clId="{63EE9EB2-2D9B-4AF7-A915-F8D8AC29AC87}" dt="2022-05-12T17:02:31.674" v="59" actId="1076"/>
          <ac:picMkLst>
            <pc:docMk/>
            <pc:sldMk cId="782425775" sldId="275"/>
            <ac:picMk id="8" creationId="{8FEBC411-C903-B54B-DCA4-3983DAA42031}"/>
          </ac:picMkLst>
        </pc:picChg>
      </pc:sldChg>
      <pc:sldChg chg="addSp delSp modSp new mod">
        <pc:chgData name="Aditya male" userId="31e0f15034a05215" providerId="LiveId" clId="{63EE9EB2-2D9B-4AF7-A915-F8D8AC29AC87}" dt="2022-05-12T17:15:47.737" v="706"/>
        <pc:sldMkLst>
          <pc:docMk/>
          <pc:sldMk cId="3915649190" sldId="276"/>
        </pc:sldMkLst>
        <pc:spChg chg="del">
          <ac:chgData name="Aditya male" userId="31e0f15034a05215" providerId="LiveId" clId="{63EE9EB2-2D9B-4AF7-A915-F8D8AC29AC87}" dt="2022-05-12T17:08:53.931" v="500" actId="478"/>
          <ac:spMkLst>
            <pc:docMk/>
            <pc:sldMk cId="3915649190" sldId="276"/>
            <ac:spMk id="2" creationId="{8B059168-0AD8-EAFA-9610-8EF6626F372D}"/>
          </ac:spMkLst>
        </pc:spChg>
        <pc:spChg chg="del mod">
          <ac:chgData name="Aditya male" userId="31e0f15034a05215" providerId="LiveId" clId="{63EE9EB2-2D9B-4AF7-A915-F8D8AC29AC87}" dt="2022-05-12T17:13:33.821" v="593" actId="478"/>
          <ac:spMkLst>
            <pc:docMk/>
            <pc:sldMk cId="3915649190" sldId="276"/>
            <ac:spMk id="3" creationId="{2990F34F-94D7-A297-2692-728180EB92A7}"/>
          </ac:spMkLst>
        </pc:spChg>
        <pc:graphicFrameChg chg="add mod modGraphic">
          <ac:chgData name="Aditya male" userId="31e0f15034a05215" providerId="LiveId" clId="{63EE9EB2-2D9B-4AF7-A915-F8D8AC29AC87}" dt="2022-05-12T17:10:58.624" v="541" actId="1076"/>
          <ac:graphicFrameMkLst>
            <pc:docMk/>
            <pc:sldMk cId="3915649190" sldId="276"/>
            <ac:graphicFrameMk id="4" creationId="{43BBF9C5-566C-538D-57C7-E630C1E117AA}"/>
          </ac:graphicFrameMkLst>
        </pc:graphicFrameChg>
        <pc:graphicFrameChg chg="add mod modGraphic">
          <ac:chgData name="Aditya male" userId="31e0f15034a05215" providerId="LiveId" clId="{63EE9EB2-2D9B-4AF7-A915-F8D8AC29AC87}" dt="2022-05-12T17:12:35.776" v="584" actId="207"/>
          <ac:graphicFrameMkLst>
            <pc:docMk/>
            <pc:sldMk cId="3915649190" sldId="276"/>
            <ac:graphicFrameMk id="7" creationId="{BA659964-DB0E-B62F-003C-DE2E9914B3B2}"/>
          </ac:graphicFrameMkLst>
        </pc:graphicFrameChg>
        <pc:graphicFrameChg chg="add mod modGraphic">
          <ac:chgData name="Aditya male" userId="31e0f15034a05215" providerId="LiveId" clId="{63EE9EB2-2D9B-4AF7-A915-F8D8AC29AC87}" dt="2022-05-12T17:15:47.737" v="706"/>
          <ac:graphicFrameMkLst>
            <pc:docMk/>
            <pc:sldMk cId="3915649190" sldId="276"/>
            <ac:graphicFrameMk id="10" creationId="{BDE53F2C-ED37-D029-D996-8A3561FF78AF}"/>
          </ac:graphicFrameMkLst>
        </pc:graphicFrameChg>
        <pc:picChg chg="add mod">
          <ac:chgData name="Aditya male" userId="31e0f15034a05215" providerId="LiveId" clId="{63EE9EB2-2D9B-4AF7-A915-F8D8AC29AC87}" dt="2022-05-12T17:11:23.488" v="543" actId="1076"/>
          <ac:picMkLst>
            <pc:docMk/>
            <pc:sldMk cId="3915649190" sldId="276"/>
            <ac:picMk id="6" creationId="{F833682B-048A-113F-198A-D14F375207B1}"/>
          </ac:picMkLst>
        </pc:picChg>
        <pc:picChg chg="add mod">
          <ac:chgData name="Aditya male" userId="31e0f15034a05215" providerId="LiveId" clId="{63EE9EB2-2D9B-4AF7-A915-F8D8AC29AC87}" dt="2022-05-12T17:13:23.952" v="591" actId="1076"/>
          <ac:picMkLst>
            <pc:docMk/>
            <pc:sldMk cId="3915649190" sldId="276"/>
            <ac:picMk id="9" creationId="{53B58E31-908A-B3BF-DDBE-387D70A5740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2256491"/>
          </a:xfrm>
        </p:spPr>
        <p:txBody>
          <a:bodyPr>
            <a:normAutofit fontScale="90000"/>
          </a:bodyPr>
          <a:lstStyle/>
          <a:p>
            <a:pPr algn="ctr"/>
            <a:r>
              <a:rPr lang="en-US" dirty="0">
                <a:solidFill>
                  <a:schemeClr val="accent5">
                    <a:lumMod val="75000"/>
                  </a:schemeClr>
                </a:solidFill>
                <a:latin typeface="Arial" panose="020B0604020202020204" pitchFamily="34" charset="0"/>
                <a:cs typeface="Arial" panose="020B0604020202020204" pitchFamily="34" charset="0"/>
              </a:rPr>
              <a:t>Car price prediction </a:t>
            </a:r>
            <a:endParaRPr lang="en-US" sz="8000" dirty="0">
              <a:solidFill>
                <a:schemeClr val="accent5">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2895022" cy="625400"/>
          </a:xfrm>
        </p:spPr>
        <p:txBody>
          <a:bodyPr>
            <a:normAutofit/>
          </a:bodyPr>
          <a:lstStyle/>
          <a:p>
            <a:r>
              <a:rPr lang="en-US" dirty="0">
                <a:solidFill>
                  <a:schemeClr val="accent3">
                    <a:lumMod val="75000"/>
                  </a:schemeClr>
                </a:solidFill>
              </a:rPr>
              <a:t>DUMPALA ADITYA</a:t>
            </a:r>
            <a:endParaRPr lang="en-US" sz="2400" dirty="0">
              <a:solidFill>
                <a:schemeClr val="accent3">
                  <a:lumMod val="7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475BB94-E717-F916-4A6D-FEEE13F50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02" y="2006694"/>
            <a:ext cx="4175312" cy="2844612"/>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1401CC-325F-C9BE-409D-CF4386DFB769}"/>
              </a:ext>
            </a:extLst>
          </p:cNvPr>
          <p:cNvPicPr>
            <a:picLocks noChangeAspect="1"/>
          </p:cNvPicPr>
          <p:nvPr/>
        </p:nvPicPr>
        <p:blipFill>
          <a:blip r:embed="rId2"/>
          <a:stretch>
            <a:fillRect/>
          </a:stretch>
        </p:blipFill>
        <p:spPr>
          <a:xfrm>
            <a:off x="2323204" y="1229509"/>
            <a:ext cx="5196840" cy="2674620"/>
          </a:xfrm>
          <a:prstGeom prst="rect">
            <a:avLst/>
          </a:prstGeom>
        </p:spPr>
      </p:pic>
      <p:sp>
        <p:nvSpPr>
          <p:cNvPr id="6" name="TextBox 5">
            <a:extLst>
              <a:ext uri="{FF2B5EF4-FFF2-40B4-BE49-F238E27FC236}">
                <a16:creationId xmlns:a16="http://schemas.microsoft.com/office/drawing/2014/main" id="{E187F771-75ED-52C3-B057-44E5E8A074FD}"/>
              </a:ext>
            </a:extLst>
          </p:cNvPr>
          <p:cNvSpPr txBox="1"/>
          <p:nvPr/>
        </p:nvSpPr>
        <p:spPr>
          <a:xfrm>
            <a:off x="708211" y="4584942"/>
            <a:ext cx="9717742" cy="1356910"/>
          </a:xfrm>
          <a:prstGeom prst="rect">
            <a:avLst/>
          </a:prstGeom>
          <a:solidFill>
            <a:schemeClr val="accent4"/>
          </a:solidFill>
        </p:spPr>
        <p:txBody>
          <a:bodyPr wrap="square">
            <a:spAutoFit/>
          </a:bodyPr>
          <a:lstStyle/>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observe that owner 1</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dirty="0">
                <a:effectLst/>
                <a:latin typeface="Calibri" panose="020F0502020204030204" pitchFamily="34" charset="0"/>
                <a:ea typeface="Calibri" panose="020F0502020204030204" pitchFamily="34" charset="0"/>
                <a:cs typeface="Times New Roman" panose="02020603050405020304" pitchFamily="18" charset="0"/>
              </a:rPr>
              <a:t> vehicle is high price this is natural and we observe that increasing no of owners the price of the vehicle is decreasing we can see, so our observation is vehicle with 1</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dirty="0">
                <a:effectLst/>
                <a:latin typeface="Calibri" panose="020F0502020204030204" pitchFamily="34" charset="0"/>
                <a:ea typeface="Calibri" panose="020F0502020204030204" pitchFamily="34" charset="0"/>
                <a:cs typeface="Times New Roman" panose="02020603050405020304" pitchFamily="18" charset="0"/>
              </a:rPr>
              <a:t> owner has high price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196F6A4-4537-94C5-4606-8C9A25129EEC}"/>
              </a:ext>
            </a:extLst>
          </p:cNvPr>
          <p:cNvSpPr txBox="1"/>
          <p:nvPr/>
        </p:nvSpPr>
        <p:spPr>
          <a:xfrm>
            <a:off x="851647" y="581613"/>
            <a:ext cx="3092824" cy="373500"/>
          </a:xfrm>
          <a:prstGeom prst="rect">
            <a:avLst/>
          </a:prstGeom>
          <a:noFill/>
        </p:spPr>
        <p:txBody>
          <a:bodyPr wrap="square">
            <a:spAutoFit/>
          </a:bodyPr>
          <a:lstStyle/>
          <a:p>
            <a:pPr marL="457200">
              <a:lnSpc>
                <a:spcPct val="106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No of Owner vs price:-</a:t>
            </a:r>
            <a:endParaRPr lang="en-IN" sz="1400" u="sng"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346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1F4A3B3-BABC-598C-5227-8620C5674796}"/>
              </a:ext>
            </a:extLst>
          </p:cNvPr>
          <p:cNvSpPr>
            <a:spLocks noChangeArrowheads="1"/>
          </p:cNvSpPr>
          <p:nvPr/>
        </p:nvSpPr>
        <p:spPr bwMode="auto">
          <a:xfrm>
            <a:off x="645459" y="577872"/>
            <a:ext cx="17750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Transmission</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5">
            <a:extLst>
              <a:ext uri="{FF2B5EF4-FFF2-40B4-BE49-F238E27FC236}">
                <a16:creationId xmlns:a16="http://schemas.microsoft.com/office/drawing/2014/main" id="{1FEA72FE-464D-D6DF-BD12-C0F8721A1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612" y="1367117"/>
            <a:ext cx="4191000" cy="2454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3F6C528-8D5D-8BF4-C43F-E792FD257A7D}"/>
              </a:ext>
            </a:extLst>
          </p:cNvPr>
          <p:cNvSpPr>
            <a:spLocks noChangeArrowheads="1"/>
          </p:cNvSpPr>
          <p:nvPr/>
        </p:nvSpPr>
        <p:spPr bwMode="auto">
          <a:xfrm>
            <a:off x="1129553" y="4993492"/>
            <a:ext cx="835510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are two types of transmissions are there  one is manual and another one is automatic we can see that vehicle with automatic transmission has high price compared to manual transmission vehicle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there is another category ‘-‘ this is non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usefull</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 we will remove it later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81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2C4C9C-12F1-F361-3DAB-C5D28A2CA0D6}"/>
              </a:ext>
            </a:extLst>
          </p:cNvPr>
          <p:cNvPicPr>
            <a:picLocks noChangeAspect="1"/>
          </p:cNvPicPr>
          <p:nvPr/>
        </p:nvPicPr>
        <p:blipFill>
          <a:blip r:embed="rId2"/>
          <a:stretch>
            <a:fillRect/>
          </a:stretch>
        </p:blipFill>
        <p:spPr>
          <a:xfrm>
            <a:off x="2656466" y="1561473"/>
            <a:ext cx="4802169" cy="2689860"/>
          </a:xfrm>
          <a:prstGeom prst="rect">
            <a:avLst/>
          </a:prstGeom>
        </p:spPr>
      </p:pic>
      <p:sp>
        <p:nvSpPr>
          <p:cNvPr id="6" name="TextBox 5">
            <a:extLst>
              <a:ext uri="{FF2B5EF4-FFF2-40B4-BE49-F238E27FC236}">
                <a16:creationId xmlns:a16="http://schemas.microsoft.com/office/drawing/2014/main" id="{1156452F-F2A4-CEE0-A34D-EC083F963267}"/>
              </a:ext>
            </a:extLst>
          </p:cNvPr>
          <p:cNvSpPr txBox="1"/>
          <p:nvPr/>
        </p:nvSpPr>
        <p:spPr>
          <a:xfrm>
            <a:off x="702160" y="804314"/>
            <a:ext cx="3908612" cy="373500"/>
          </a:xfrm>
          <a:prstGeom prst="rect">
            <a:avLst/>
          </a:prstGeom>
          <a:noFill/>
        </p:spPr>
        <p:txBody>
          <a:bodyPr wrap="square">
            <a:spAutoFit/>
          </a:bodyPr>
          <a:lstStyle/>
          <a:p>
            <a:pPr marL="457200">
              <a:lnSpc>
                <a:spcPct val="106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Year vs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kilometers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driven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039C7D9-0DA7-6565-5ED4-2F96151AD12E}"/>
              </a:ext>
            </a:extLst>
          </p:cNvPr>
          <p:cNvSpPr txBox="1"/>
          <p:nvPr/>
        </p:nvSpPr>
        <p:spPr>
          <a:xfrm>
            <a:off x="618565" y="4634992"/>
            <a:ext cx="11295530" cy="1650516"/>
          </a:xfrm>
          <a:prstGeom prst="rect">
            <a:avLst/>
          </a:prstGeom>
          <a:solidFill>
            <a:schemeClr val="accent2">
              <a:lumMod val="40000"/>
              <a:lumOff val="60000"/>
            </a:schemeClr>
          </a:solidFill>
        </p:spPr>
        <p:txBody>
          <a:bodyPr wrap="square">
            <a:spAutoFit/>
          </a:bodyPr>
          <a:lstStyle/>
          <a:p>
            <a:pPr marL="457200">
              <a:lnSpc>
                <a:spcPct val="106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see that most of the vehicles are between 2005 to 2020 almost all the vehicles are between range of 10km to 2.5 lakh km but we observe one thing is some of the data points are above 4lakh and 6lakh but the average life of car is 3.5 lakh km only so the data which is above 3lakh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iam</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consider as outliers so I can remove those data points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5026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CE20DA-D1C2-9B6B-C058-BEE20F51FFF3}"/>
              </a:ext>
            </a:extLst>
          </p:cNvPr>
          <p:cNvPicPr>
            <a:picLocks noChangeAspect="1"/>
          </p:cNvPicPr>
          <p:nvPr/>
        </p:nvPicPr>
        <p:blipFill>
          <a:blip r:embed="rId2"/>
          <a:stretch>
            <a:fillRect/>
          </a:stretch>
        </p:blipFill>
        <p:spPr>
          <a:xfrm>
            <a:off x="2899446" y="927441"/>
            <a:ext cx="5688741" cy="2936348"/>
          </a:xfrm>
          <a:prstGeom prst="rect">
            <a:avLst/>
          </a:prstGeom>
        </p:spPr>
      </p:pic>
      <p:graphicFrame>
        <p:nvGraphicFramePr>
          <p:cNvPr id="6" name="Table 6">
            <a:extLst>
              <a:ext uri="{FF2B5EF4-FFF2-40B4-BE49-F238E27FC236}">
                <a16:creationId xmlns:a16="http://schemas.microsoft.com/office/drawing/2014/main" id="{75B885FC-0E51-5E6E-7FA8-1EC6BD70C88B}"/>
              </a:ext>
            </a:extLst>
          </p:cNvPr>
          <p:cNvGraphicFramePr>
            <a:graphicFrameLocks noGrp="1"/>
          </p:cNvGraphicFramePr>
          <p:nvPr>
            <p:extLst>
              <p:ext uri="{D42A27DB-BD31-4B8C-83A1-F6EECF244321}">
                <p14:modId xmlns:p14="http://schemas.microsoft.com/office/powerpoint/2010/main" val="612691589"/>
              </p:ext>
            </p:extLst>
          </p:nvPr>
        </p:nvGraphicFramePr>
        <p:xfrm>
          <a:off x="3358776" y="351340"/>
          <a:ext cx="3893672" cy="370840"/>
        </p:xfrm>
        <a:graphic>
          <a:graphicData uri="http://schemas.openxmlformats.org/drawingml/2006/table">
            <a:tbl>
              <a:tblPr firstRow="1" bandRow="1">
                <a:tableStyleId>{5C22544A-7EE6-4342-B048-85BDC9FD1C3A}</a:tableStyleId>
              </a:tblPr>
              <a:tblGrid>
                <a:gridCol w="3893672">
                  <a:extLst>
                    <a:ext uri="{9D8B030D-6E8A-4147-A177-3AD203B41FA5}">
                      <a16:colId xmlns:a16="http://schemas.microsoft.com/office/drawing/2014/main" val="2957497008"/>
                    </a:ext>
                  </a:extLst>
                </a:gridCol>
              </a:tblGrid>
              <a:tr h="370840">
                <a:tc>
                  <a:txBody>
                    <a:bodyPr/>
                    <a:lstStyle/>
                    <a:p>
                      <a:r>
                        <a:rPr lang="en-IN" dirty="0">
                          <a:solidFill>
                            <a:schemeClr val="tx1"/>
                          </a:solidFill>
                        </a:rPr>
                        <a:t>PCA  (principle component analysis)</a:t>
                      </a:r>
                    </a:p>
                  </a:txBody>
                  <a:tcPr>
                    <a:solidFill>
                      <a:schemeClr val="bg1"/>
                    </a:solidFill>
                  </a:tcPr>
                </a:tc>
                <a:extLst>
                  <a:ext uri="{0D108BD9-81ED-4DB2-BD59-A6C34878D82A}">
                    <a16:rowId xmlns:a16="http://schemas.microsoft.com/office/drawing/2014/main" val="999594758"/>
                  </a:ext>
                </a:extLst>
              </a:tr>
            </a:tbl>
          </a:graphicData>
        </a:graphic>
      </p:graphicFrame>
      <p:graphicFrame>
        <p:nvGraphicFramePr>
          <p:cNvPr id="7" name="Table 7">
            <a:extLst>
              <a:ext uri="{FF2B5EF4-FFF2-40B4-BE49-F238E27FC236}">
                <a16:creationId xmlns:a16="http://schemas.microsoft.com/office/drawing/2014/main" id="{780936F8-5140-4995-A1AE-6786D83BAE99}"/>
              </a:ext>
            </a:extLst>
          </p:cNvPr>
          <p:cNvGraphicFramePr>
            <a:graphicFrameLocks noGrp="1"/>
          </p:cNvGraphicFramePr>
          <p:nvPr>
            <p:extLst>
              <p:ext uri="{D42A27DB-BD31-4B8C-83A1-F6EECF244321}">
                <p14:modId xmlns:p14="http://schemas.microsoft.com/office/powerpoint/2010/main" val="2465908776"/>
              </p:ext>
            </p:extLst>
          </p:nvPr>
        </p:nvGraphicFramePr>
        <p:xfrm>
          <a:off x="1228166" y="4545106"/>
          <a:ext cx="7010400" cy="1255059"/>
        </p:xfrm>
        <a:graphic>
          <a:graphicData uri="http://schemas.openxmlformats.org/drawingml/2006/table">
            <a:tbl>
              <a:tblPr firstRow="1" bandRow="1">
                <a:tableStyleId>{5C22544A-7EE6-4342-B048-85BDC9FD1C3A}</a:tableStyleId>
              </a:tblPr>
              <a:tblGrid>
                <a:gridCol w="7010400">
                  <a:extLst>
                    <a:ext uri="{9D8B030D-6E8A-4147-A177-3AD203B41FA5}">
                      <a16:colId xmlns:a16="http://schemas.microsoft.com/office/drawing/2014/main" val="1865148953"/>
                    </a:ext>
                  </a:extLst>
                </a:gridCol>
              </a:tblGrid>
              <a:tr h="1255059">
                <a:tc>
                  <a:txBody>
                    <a:bodyPr/>
                    <a:lstStyle/>
                    <a:p>
                      <a:r>
                        <a:rPr lang="en-IN" dirty="0">
                          <a:solidFill>
                            <a:schemeClr val="tx1"/>
                          </a:solidFill>
                        </a:rPr>
                        <a:t>Conclusion:-</a:t>
                      </a:r>
                    </a:p>
                    <a:p>
                      <a:endParaRPr lang="en-IN" dirty="0">
                        <a:solidFill>
                          <a:schemeClr val="tx1"/>
                        </a:solidFill>
                      </a:endParaRPr>
                    </a:p>
                    <a:p>
                      <a:r>
                        <a:rPr lang="en-IN" dirty="0" err="1">
                          <a:solidFill>
                            <a:schemeClr val="tx1"/>
                          </a:solidFill>
                        </a:rPr>
                        <a:t>Pca</a:t>
                      </a:r>
                      <a:r>
                        <a:rPr lang="en-IN" dirty="0">
                          <a:solidFill>
                            <a:schemeClr val="tx1"/>
                          </a:solidFill>
                        </a:rPr>
                        <a:t> is used for reducing dimensions of the data set and it  is also handle    multicollinearity problem </a:t>
                      </a:r>
                    </a:p>
                  </a:txBody>
                  <a:tcPr>
                    <a:solidFill>
                      <a:schemeClr val="accent2"/>
                    </a:solidFill>
                  </a:tcPr>
                </a:tc>
                <a:extLst>
                  <a:ext uri="{0D108BD9-81ED-4DB2-BD59-A6C34878D82A}">
                    <a16:rowId xmlns:a16="http://schemas.microsoft.com/office/drawing/2014/main" val="421772317"/>
                  </a:ext>
                </a:extLst>
              </a:tr>
            </a:tbl>
          </a:graphicData>
        </a:graphic>
      </p:graphicFrame>
    </p:spTree>
    <p:extLst>
      <p:ext uri="{BB962C8B-B14F-4D97-AF65-F5344CB8AC3E}">
        <p14:creationId xmlns:p14="http://schemas.microsoft.com/office/powerpoint/2010/main" val="342340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16D1FDA-EF9C-A879-7BD0-B4A915F42EE9}"/>
              </a:ext>
            </a:extLst>
          </p:cNvPr>
          <p:cNvGraphicFramePr>
            <a:graphicFrameLocks noGrp="1"/>
          </p:cNvGraphicFramePr>
          <p:nvPr>
            <p:extLst>
              <p:ext uri="{D42A27DB-BD31-4B8C-83A1-F6EECF244321}">
                <p14:modId xmlns:p14="http://schemas.microsoft.com/office/powerpoint/2010/main" val="2401234710"/>
              </p:ext>
            </p:extLst>
          </p:nvPr>
        </p:nvGraphicFramePr>
        <p:xfrm>
          <a:off x="1936376" y="719665"/>
          <a:ext cx="8223624" cy="3439959"/>
        </p:xfrm>
        <a:graphic>
          <a:graphicData uri="http://schemas.openxmlformats.org/drawingml/2006/table">
            <a:tbl>
              <a:tblPr firstRow="1" bandRow="1">
                <a:tableStyleId>{5C22544A-7EE6-4342-B048-85BDC9FD1C3A}</a:tableStyleId>
              </a:tblPr>
              <a:tblGrid>
                <a:gridCol w="8223624">
                  <a:extLst>
                    <a:ext uri="{9D8B030D-6E8A-4147-A177-3AD203B41FA5}">
                      <a16:colId xmlns:a16="http://schemas.microsoft.com/office/drawing/2014/main" val="3071337190"/>
                    </a:ext>
                  </a:extLst>
                </a:gridCol>
              </a:tblGrid>
              <a:tr h="3439959">
                <a:tc>
                  <a:txBody>
                    <a:bodyPr/>
                    <a:lstStyle/>
                    <a:p>
                      <a:pPr algn="ctr"/>
                      <a:r>
                        <a:rPr lang="en-IN" sz="1400" dirty="0">
                          <a:solidFill>
                            <a:schemeClr val="tx2">
                              <a:lumMod val="50000"/>
                            </a:schemeClr>
                          </a:solidFill>
                        </a:rPr>
                        <a:t>List of algorithms used for train and test score</a:t>
                      </a:r>
                    </a:p>
                  </a:txBody>
                  <a:tcPr>
                    <a:solidFill>
                      <a:schemeClr val="accent4"/>
                    </a:solidFill>
                  </a:tcPr>
                </a:tc>
                <a:extLst>
                  <a:ext uri="{0D108BD9-81ED-4DB2-BD59-A6C34878D82A}">
                    <a16:rowId xmlns:a16="http://schemas.microsoft.com/office/drawing/2014/main" val="3564787825"/>
                  </a:ext>
                </a:extLst>
              </a:tr>
            </a:tbl>
          </a:graphicData>
        </a:graphic>
      </p:graphicFrame>
      <p:pic>
        <p:nvPicPr>
          <p:cNvPr id="6" name="Picture 5">
            <a:extLst>
              <a:ext uri="{FF2B5EF4-FFF2-40B4-BE49-F238E27FC236}">
                <a16:creationId xmlns:a16="http://schemas.microsoft.com/office/drawing/2014/main" id="{B60E9CF5-EF31-7B00-1C68-C561E17DEA2A}"/>
              </a:ext>
            </a:extLst>
          </p:cNvPr>
          <p:cNvPicPr>
            <a:picLocks noChangeAspect="1"/>
          </p:cNvPicPr>
          <p:nvPr/>
        </p:nvPicPr>
        <p:blipFill>
          <a:blip r:embed="rId2"/>
          <a:stretch>
            <a:fillRect/>
          </a:stretch>
        </p:blipFill>
        <p:spPr>
          <a:xfrm>
            <a:off x="3797898" y="1299881"/>
            <a:ext cx="4808220" cy="1864659"/>
          </a:xfrm>
          <a:prstGeom prst="rect">
            <a:avLst/>
          </a:prstGeom>
        </p:spPr>
      </p:pic>
    </p:spTree>
    <p:extLst>
      <p:ext uri="{BB962C8B-B14F-4D97-AF65-F5344CB8AC3E}">
        <p14:creationId xmlns:p14="http://schemas.microsoft.com/office/powerpoint/2010/main" val="3409579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1E2CBD-E400-2B2B-4C0E-C6966D1B2CBB}"/>
              </a:ext>
            </a:extLst>
          </p:cNvPr>
          <p:cNvGraphicFramePr>
            <a:graphicFrameLocks noGrp="1"/>
          </p:cNvGraphicFramePr>
          <p:nvPr>
            <p:extLst>
              <p:ext uri="{D42A27DB-BD31-4B8C-83A1-F6EECF244321}">
                <p14:modId xmlns:p14="http://schemas.microsoft.com/office/powerpoint/2010/main" val="940372432"/>
              </p:ext>
            </p:extLst>
          </p:nvPr>
        </p:nvGraphicFramePr>
        <p:xfrm>
          <a:off x="2032000" y="235571"/>
          <a:ext cx="8089153" cy="508499"/>
        </p:xfrm>
        <a:graphic>
          <a:graphicData uri="http://schemas.openxmlformats.org/drawingml/2006/table">
            <a:tbl>
              <a:tblPr firstRow="1" bandRow="1">
                <a:tableStyleId>{5C22544A-7EE6-4342-B048-85BDC9FD1C3A}</a:tableStyleId>
              </a:tblPr>
              <a:tblGrid>
                <a:gridCol w="8089153">
                  <a:extLst>
                    <a:ext uri="{9D8B030D-6E8A-4147-A177-3AD203B41FA5}">
                      <a16:colId xmlns:a16="http://schemas.microsoft.com/office/drawing/2014/main" val="3062720880"/>
                    </a:ext>
                  </a:extLst>
                </a:gridCol>
              </a:tblGrid>
              <a:tr h="508499">
                <a:tc>
                  <a:txBody>
                    <a:bodyPr/>
                    <a:lstStyle/>
                    <a:p>
                      <a:r>
                        <a:rPr lang="en-IN" dirty="0">
                          <a:solidFill>
                            <a:schemeClr val="tx2">
                              <a:lumMod val="50000"/>
                            </a:schemeClr>
                          </a:solidFill>
                        </a:rPr>
                        <a:t>Selecting the best model from two best score given  models based on their scores</a:t>
                      </a:r>
                    </a:p>
                  </a:txBody>
                  <a:tcPr>
                    <a:solidFill>
                      <a:schemeClr val="bg1"/>
                    </a:solidFill>
                  </a:tcPr>
                </a:tc>
                <a:extLst>
                  <a:ext uri="{0D108BD9-81ED-4DB2-BD59-A6C34878D82A}">
                    <a16:rowId xmlns:a16="http://schemas.microsoft.com/office/drawing/2014/main" val="253977268"/>
                  </a:ext>
                </a:extLst>
              </a:tr>
            </a:tbl>
          </a:graphicData>
        </a:graphic>
      </p:graphicFrame>
      <p:graphicFrame>
        <p:nvGraphicFramePr>
          <p:cNvPr id="5" name="Table 4">
            <a:extLst>
              <a:ext uri="{FF2B5EF4-FFF2-40B4-BE49-F238E27FC236}">
                <a16:creationId xmlns:a16="http://schemas.microsoft.com/office/drawing/2014/main" id="{0497B2B6-3080-811F-3733-8990BF0D7646}"/>
              </a:ext>
            </a:extLst>
          </p:cNvPr>
          <p:cNvGraphicFramePr>
            <a:graphicFrameLocks noGrp="1"/>
          </p:cNvGraphicFramePr>
          <p:nvPr>
            <p:extLst>
              <p:ext uri="{D42A27DB-BD31-4B8C-83A1-F6EECF244321}">
                <p14:modId xmlns:p14="http://schemas.microsoft.com/office/powerpoint/2010/main" val="1027568549"/>
              </p:ext>
            </p:extLst>
          </p:nvPr>
        </p:nvGraphicFramePr>
        <p:xfrm>
          <a:off x="1066800" y="1247041"/>
          <a:ext cx="10058400" cy="268493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3062720880"/>
                    </a:ext>
                  </a:extLst>
                </a:gridCol>
              </a:tblGrid>
              <a:tr h="2684930">
                <a:tc>
                  <a:txBody>
                    <a:bodyPr/>
                    <a:lstStyle/>
                    <a:p>
                      <a:r>
                        <a:rPr lang="en-IN" u="sng" dirty="0">
                          <a:solidFill>
                            <a:schemeClr val="tx2">
                              <a:lumMod val="50000"/>
                            </a:schemeClr>
                          </a:solidFill>
                        </a:rPr>
                        <a:t>Algorithm </a:t>
                      </a:r>
                      <a:r>
                        <a:rPr lang="en-IN" dirty="0">
                          <a:solidFill>
                            <a:schemeClr val="tx2">
                              <a:lumMod val="50000"/>
                            </a:schemeClr>
                          </a:solidFill>
                        </a:rPr>
                        <a:t>                                 </a:t>
                      </a:r>
                      <a:r>
                        <a:rPr lang="en-IN" u="sng" dirty="0" err="1">
                          <a:solidFill>
                            <a:schemeClr val="tx2">
                              <a:lumMod val="50000"/>
                            </a:schemeClr>
                          </a:solidFill>
                        </a:rPr>
                        <a:t>trian</a:t>
                      </a:r>
                      <a:r>
                        <a:rPr lang="en-IN" u="sng" dirty="0">
                          <a:solidFill>
                            <a:schemeClr val="tx2">
                              <a:lumMod val="50000"/>
                            </a:schemeClr>
                          </a:solidFill>
                        </a:rPr>
                        <a:t> score </a:t>
                      </a:r>
                      <a:r>
                        <a:rPr lang="en-IN" dirty="0">
                          <a:solidFill>
                            <a:schemeClr val="tx2">
                              <a:lumMod val="50000"/>
                            </a:schemeClr>
                          </a:solidFill>
                        </a:rPr>
                        <a:t>                  </a:t>
                      </a:r>
                      <a:r>
                        <a:rPr lang="en-IN" u="sng" dirty="0">
                          <a:solidFill>
                            <a:schemeClr val="tx2">
                              <a:lumMod val="50000"/>
                            </a:schemeClr>
                          </a:solidFill>
                        </a:rPr>
                        <a:t>test score</a:t>
                      </a:r>
                      <a:r>
                        <a:rPr lang="en-IN" dirty="0">
                          <a:solidFill>
                            <a:schemeClr val="tx2">
                              <a:lumMod val="50000"/>
                            </a:schemeClr>
                          </a:solidFill>
                        </a:rPr>
                        <a:t>             </a:t>
                      </a:r>
                      <a:r>
                        <a:rPr lang="en-IN" u="sng" dirty="0">
                          <a:solidFill>
                            <a:schemeClr val="tx2">
                              <a:lumMod val="50000"/>
                            </a:schemeClr>
                          </a:solidFill>
                        </a:rPr>
                        <a:t>cross validation score</a:t>
                      </a:r>
                    </a:p>
                    <a:p>
                      <a:r>
                        <a:rPr lang="en-IN" dirty="0">
                          <a:solidFill>
                            <a:schemeClr val="tx2">
                              <a:lumMod val="50000"/>
                            </a:schemeClr>
                          </a:solidFill>
                        </a:rPr>
                        <a:t>                          </a:t>
                      </a:r>
                    </a:p>
                    <a:p>
                      <a:r>
                        <a:rPr lang="en-IN" dirty="0">
                          <a:solidFill>
                            <a:schemeClr val="tx2">
                              <a:lumMod val="50000"/>
                            </a:schemeClr>
                          </a:solidFill>
                        </a:rPr>
                        <a:t>1)</a:t>
                      </a:r>
                      <a:r>
                        <a:rPr lang="en-IN" dirty="0" err="1">
                          <a:solidFill>
                            <a:schemeClr val="tx2">
                              <a:lumMod val="50000"/>
                            </a:schemeClr>
                          </a:solidFill>
                        </a:rPr>
                        <a:t>Randomforest</a:t>
                      </a:r>
                      <a:r>
                        <a:rPr lang="en-IN" dirty="0">
                          <a:solidFill>
                            <a:schemeClr val="tx2">
                              <a:lumMod val="50000"/>
                            </a:schemeClr>
                          </a:solidFill>
                        </a:rPr>
                        <a:t>                       94.26%                        63.25%                            56.20%</a:t>
                      </a:r>
                    </a:p>
                    <a:p>
                      <a:endParaRPr lang="en-IN" dirty="0">
                        <a:solidFill>
                          <a:schemeClr val="tx2">
                            <a:lumMod val="50000"/>
                          </a:schemeClr>
                        </a:solidFill>
                      </a:endParaRPr>
                    </a:p>
                    <a:p>
                      <a:r>
                        <a:rPr lang="en-IN" dirty="0">
                          <a:solidFill>
                            <a:schemeClr val="tx2">
                              <a:lumMod val="50000"/>
                            </a:schemeClr>
                          </a:solidFill>
                        </a:rPr>
                        <a:t>2)Gradient boosting                  78.004%                     66.55%                            57.19%</a:t>
                      </a:r>
                    </a:p>
                  </a:txBody>
                  <a:tcPr/>
                </a:tc>
                <a:extLst>
                  <a:ext uri="{0D108BD9-81ED-4DB2-BD59-A6C34878D82A}">
                    <a16:rowId xmlns:a16="http://schemas.microsoft.com/office/drawing/2014/main" val="253977268"/>
                  </a:ext>
                </a:extLst>
              </a:tr>
            </a:tbl>
          </a:graphicData>
        </a:graphic>
      </p:graphicFrame>
      <p:graphicFrame>
        <p:nvGraphicFramePr>
          <p:cNvPr id="6" name="Table 6">
            <a:extLst>
              <a:ext uri="{FF2B5EF4-FFF2-40B4-BE49-F238E27FC236}">
                <a16:creationId xmlns:a16="http://schemas.microsoft.com/office/drawing/2014/main" id="{D3EBB841-A5C2-26A1-F5E0-CBD85DEBDEDC}"/>
              </a:ext>
            </a:extLst>
          </p:cNvPr>
          <p:cNvGraphicFramePr>
            <a:graphicFrameLocks noGrp="1"/>
          </p:cNvGraphicFramePr>
          <p:nvPr>
            <p:extLst>
              <p:ext uri="{D42A27DB-BD31-4B8C-83A1-F6EECF244321}">
                <p14:modId xmlns:p14="http://schemas.microsoft.com/office/powerpoint/2010/main" val="3970871249"/>
              </p:ext>
            </p:extLst>
          </p:nvPr>
        </p:nvGraphicFramePr>
        <p:xfrm>
          <a:off x="1036916" y="4799305"/>
          <a:ext cx="10058400" cy="1000859"/>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628245279"/>
                    </a:ext>
                  </a:extLst>
                </a:gridCol>
              </a:tblGrid>
              <a:tr h="1000859">
                <a:tc>
                  <a:txBody>
                    <a:bodyPr/>
                    <a:lstStyle/>
                    <a:p>
                      <a:r>
                        <a:rPr lang="en-IN" dirty="0">
                          <a:solidFill>
                            <a:schemeClr val="tx2">
                              <a:lumMod val="50000"/>
                            </a:schemeClr>
                          </a:solidFill>
                        </a:rPr>
                        <a:t>Conclusion :-</a:t>
                      </a:r>
                    </a:p>
                    <a:p>
                      <a:r>
                        <a:rPr lang="en-IN" dirty="0">
                          <a:solidFill>
                            <a:schemeClr val="tx2">
                              <a:lumMod val="50000"/>
                            </a:schemeClr>
                          </a:solidFill>
                        </a:rPr>
                        <a:t>  to select the final model we have to check the error rate by using </a:t>
                      </a:r>
                      <a:r>
                        <a:rPr lang="en-IN" dirty="0" err="1">
                          <a:solidFill>
                            <a:schemeClr val="tx2">
                              <a:lumMod val="50000"/>
                            </a:schemeClr>
                          </a:solidFill>
                        </a:rPr>
                        <a:t>mae,mse,rmse</a:t>
                      </a:r>
                      <a:endParaRPr lang="en-IN" dirty="0">
                        <a:solidFill>
                          <a:schemeClr val="tx2">
                            <a:lumMod val="50000"/>
                          </a:schemeClr>
                        </a:solidFill>
                      </a:endParaRPr>
                    </a:p>
                  </a:txBody>
                  <a:tcPr>
                    <a:solidFill>
                      <a:schemeClr val="accent5">
                        <a:lumMod val="40000"/>
                        <a:lumOff val="60000"/>
                      </a:schemeClr>
                    </a:solidFill>
                  </a:tcPr>
                </a:tc>
                <a:extLst>
                  <a:ext uri="{0D108BD9-81ED-4DB2-BD59-A6C34878D82A}">
                    <a16:rowId xmlns:a16="http://schemas.microsoft.com/office/drawing/2014/main" val="74029766"/>
                  </a:ext>
                </a:extLst>
              </a:tr>
            </a:tbl>
          </a:graphicData>
        </a:graphic>
      </p:graphicFrame>
    </p:spTree>
    <p:extLst>
      <p:ext uri="{BB962C8B-B14F-4D97-AF65-F5344CB8AC3E}">
        <p14:creationId xmlns:p14="http://schemas.microsoft.com/office/powerpoint/2010/main" val="143123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629EA73-536F-7EBF-C458-0294FB669DD6}"/>
              </a:ext>
            </a:extLst>
          </p:cNvPr>
          <p:cNvGraphicFramePr>
            <a:graphicFrameLocks noGrp="1"/>
          </p:cNvGraphicFramePr>
          <p:nvPr>
            <p:extLst>
              <p:ext uri="{D42A27DB-BD31-4B8C-83A1-F6EECF244321}">
                <p14:modId xmlns:p14="http://schemas.microsoft.com/office/powerpoint/2010/main" val="3234474842"/>
              </p:ext>
            </p:extLst>
          </p:nvPr>
        </p:nvGraphicFramePr>
        <p:xfrm>
          <a:off x="2061882" y="103823"/>
          <a:ext cx="5844988" cy="365760"/>
        </p:xfrm>
        <a:graphic>
          <a:graphicData uri="http://schemas.openxmlformats.org/drawingml/2006/table">
            <a:tbl>
              <a:tblPr firstRow="1" bandRow="1">
                <a:tableStyleId>{5C22544A-7EE6-4342-B048-85BDC9FD1C3A}</a:tableStyleId>
              </a:tblPr>
              <a:tblGrid>
                <a:gridCol w="5844988">
                  <a:extLst>
                    <a:ext uri="{9D8B030D-6E8A-4147-A177-3AD203B41FA5}">
                      <a16:colId xmlns:a16="http://schemas.microsoft.com/office/drawing/2014/main" val="3358686124"/>
                    </a:ext>
                  </a:extLst>
                </a:gridCol>
              </a:tblGrid>
              <a:tr h="324363">
                <a:tc>
                  <a:txBody>
                    <a:bodyPr/>
                    <a:lstStyle/>
                    <a:p>
                      <a:r>
                        <a:rPr lang="en-IN" dirty="0">
                          <a:solidFill>
                            <a:schemeClr val="tx2">
                              <a:lumMod val="50000"/>
                            </a:schemeClr>
                          </a:solidFill>
                        </a:rPr>
                        <a:t>Choosing best model based error rate in two algorithms </a:t>
                      </a:r>
                    </a:p>
                  </a:txBody>
                  <a:tcPr>
                    <a:solidFill>
                      <a:schemeClr val="accent4"/>
                    </a:solidFill>
                  </a:tcPr>
                </a:tc>
                <a:extLst>
                  <a:ext uri="{0D108BD9-81ED-4DB2-BD59-A6C34878D82A}">
                    <a16:rowId xmlns:a16="http://schemas.microsoft.com/office/drawing/2014/main" val="2335809398"/>
                  </a:ext>
                </a:extLst>
              </a:tr>
            </a:tbl>
          </a:graphicData>
        </a:graphic>
      </p:graphicFrame>
      <p:graphicFrame>
        <p:nvGraphicFramePr>
          <p:cNvPr id="5" name="Table 4">
            <a:extLst>
              <a:ext uri="{FF2B5EF4-FFF2-40B4-BE49-F238E27FC236}">
                <a16:creationId xmlns:a16="http://schemas.microsoft.com/office/drawing/2014/main" id="{2C3ACC4E-814F-7398-6CF7-9F4C9253110C}"/>
              </a:ext>
            </a:extLst>
          </p:cNvPr>
          <p:cNvGraphicFramePr>
            <a:graphicFrameLocks noGrp="1"/>
          </p:cNvGraphicFramePr>
          <p:nvPr>
            <p:extLst>
              <p:ext uri="{D42A27DB-BD31-4B8C-83A1-F6EECF244321}">
                <p14:modId xmlns:p14="http://schemas.microsoft.com/office/powerpoint/2010/main" val="195763119"/>
              </p:ext>
            </p:extLst>
          </p:nvPr>
        </p:nvGraphicFramePr>
        <p:xfrm>
          <a:off x="151097" y="1403333"/>
          <a:ext cx="3013446" cy="1867887"/>
        </p:xfrm>
        <a:graphic>
          <a:graphicData uri="http://schemas.openxmlformats.org/drawingml/2006/table">
            <a:tbl>
              <a:tblPr firstRow="1" bandRow="1">
                <a:tableStyleId>{5C22544A-7EE6-4342-B048-85BDC9FD1C3A}</a:tableStyleId>
              </a:tblPr>
              <a:tblGrid>
                <a:gridCol w="3013446">
                  <a:extLst>
                    <a:ext uri="{9D8B030D-6E8A-4147-A177-3AD203B41FA5}">
                      <a16:colId xmlns:a16="http://schemas.microsoft.com/office/drawing/2014/main" val="3358686124"/>
                    </a:ext>
                  </a:extLst>
                </a:gridCol>
              </a:tblGrid>
              <a:tr h="1867887">
                <a:tc>
                  <a:txBody>
                    <a:bodyPr/>
                    <a:lstStyle/>
                    <a:p>
                      <a:r>
                        <a:rPr lang="en-IN" dirty="0"/>
                        <a:t> </a:t>
                      </a:r>
                    </a:p>
                    <a:p>
                      <a:r>
                        <a:rPr lang="en-IN" sz="1600" dirty="0"/>
                        <a:t>Mean square error = 0.075</a:t>
                      </a:r>
                    </a:p>
                    <a:p>
                      <a:endParaRPr lang="en-IN" sz="1600" dirty="0"/>
                    </a:p>
                    <a:p>
                      <a:r>
                        <a:rPr lang="en-IN" sz="1600" dirty="0"/>
                        <a:t>Mean absolute error = 0.214</a:t>
                      </a:r>
                    </a:p>
                    <a:p>
                      <a:endParaRPr lang="en-IN" sz="1600" dirty="0"/>
                    </a:p>
                    <a:p>
                      <a:r>
                        <a:rPr lang="en-IN" sz="1600" dirty="0"/>
                        <a:t>Root mean </a:t>
                      </a:r>
                      <a:r>
                        <a:rPr lang="en-IN" sz="1600" dirty="0" err="1"/>
                        <a:t>suared</a:t>
                      </a:r>
                      <a:r>
                        <a:rPr lang="en-IN" sz="1600" dirty="0"/>
                        <a:t> error = 0.274</a:t>
                      </a:r>
                      <a:endParaRPr lang="en-IN" u="sng" dirty="0"/>
                    </a:p>
                  </a:txBody>
                  <a:tcPr>
                    <a:solidFill>
                      <a:schemeClr val="accent2">
                        <a:lumMod val="75000"/>
                      </a:schemeClr>
                    </a:solidFill>
                  </a:tcPr>
                </a:tc>
                <a:extLst>
                  <a:ext uri="{0D108BD9-81ED-4DB2-BD59-A6C34878D82A}">
                    <a16:rowId xmlns:a16="http://schemas.microsoft.com/office/drawing/2014/main" val="2335809398"/>
                  </a:ext>
                </a:extLst>
              </a:tr>
            </a:tbl>
          </a:graphicData>
        </a:graphic>
      </p:graphicFrame>
      <p:graphicFrame>
        <p:nvGraphicFramePr>
          <p:cNvPr id="6" name="Table 6">
            <a:extLst>
              <a:ext uri="{FF2B5EF4-FFF2-40B4-BE49-F238E27FC236}">
                <a16:creationId xmlns:a16="http://schemas.microsoft.com/office/drawing/2014/main" id="{632B6087-7D4F-A25B-B793-EBD438BF2958}"/>
              </a:ext>
            </a:extLst>
          </p:cNvPr>
          <p:cNvGraphicFramePr>
            <a:graphicFrameLocks noGrp="1"/>
          </p:cNvGraphicFramePr>
          <p:nvPr>
            <p:extLst>
              <p:ext uri="{D42A27DB-BD31-4B8C-83A1-F6EECF244321}">
                <p14:modId xmlns:p14="http://schemas.microsoft.com/office/powerpoint/2010/main" val="2910494924"/>
              </p:ext>
            </p:extLst>
          </p:nvPr>
        </p:nvGraphicFramePr>
        <p:xfrm>
          <a:off x="8265078" y="549157"/>
          <a:ext cx="3027463" cy="1859280"/>
        </p:xfrm>
        <a:graphic>
          <a:graphicData uri="http://schemas.openxmlformats.org/drawingml/2006/table">
            <a:tbl>
              <a:tblPr firstRow="1" bandRow="1">
                <a:tableStyleId>{5C22544A-7EE6-4342-B048-85BDC9FD1C3A}</a:tableStyleId>
              </a:tblPr>
              <a:tblGrid>
                <a:gridCol w="3027463">
                  <a:extLst>
                    <a:ext uri="{9D8B030D-6E8A-4147-A177-3AD203B41FA5}">
                      <a16:colId xmlns:a16="http://schemas.microsoft.com/office/drawing/2014/main" val="1154090949"/>
                    </a:ext>
                  </a:extLst>
                </a:gridCol>
              </a:tblGrid>
              <a:tr h="1747780">
                <a:tc>
                  <a:txBody>
                    <a:bodyPr/>
                    <a:lstStyle/>
                    <a:p>
                      <a:endParaRPr lang="en-IN" dirty="0"/>
                    </a:p>
                    <a:p>
                      <a:r>
                        <a:rPr lang="en-IN" sz="1600" dirty="0"/>
                        <a:t>Mean square error = 0.083</a:t>
                      </a:r>
                    </a:p>
                    <a:p>
                      <a:endParaRPr lang="en-IN" sz="1600" dirty="0"/>
                    </a:p>
                    <a:p>
                      <a:r>
                        <a:rPr lang="en-IN" sz="1600" dirty="0"/>
                        <a:t>Mean absolute error = 0.213</a:t>
                      </a:r>
                    </a:p>
                    <a:p>
                      <a:endParaRPr lang="en-IN" sz="1600" dirty="0"/>
                    </a:p>
                    <a:p>
                      <a:r>
                        <a:rPr lang="en-IN" sz="1600" dirty="0"/>
                        <a:t>Root mean </a:t>
                      </a:r>
                      <a:r>
                        <a:rPr lang="en-IN" sz="1600" dirty="0" err="1"/>
                        <a:t>suared</a:t>
                      </a:r>
                      <a:r>
                        <a:rPr lang="en-IN" sz="1600" dirty="0"/>
                        <a:t> error = 0.288</a:t>
                      </a:r>
                      <a:endParaRPr lang="en-IN" sz="1600" u="sng" dirty="0"/>
                    </a:p>
                    <a:p>
                      <a:pPr algn="l"/>
                      <a:endParaRPr lang="en-IN" dirty="0"/>
                    </a:p>
                  </a:txBody>
                  <a:tcPr>
                    <a:solidFill>
                      <a:schemeClr val="accent2">
                        <a:lumMod val="75000"/>
                      </a:schemeClr>
                    </a:solidFill>
                  </a:tcPr>
                </a:tc>
                <a:extLst>
                  <a:ext uri="{0D108BD9-81ED-4DB2-BD59-A6C34878D82A}">
                    <a16:rowId xmlns:a16="http://schemas.microsoft.com/office/drawing/2014/main" val="1933962654"/>
                  </a:ext>
                </a:extLst>
              </a:tr>
            </a:tbl>
          </a:graphicData>
        </a:graphic>
      </p:graphicFrame>
      <p:sp>
        <p:nvSpPr>
          <p:cNvPr id="10" name="TextBox 9">
            <a:extLst>
              <a:ext uri="{FF2B5EF4-FFF2-40B4-BE49-F238E27FC236}">
                <a16:creationId xmlns:a16="http://schemas.microsoft.com/office/drawing/2014/main" id="{606F20CA-9324-FAB6-940A-B5D932F7F954}"/>
              </a:ext>
            </a:extLst>
          </p:cNvPr>
          <p:cNvSpPr txBox="1"/>
          <p:nvPr/>
        </p:nvSpPr>
        <p:spPr>
          <a:xfrm>
            <a:off x="700552" y="751792"/>
            <a:ext cx="2142565" cy="369332"/>
          </a:xfrm>
          <a:prstGeom prst="rect">
            <a:avLst/>
          </a:prstGeom>
          <a:noFill/>
        </p:spPr>
        <p:txBody>
          <a:bodyPr wrap="square">
            <a:spAutoFit/>
          </a:bodyPr>
          <a:lstStyle/>
          <a:p>
            <a:r>
              <a:rPr lang="en-IN" b="1" u="sng" dirty="0"/>
              <a:t>Gradient boosting</a:t>
            </a:r>
            <a:endParaRPr lang="en-IN" dirty="0"/>
          </a:p>
        </p:txBody>
      </p:sp>
      <p:graphicFrame>
        <p:nvGraphicFramePr>
          <p:cNvPr id="11" name="Table 11">
            <a:extLst>
              <a:ext uri="{FF2B5EF4-FFF2-40B4-BE49-F238E27FC236}">
                <a16:creationId xmlns:a16="http://schemas.microsoft.com/office/drawing/2014/main" id="{E87E6632-A4B6-727A-4B6D-F94489273AA3}"/>
              </a:ext>
            </a:extLst>
          </p:cNvPr>
          <p:cNvGraphicFramePr>
            <a:graphicFrameLocks noGrp="1"/>
          </p:cNvGraphicFramePr>
          <p:nvPr>
            <p:extLst>
              <p:ext uri="{D42A27DB-BD31-4B8C-83A1-F6EECF244321}">
                <p14:modId xmlns:p14="http://schemas.microsoft.com/office/powerpoint/2010/main" val="2721158431"/>
              </p:ext>
            </p:extLst>
          </p:nvPr>
        </p:nvGraphicFramePr>
        <p:xfrm>
          <a:off x="9149976" y="155625"/>
          <a:ext cx="2142565" cy="370840"/>
        </p:xfrm>
        <a:graphic>
          <a:graphicData uri="http://schemas.openxmlformats.org/drawingml/2006/table">
            <a:tbl>
              <a:tblPr firstRow="1" bandRow="1">
                <a:tableStyleId>{5C22544A-7EE6-4342-B048-85BDC9FD1C3A}</a:tableStyleId>
              </a:tblPr>
              <a:tblGrid>
                <a:gridCol w="2142565">
                  <a:extLst>
                    <a:ext uri="{9D8B030D-6E8A-4147-A177-3AD203B41FA5}">
                      <a16:colId xmlns:a16="http://schemas.microsoft.com/office/drawing/2014/main" val="2617061466"/>
                    </a:ext>
                  </a:extLst>
                </a:gridCol>
              </a:tblGrid>
              <a:tr h="370840">
                <a:tc>
                  <a:txBody>
                    <a:bodyPr/>
                    <a:lstStyle/>
                    <a:p>
                      <a:r>
                        <a:rPr lang="en-IN" dirty="0">
                          <a:solidFill>
                            <a:schemeClr val="tx2">
                              <a:lumMod val="50000"/>
                            </a:schemeClr>
                          </a:solidFill>
                        </a:rPr>
                        <a:t>Random forest</a:t>
                      </a:r>
                    </a:p>
                  </a:txBody>
                  <a:tcPr>
                    <a:solidFill>
                      <a:schemeClr val="bg1"/>
                    </a:solidFill>
                  </a:tcPr>
                </a:tc>
                <a:extLst>
                  <a:ext uri="{0D108BD9-81ED-4DB2-BD59-A6C34878D82A}">
                    <a16:rowId xmlns:a16="http://schemas.microsoft.com/office/drawing/2014/main" val="2316785163"/>
                  </a:ext>
                </a:extLst>
              </a:tr>
            </a:tbl>
          </a:graphicData>
        </a:graphic>
      </p:graphicFrame>
      <p:pic>
        <p:nvPicPr>
          <p:cNvPr id="13" name="Picture 12">
            <a:extLst>
              <a:ext uri="{FF2B5EF4-FFF2-40B4-BE49-F238E27FC236}">
                <a16:creationId xmlns:a16="http://schemas.microsoft.com/office/drawing/2014/main" id="{7CE5BFAF-6662-B52D-D5F2-6D5FAC2F6C4B}"/>
              </a:ext>
            </a:extLst>
          </p:cNvPr>
          <p:cNvPicPr>
            <a:picLocks noChangeAspect="1"/>
          </p:cNvPicPr>
          <p:nvPr/>
        </p:nvPicPr>
        <p:blipFill>
          <a:blip r:embed="rId2"/>
          <a:stretch>
            <a:fillRect/>
          </a:stretch>
        </p:blipFill>
        <p:spPr>
          <a:xfrm>
            <a:off x="8063562" y="2495055"/>
            <a:ext cx="3228979" cy="1867888"/>
          </a:xfrm>
          <a:prstGeom prst="rect">
            <a:avLst/>
          </a:prstGeom>
        </p:spPr>
      </p:pic>
      <p:pic>
        <p:nvPicPr>
          <p:cNvPr id="15" name="Picture 14">
            <a:extLst>
              <a:ext uri="{FF2B5EF4-FFF2-40B4-BE49-F238E27FC236}">
                <a16:creationId xmlns:a16="http://schemas.microsoft.com/office/drawing/2014/main" id="{1743D8FD-9FDC-4E0B-254E-CCFF9147E972}"/>
              </a:ext>
            </a:extLst>
          </p:cNvPr>
          <p:cNvPicPr>
            <a:picLocks noChangeAspect="1"/>
          </p:cNvPicPr>
          <p:nvPr/>
        </p:nvPicPr>
        <p:blipFill>
          <a:blip r:embed="rId3"/>
          <a:stretch>
            <a:fillRect/>
          </a:stretch>
        </p:blipFill>
        <p:spPr>
          <a:xfrm>
            <a:off x="3360458" y="936458"/>
            <a:ext cx="2905871" cy="2702867"/>
          </a:xfrm>
          <a:prstGeom prst="rect">
            <a:avLst/>
          </a:prstGeom>
        </p:spPr>
      </p:pic>
      <p:graphicFrame>
        <p:nvGraphicFramePr>
          <p:cNvPr id="16" name="Table 16">
            <a:extLst>
              <a:ext uri="{FF2B5EF4-FFF2-40B4-BE49-F238E27FC236}">
                <a16:creationId xmlns:a16="http://schemas.microsoft.com/office/drawing/2014/main" id="{EBA89661-68E1-2B00-EDAE-D6129688588D}"/>
              </a:ext>
            </a:extLst>
          </p:cNvPr>
          <p:cNvGraphicFramePr>
            <a:graphicFrameLocks noGrp="1"/>
          </p:cNvGraphicFramePr>
          <p:nvPr>
            <p:extLst>
              <p:ext uri="{D42A27DB-BD31-4B8C-83A1-F6EECF244321}">
                <p14:modId xmlns:p14="http://schemas.microsoft.com/office/powerpoint/2010/main" val="1127700721"/>
              </p:ext>
            </p:extLst>
          </p:nvPr>
        </p:nvGraphicFramePr>
        <p:xfrm>
          <a:off x="848658" y="4726890"/>
          <a:ext cx="9765553" cy="1270498"/>
        </p:xfrm>
        <a:graphic>
          <a:graphicData uri="http://schemas.openxmlformats.org/drawingml/2006/table">
            <a:tbl>
              <a:tblPr firstRow="1" bandRow="1">
                <a:tableStyleId>{5C22544A-7EE6-4342-B048-85BDC9FD1C3A}</a:tableStyleId>
              </a:tblPr>
              <a:tblGrid>
                <a:gridCol w="9765553">
                  <a:extLst>
                    <a:ext uri="{9D8B030D-6E8A-4147-A177-3AD203B41FA5}">
                      <a16:colId xmlns:a16="http://schemas.microsoft.com/office/drawing/2014/main" val="1470822162"/>
                    </a:ext>
                  </a:extLst>
                </a:gridCol>
              </a:tblGrid>
              <a:tr h="1270498">
                <a:tc>
                  <a:txBody>
                    <a:bodyPr/>
                    <a:lstStyle/>
                    <a:p>
                      <a:r>
                        <a:rPr lang="en-IN" dirty="0"/>
                        <a:t>Conclusion :-</a:t>
                      </a:r>
                    </a:p>
                    <a:p>
                      <a:r>
                        <a:rPr lang="en-IN" dirty="0"/>
                        <a:t>     the error rate  is less in gradient boosting regressor model so I can choose this is the final model </a:t>
                      </a:r>
                    </a:p>
                    <a:p>
                      <a:r>
                        <a:rPr lang="en-IN" dirty="0"/>
                        <a:t>     </a:t>
                      </a:r>
                    </a:p>
                  </a:txBody>
                  <a:tcPr/>
                </a:tc>
                <a:extLst>
                  <a:ext uri="{0D108BD9-81ED-4DB2-BD59-A6C34878D82A}">
                    <a16:rowId xmlns:a16="http://schemas.microsoft.com/office/drawing/2014/main" val="1419296847"/>
                  </a:ext>
                </a:extLst>
              </a:tr>
            </a:tbl>
          </a:graphicData>
        </a:graphic>
      </p:graphicFrame>
    </p:spTree>
    <p:extLst>
      <p:ext uri="{BB962C8B-B14F-4D97-AF65-F5344CB8AC3E}">
        <p14:creationId xmlns:p14="http://schemas.microsoft.com/office/powerpoint/2010/main" val="199090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5A4D74F-E427-B5FF-0534-1478FED3E93D}"/>
              </a:ext>
            </a:extLst>
          </p:cNvPr>
          <p:cNvGraphicFramePr>
            <a:graphicFrameLocks noGrp="1"/>
          </p:cNvGraphicFramePr>
          <p:nvPr>
            <p:extLst>
              <p:ext uri="{D42A27DB-BD31-4B8C-83A1-F6EECF244321}">
                <p14:modId xmlns:p14="http://schemas.microsoft.com/office/powerpoint/2010/main" val="1223309138"/>
              </p:ext>
            </p:extLst>
          </p:nvPr>
        </p:nvGraphicFramePr>
        <p:xfrm>
          <a:off x="615576" y="190749"/>
          <a:ext cx="4440518" cy="370840"/>
        </p:xfrm>
        <a:graphic>
          <a:graphicData uri="http://schemas.openxmlformats.org/drawingml/2006/table">
            <a:tbl>
              <a:tblPr firstRow="1" bandRow="1">
                <a:tableStyleId>{5C22544A-7EE6-4342-B048-85BDC9FD1C3A}</a:tableStyleId>
              </a:tblPr>
              <a:tblGrid>
                <a:gridCol w="4440518">
                  <a:extLst>
                    <a:ext uri="{9D8B030D-6E8A-4147-A177-3AD203B41FA5}">
                      <a16:colId xmlns:a16="http://schemas.microsoft.com/office/drawing/2014/main" val="2265933648"/>
                    </a:ext>
                  </a:extLst>
                </a:gridCol>
              </a:tblGrid>
              <a:tr h="370840">
                <a:tc>
                  <a:txBody>
                    <a:bodyPr/>
                    <a:lstStyle/>
                    <a:p>
                      <a:r>
                        <a:rPr lang="en-IN" dirty="0"/>
                        <a:t>Regularisation of the model by using lasso </a:t>
                      </a:r>
                    </a:p>
                  </a:txBody>
                  <a:tcPr/>
                </a:tc>
                <a:extLst>
                  <a:ext uri="{0D108BD9-81ED-4DB2-BD59-A6C34878D82A}">
                    <a16:rowId xmlns:a16="http://schemas.microsoft.com/office/drawing/2014/main" val="399892019"/>
                  </a:ext>
                </a:extLst>
              </a:tr>
            </a:tbl>
          </a:graphicData>
        </a:graphic>
      </p:graphicFrame>
      <p:pic>
        <p:nvPicPr>
          <p:cNvPr id="6" name="Picture 5">
            <a:extLst>
              <a:ext uri="{FF2B5EF4-FFF2-40B4-BE49-F238E27FC236}">
                <a16:creationId xmlns:a16="http://schemas.microsoft.com/office/drawing/2014/main" id="{15533B27-5818-7D21-E2C6-9A82B7270DB9}"/>
              </a:ext>
            </a:extLst>
          </p:cNvPr>
          <p:cNvPicPr>
            <a:picLocks noChangeAspect="1"/>
          </p:cNvPicPr>
          <p:nvPr/>
        </p:nvPicPr>
        <p:blipFill>
          <a:blip r:embed="rId2"/>
          <a:stretch>
            <a:fillRect/>
          </a:stretch>
        </p:blipFill>
        <p:spPr>
          <a:xfrm>
            <a:off x="615576" y="896162"/>
            <a:ext cx="5319221" cy="1928027"/>
          </a:xfrm>
          <a:prstGeom prst="rect">
            <a:avLst/>
          </a:prstGeom>
        </p:spPr>
      </p:pic>
      <p:pic>
        <p:nvPicPr>
          <p:cNvPr id="8" name="Picture 7">
            <a:extLst>
              <a:ext uri="{FF2B5EF4-FFF2-40B4-BE49-F238E27FC236}">
                <a16:creationId xmlns:a16="http://schemas.microsoft.com/office/drawing/2014/main" id="{B8DAE610-57D6-4073-5EEA-840B296C8719}"/>
              </a:ext>
            </a:extLst>
          </p:cNvPr>
          <p:cNvPicPr>
            <a:picLocks noChangeAspect="1"/>
          </p:cNvPicPr>
          <p:nvPr/>
        </p:nvPicPr>
        <p:blipFill>
          <a:blip r:embed="rId3"/>
          <a:stretch>
            <a:fillRect/>
          </a:stretch>
        </p:blipFill>
        <p:spPr>
          <a:xfrm>
            <a:off x="6599874" y="896162"/>
            <a:ext cx="4976550" cy="2282981"/>
          </a:xfrm>
          <a:prstGeom prst="rect">
            <a:avLst/>
          </a:prstGeom>
        </p:spPr>
      </p:pic>
      <p:graphicFrame>
        <p:nvGraphicFramePr>
          <p:cNvPr id="9" name="Table 9">
            <a:extLst>
              <a:ext uri="{FF2B5EF4-FFF2-40B4-BE49-F238E27FC236}">
                <a16:creationId xmlns:a16="http://schemas.microsoft.com/office/drawing/2014/main" id="{E1917E42-E635-A017-F7BF-83D29593D1B3}"/>
              </a:ext>
            </a:extLst>
          </p:cNvPr>
          <p:cNvGraphicFramePr>
            <a:graphicFrameLocks noGrp="1"/>
          </p:cNvGraphicFramePr>
          <p:nvPr>
            <p:extLst>
              <p:ext uri="{D42A27DB-BD31-4B8C-83A1-F6EECF244321}">
                <p14:modId xmlns:p14="http://schemas.microsoft.com/office/powerpoint/2010/main" val="2789861940"/>
              </p:ext>
            </p:extLst>
          </p:nvPr>
        </p:nvGraphicFramePr>
        <p:xfrm>
          <a:off x="1108635" y="4897218"/>
          <a:ext cx="9191812" cy="1064619"/>
        </p:xfrm>
        <a:graphic>
          <a:graphicData uri="http://schemas.openxmlformats.org/drawingml/2006/table">
            <a:tbl>
              <a:tblPr firstRow="1" bandRow="1">
                <a:tableStyleId>{5C22544A-7EE6-4342-B048-85BDC9FD1C3A}</a:tableStyleId>
              </a:tblPr>
              <a:tblGrid>
                <a:gridCol w="9191812">
                  <a:extLst>
                    <a:ext uri="{9D8B030D-6E8A-4147-A177-3AD203B41FA5}">
                      <a16:colId xmlns:a16="http://schemas.microsoft.com/office/drawing/2014/main" val="1777237279"/>
                    </a:ext>
                  </a:extLst>
                </a:gridCol>
              </a:tblGrid>
              <a:tr h="1064619">
                <a:tc>
                  <a:txBody>
                    <a:bodyPr/>
                    <a:lstStyle/>
                    <a:p>
                      <a:r>
                        <a:rPr lang="en-IN"/>
                        <a:t>Conclusion:-</a:t>
                      </a:r>
                      <a:endParaRPr lang="en-IN" dirty="0"/>
                    </a:p>
                    <a:p>
                      <a:r>
                        <a:rPr lang="en-IN" dirty="0"/>
                        <a:t>    By using lasso the score is not increased much </a:t>
                      </a:r>
                    </a:p>
                  </a:txBody>
                  <a:tcPr/>
                </a:tc>
                <a:extLst>
                  <a:ext uri="{0D108BD9-81ED-4DB2-BD59-A6C34878D82A}">
                    <a16:rowId xmlns:a16="http://schemas.microsoft.com/office/drawing/2014/main" val="2862969903"/>
                  </a:ext>
                </a:extLst>
              </a:tr>
            </a:tbl>
          </a:graphicData>
        </a:graphic>
      </p:graphicFrame>
    </p:spTree>
    <p:extLst>
      <p:ext uri="{BB962C8B-B14F-4D97-AF65-F5344CB8AC3E}">
        <p14:creationId xmlns:p14="http://schemas.microsoft.com/office/powerpoint/2010/main" val="2786029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485809-6A4D-D2DA-09EA-6CD1667ABFA4}"/>
              </a:ext>
            </a:extLst>
          </p:cNvPr>
          <p:cNvGraphicFramePr>
            <a:graphicFrameLocks noGrp="1"/>
          </p:cNvGraphicFramePr>
          <p:nvPr>
            <p:extLst>
              <p:ext uri="{D42A27DB-BD31-4B8C-83A1-F6EECF244321}">
                <p14:modId xmlns:p14="http://schemas.microsoft.com/office/powerpoint/2010/main" val="1352333593"/>
              </p:ext>
            </p:extLst>
          </p:nvPr>
        </p:nvGraphicFramePr>
        <p:xfrm>
          <a:off x="642472" y="154889"/>
          <a:ext cx="4072964" cy="490570"/>
        </p:xfrm>
        <a:graphic>
          <a:graphicData uri="http://schemas.openxmlformats.org/drawingml/2006/table">
            <a:tbl>
              <a:tblPr firstRow="1" bandRow="1">
                <a:tableStyleId>{5C22544A-7EE6-4342-B048-85BDC9FD1C3A}</a:tableStyleId>
              </a:tblPr>
              <a:tblGrid>
                <a:gridCol w="4072964">
                  <a:extLst>
                    <a:ext uri="{9D8B030D-6E8A-4147-A177-3AD203B41FA5}">
                      <a16:colId xmlns:a16="http://schemas.microsoft.com/office/drawing/2014/main" val="204340098"/>
                    </a:ext>
                  </a:extLst>
                </a:gridCol>
              </a:tblGrid>
              <a:tr h="490570">
                <a:tc>
                  <a:txBody>
                    <a:bodyPr/>
                    <a:lstStyle/>
                    <a:p>
                      <a:r>
                        <a:rPr lang="en-US" dirty="0">
                          <a:solidFill>
                            <a:schemeClr val="tx2">
                              <a:lumMod val="50000"/>
                            </a:schemeClr>
                          </a:solidFill>
                        </a:rPr>
                        <a:t>Hyper parameter tunning of  the model </a:t>
                      </a:r>
                      <a:endParaRPr lang="en-IN" dirty="0">
                        <a:solidFill>
                          <a:schemeClr val="tx2">
                            <a:lumMod val="50000"/>
                          </a:schemeClr>
                        </a:solidFill>
                      </a:endParaRPr>
                    </a:p>
                  </a:txBody>
                  <a:tcPr>
                    <a:solidFill>
                      <a:schemeClr val="bg1"/>
                    </a:solidFill>
                  </a:tcPr>
                </a:tc>
                <a:extLst>
                  <a:ext uri="{0D108BD9-81ED-4DB2-BD59-A6C34878D82A}">
                    <a16:rowId xmlns:a16="http://schemas.microsoft.com/office/drawing/2014/main" val="2766877613"/>
                  </a:ext>
                </a:extLst>
              </a:tr>
            </a:tbl>
          </a:graphicData>
        </a:graphic>
      </p:graphicFrame>
      <p:pic>
        <p:nvPicPr>
          <p:cNvPr id="6" name="Picture 5">
            <a:extLst>
              <a:ext uri="{FF2B5EF4-FFF2-40B4-BE49-F238E27FC236}">
                <a16:creationId xmlns:a16="http://schemas.microsoft.com/office/drawing/2014/main" id="{F5F44A48-9D2B-B151-1EE6-ACBF22E26DD1}"/>
              </a:ext>
            </a:extLst>
          </p:cNvPr>
          <p:cNvPicPr>
            <a:picLocks noChangeAspect="1"/>
          </p:cNvPicPr>
          <p:nvPr/>
        </p:nvPicPr>
        <p:blipFill>
          <a:blip r:embed="rId2"/>
          <a:stretch>
            <a:fillRect/>
          </a:stretch>
        </p:blipFill>
        <p:spPr>
          <a:xfrm>
            <a:off x="1321656" y="647459"/>
            <a:ext cx="5670815" cy="3745247"/>
          </a:xfrm>
          <a:prstGeom prst="rect">
            <a:avLst/>
          </a:prstGeom>
        </p:spPr>
      </p:pic>
      <p:pic>
        <p:nvPicPr>
          <p:cNvPr id="8" name="Picture 7">
            <a:extLst>
              <a:ext uri="{FF2B5EF4-FFF2-40B4-BE49-F238E27FC236}">
                <a16:creationId xmlns:a16="http://schemas.microsoft.com/office/drawing/2014/main" id="{8FEBC411-C903-B54B-DCA4-3983DAA42031}"/>
              </a:ext>
            </a:extLst>
          </p:cNvPr>
          <p:cNvPicPr>
            <a:picLocks noChangeAspect="1"/>
          </p:cNvPicPr>
          <p:nvPr/>
        </p:nvPicPr>
        <p:blipFill>
          <a:blip r:embed="rId3"/>
          <a:stretch>
            <a:fillRect/>
          </a:stretch>
        </p:blipFill>
        <p:spPr>
          <a:xfrm>
            <a:off x="7486271" y="945749"/>
            <a:ext cx="3566469" cy="609653"/>
          </a:xfrm>
          <a:prstGeom prst="rect">
            <a:avLst/>
          </a:prstGeom>
        </p:spPr>
      </p:pic>
      <p:graphicFrame>
        <p:nvGraphicFramePr>
          <p:cNvPr id="9" name="Table 9">
            <a:extLst>
              <a:ext uri="{FF2B5EF4-FFF2-40B4-BE49-F238E27FC236}">
                <a16:creationId xmlns:a16="http://schemas.microsoft.com/office/drawing/2014/main" id="{AB2379C2-173F-8971-83B1-49DD71B612AB}"/>
              </a:ext>
            </a:extLst>
          </p:cNvPr>
          <p:cNvGraphicFramePr>
            <a:graphicFrameLocks noGrp="1"/>
          </p:cNvGraphicFramePr>
          <p:nvPr>
            <p:extLst>
              <p:ext uri="{D42A27DB-BD31-4B8C-83A1-F6EECF244321}">
                <p14:modId xmlns:p14="http://schemas.microsoft.com/office/powerpoint/2010/main" val="927736142"/>
              </p:ext>
            </p:extLst>
          </p:nvPr>
        </p:nvGraphicFramePr>
        <p:xfrm>
          <a:off x="8020424" y="462579"/>
          <a:ext cx="2324846" cy="365760"/>
        </p:xfrm>
        <a:graphic>
          <a:graphicData uri="http://schemas.openxmlformats.org/drawingml/2006/table">
            <a:tbl>
              <a:tblPr firstRow="1" bandRow="1">
                <a:tableStyleId>{5C22544A-7EE6-4342-B048-85BDC9FD1C3A}</a:tableStyleId>
              </a:tblPr>
              <a:tblGrid>
                <a:gridCol w="2324846">
                  <a:extLst>
                    <a:ext uri="{9D8B030D-6E8A-4147-A177-3AD203B41FA5}">
                      <a16:colId xmlns:a16="http://schemas.microsoft.com/office/drawing/2014/main" val="3617866688"/>
                    </a:ext>
                  </a:extLst>
                </a:gridCol>
              </a:tblGrid>
              <a:tr h="350182">
                <a:tc>
                  <a:txBody>
                    <a:bodyPr/>
                    <a:lstStyle/>
                    <a:p>
                      <a:r>
                        <a:rPr lang="en-US" dirty="0">
                          <a:solidFill>
                            <a:schemeClr val="tx2">
                              <a:lumMod val="50000"/>
                            </a:schemeClr>
                          </a:solidFill>
                        </a:rPr>
                        <a:t>Scores after tunning </a:t>
                      </a:r>
                      <a:endParaRPr lang="en-IN" dirty="0">
                        <a:solidFill>
                          <a:schemeClr val="tx2">
                            <a:lumMod val="50000"/>
                          </a:schemeClr>
                        </a:solidFill>
                      </a:endParaRPr>
                    </a:p>
                  </a:txBody>
                  <a:tcPr>
                    <a:solidFill>
                      <a:schemeClr val="bg1"/>
                    </a:solidFill>
                  </a:tcPr>
                </a:tc>
                <a:extLst>
                  <a:ext uri="{0D108BD9-81ED-4DB2-BD59-A6C34878D82A}">
                    <a16:rowId xmlns:a16="http://schemas.microsoft.com/office/drawing/2014/main" val="1846755453"/>
                  </a:ext>
                </a:extLst>
              </a:tr>
            </a:tbl>
          </a:graphicData>
        </a:graphic>
      </p:graphicFrame>
      <p:graphicFrame>
        <p:nvGraphicFramePr>
          <p:cNvPr id="10" name="Table 10">
            <a:extLst>
              <a:ext uri="{FF2B5EF4-FFF2-40B4-BE49-F238E27FC236}">
                <a16:creationId xmlns:a16="http://schemas.microsoft.com/office/drawing/2014/main" id="{854C5946-B295-9221-6142-58A42D941C26}"/>
              </a:ext>
            </a:extLst>
          </p:cNvPr>
          <p:cNvGraphicFramePr>
            <a:graphicFrameLocks noGrp="1"/>
          </p:cNvGraphicFramePr>
          <p:nvPr>
            <p:extLst>
              <p:ext uri="{D42A27DB-BD31-4B8C-83A1-F6EECF244321}">
                <p14:modId xmlns:p14="http://schemas.microsoft.com/office/powerpoint/2010/main" val="456077178"/>
              </p:ext>
            </p:extLst>
          </p:nvPr>
        </p:nvGraphicFramePr>
        <p:xfrm>
          <a:off x="1004047" y="4664137"/>
          <a:ext cx="9923929" cy="1248114"/>
        </p:xfrm>
        <a:graphic>
          <a:graphicData uri="http://schemas.openxmlformats.org/drawingml/2006/table">
            <a:tbl>
              <a:tblPr firstRow="1" bandRow="1">
                <a:tableStyleId>{5C22544A-7EE6-4342-B048-85BDC9FD1C3A}</a:tableStyleId>
              </a:tblPr>
              <a:tblGrid>
                <a:gridCol w="9923929">
                  <a:extLst>
                    <a:ext uri="{9D8B030D-6E8A-4147-A177-3AD203B41FA5}">
                      <a16:colId xmlns:a16="http://schemas.microsoft.com/office/drawing/2014/main" val="547968113"/>
                    </a:ext>
                  </a:extLst>
                </a:gridCol>
              </a:tblGrid>
              <a:tr h="1248114">
                <a:tc>
                  <a:txBody>
                    <a:bodyPr/>
                    <a:lstStyle/>
                    <a:p>
                      <a:r>
                        <a:rPr lang="en-US" dirty="0"/>
                        <a:t>Conclusion:-</a:t>
                      </a:r>
                    </a:p>
                    <a:p>
                      <a:r>
                        <a:rPr lang="en-US" dirty="0"/>
                        <a:t>       score is not increased even applying hyperparameter tunning but there is a chance to  increase</a:t>
                      </a:r>
                    </a:p>
                    <a:p>
                      <a:r>
                        <a:rPr lang="en-US" dirty="0"/>
                        <a:t>       changing parameters </a:t>
                      </a:r>
                    </a:p>
                  </a:txBody>
                  <a:tcPr>
                    <a:solidFill>
                      <a:schemeClr val="accent2"/>
                    </a:solidFill>
                  </a:tcPr>
                </a:tc>
                <a:extLst>
                  <a:ext uri="{0D108BD9-81ED-4DB2-BD59-A6C34878D82A}">
                    <a16:rowId xmlns:a16="http://schemas.microsoft.com/office/drawing/2014/main" val="898091940"/>
                  </a:ext>
                </a:extLst>
              </a:tr>
            </a:tbl>
          </a:graphicData>
        </a:graphic>
      </p:graphicFrame>
    </p:spTree>
    <p:extLst>
      <p:ext uri="{BB962C8B-B14F-4D97-AF65-F5344CB8AC3E}">
        <p14:creationId xmlns:p14="http://schemas.microsoft.com/office/powerpoint/2010/main" val="782425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BBF9C5-566C-538D-57C7-E630C1E117AA}"/>
              </a:ext>
            </a:extLst>
          </p:cNvPr>
          <p:cNvGraphicFramePr>
            <a:graphicFrameLocks noGrp="1"/>
          </p:cNvGraphicFramePr>
          <p:nvPr>
            <p:extLst>
              <p:ext uri="{D42A27DB-BD31-4B8C-83A1-F6EECF244321}">
                <p14:modId xmlns:p14="http://schemas.microsoft.com/office/powerpoint/2010/main" val="2636058751"/>
              </p:ext>
            </p:extLst>
          </p:nvPr>
        </p:nvGraphicFramePr>
        <p:xfrm>
          <a:off x="519953" y="125506"/>
          <a:ext cx="3854823" cy="409188"/>
        </p:xfrm>
        <a:graphic>
          <a:graphicData uri="http://schemas.openxmlformats.org/drawingml/2006/table">
            <a:tbl>
              <a:tblPr firstRow="1" bandRow="1">
                <a:tableStyleId>{5C22544A-7EE6-4342-B048-85BDC9FD1C3A}</a:tableStyleId>
              </a:tblPr>
              <a:tblGrid>
                <a:gridCol w="3854823">
                  <a:extLst>
                    <a:ext uri="{9D8B030D-6E8A-4147-A177-3AD203B41FA5}">
                      <a16:colId xmlns:a16="http://schemas.microsoft.com/office/drawing/2014/main" val="4105496336"/>
                    </a:ext>
                  </a:extLst>
                </a:gridCol>
              </a:tblGrid>
              <a:tr h="409188">
                <a:tc>
                  <a:txBody>
                    <a:bodyPr/>
                    <a:lstStyle/>
                    <a:p>
                      <a:r>
                        <a:rPr lang="en-US" dirty="0">
                          <a:solidFill>
                            <a:schemeClr val="tx2">
                              <a:lumMod val="50000"/>
                            </a:schemeClr>
                          </a:solidFill>
                        </a:rPr>
                        <a:t>Saving the model by using </a:t>
                      </a:r>
                      <a:r>
                        <a:rPr lang="en-US" dirty="0" err="1">
                          <a:solidFill>
                            <a:schemeClr val="tx2">
                              <a:lumMod val="50000"/>
                            </a:schemeClr>
                          </a:solidFill>
                        </a:rPr>
                        <a:t>joblib</a:t>
                      </a:r>
                      <a:endParaRPr lang="en-IN" dirty="0">
                        <a:solidFill>
                          <a:schemeClr val="tx2">
                            <a:lumMod val="50000"/>
                          </a:schemeClr>
                        </a:solidFill>
                      </a:endParaRPr>
                    </a:p>
                  </a:txBody>
                  <a:tcPr>
                    <a:solidFill>
                      <a:schemeClr val="accent2"/>
                    </a:solidFill>
                  </a:tcPr>
                </a:tc>
                <a:extLst>
                  <a:ext uri="{0D108BD9-81ED-4DB2-BD59-A6C34878D82A}">
                    <a16:rowId xmlns:a16="http://schemas.microsoft.com/office/drawing/2014/main" val="1990591217"/>
                  </a:ext>
                </a:extLst>
              </a:tr>
            </a:tbl>
          </a:graphicData>
        </a:graphic>
      </p:graphicFrame>
      <p:pic>
        <p:nvPicPr>
          <p:cNvPr id="6" name="Picture 5">
            <a:extLst>
              <a:ext uri="{FF2B5EF4-FFF2-40B4-BE49-F238E27FC236}">
                <a16:creationId xmlns:a16="http://schemas.microsoft.com/office/drawing/2014/main" id="{F833682B-048A-113F-198A-D14F375207B1}"/>
              </a:ext>
            </a:extLst>
          </p:cNvPr>
          <p:cNvPicPr>
            <a:picLocks noChangeAspect="1"/>
          </p:cNvPicPr>
          <p:nvPr/>
        </p:nvPicPr>
        <p:blipFill>
          <a:blip r:embed="rId2"/>
          <a:stretch>
            <a:fillRect/>
          </a:stretch>
        </p:blipFill>
        <p:spPr>
          <a:xfrm>
            <a:off x="624018" y="976663"/>
            <a:ext cx="3467400" cy="960203"/>
          </a:xfrm>
          <a:prstGeom prst="rect">
            <a:avLst/>
          </a:prstGeom>
        </p:spPr>
      </p:pic>
      <p:graphicFrame>
        <p:nvGraphicFramePr>
          <p:cNvPr id="7" name="Table 7">
            <a:extLst>
              <a:ext uri="{FF2B5EF4-FFF2-40B4-BE49-F238E27FC236}">
                <a16:creationId xmlns:a16="http://schemas.microsoft.com/office/drawing/2014/main" id="{BA659964-DB0E-B62F-003C-DE2E9914B3B2}"/>
              </a:ext>
            </a:extLst>
          </p:cNvPr>
          <p:cNvGraphicFramePr>
            <a:graphicFrameLocks noGrp="1"/>
          </p:cNvGraphicFramePr>
          <p:nvPr>
            <p:extLst>
              <p:ext uri="{D42A27DB-BD31-4B8C-83A1-F6EECF244321}">
                <p14:modId xmlns:p14="http://schemas.microsoft.com/office/powerpoint/2010/main" val="3350415418"/>
              </p:ext>
            </p:extLst>
          </p:nvPr>
        </p:nvGraphicFramePr>
        <p:xfrm>
          <a:off x="7189693" y="116541"/>
          <a:ext cx="3325907" cy="370840"/>
        </p:xfrm>
        <a:graphic>
          <a:graphicData uri="http://schemas.openxmlformats.org/drawingml/2006/table">
            <a:tbl>
              <a:tblPr firstRow="1" bandRow="1">
                <a:tableStyleId>{5C22544A-7EE6-4342-B048-85BDC9FD1C3A}</a:tableStyleId>
              </a:tblPr>
              <a:tblGrid>
                <a:gridCol w="3325907">
                  <a:extLst>
                    <a:ext uri="{9D8B030D-6E8A-4147-A177-3AD203B41FA5}">
                      <a16:colId xmlns:a16="http://schemas.microsoft.com/office/drawing/2014/main" val="1570889488"/>
                    </a:ext>
                  </a:extLst>
                </a:gridCol>
              </a:tblGrid>
              <a:tr h="370840">
                <a:tc>
                  <a:txBody>
                    <a:bodyPr/>
                    <a:lstStyle/>
                    <a:p>
                      <a:r>
                        <a:rPr lang="en-US" dirty="0">
                          <a:solidFill>
                            <a:schemeClr val="tx2">
                              <a:lumMod val="50000"/>
                            </a:schemeClr>
                          </a:solidFill>
                        </a:rPr>
                        <a:t>Testing the model with test data</a:t>
                      </a:r>
                      <a:endParaRPr lang="en-IN" dirty="0">
                        <a:solidFill>
                          <a:schemeClr val="tx2">
                            <a:lumMod val="50000"/>
                          </a:schemeClr>
                        </a:solidFill>
                      </a:endParaRPr>
                    </a:p>
                  </a:txBody>
                  <a:tcPr>
                    <a:solidFill>
                      <a:schemeClr val="accent2"/>
                    </a:solidFill>
                  </a:tcPr>
                </a:tc>
                <a:extLst>
                  <a:ext uri="{0D108BD9-81ED-4DB2-BD59-A6C34878D82A}">
                    <a16:rowId xmlns:a16="http://schemas.microsoft.com/office/drawing/2014/main" val="2724793674"/>
                  </a:ext>
                </a:extLst>
              </a:tr>
            </a:tbl>
          </a:graphicData>
        </a:graphic>
      </p:graphicFrame>
      <p:pic>
        <p:nvPicPr>
          <p:cNvPr id="9" name="Picture 8">
            <a:extLst>
              <a:ext uri="{FF2B5EF4-FFF2-40B4-BE49-F238E27FC236}">
                <a16:creationId xmlns:a16="http://schemas.microsoft.com/office/drawing/2014/main" id="{53B58E31-908A-B3BF-DDBE-387D70A5740D}"/>
              </a:ext>
            </a:extLst>
          </p:cNvPr>
          <p:cNvPicPr>
            <a:picLocks noChangeAspect="1"/>
          </p:cNvPicPr>
          <p:nvPr/>
        </p:nvPicPr>
        <p:blipFill>
          <a:blip r:embed="rId3"/>
          <a:stretch>
            <a:fillRect/>
          </a:stretch>
        </p:blipFill>
        <p:spPr>
          <a:xfrm>
            <a:off x="7189693" y="534694"/>
            <a:ext cx="3550024" cy="3687682"/>
          </a:xfrm>
          <a:prstGeom prst="rect">
            <a:avLst/>
          </a:prstGeom>
        </p:spPr>
      </p:pic>
      <p:graphicFrame>
        <p:nvGraphicFramePr>
          <p:cNvPr id="10" name="Table 10">
            <a:extLst>
              <a:ext uri="{FF2B5EF4-FFF2-40B4-BE49-F238E27FC236}">
                <a16:creationId xmlns:a16="http://schemas.microsoft.com/office/drawing/2014/main" id="{BDE53F2C-ED37-D029-D996-8A3561FF78AF}"/>
              </a:ext>
            </a:extLst>
          </p:cNvPr>
          <p:cNvGraphicFramePr>
            <a:graphicFrameLocks noGrp="1"/>
          </p:cNvGraphicFramePr>
          <p:nvPr>
            <p:extLst>
              <p:ext uri="{D42A27DB-BD31-4B8C-83A1-F6EECF244321}">
                <p14:modId xmlns:p14="http://schemas.microsoft.com/office/powerpoint/2010/main" val="3336175476"/>
              </p:ext>
            </p:extLst>
          </p:nvPr>
        </p:nvGraphicFramePr>
        <p:xfrm>
          <a:off x="1234140" y="4921135"/>
          <a:ext cx="7793319" cy="960202"/>
        </p:xfrm>
        <a:graphic>
          <a:graphicData uri="http://schemas.openxmlformats.org/drawingml/2006/table">
            <a:tbl>
              <a:tblPr firstRow="1" bandRow="1">
                <a:tableStyleId>{5C22544A-7EE6-4342-B048-85BDC9FD1C3A}</a:tableStyleId>
              </a:tblPr>
              <a:tblGrid>
                <a:gridCol w="7793319">
                  <a:extLst>
                    <a:ext uri="{9D8B030D-6E8A-4147-A177-3AD203B41FA5}">
                      <a16:colId xmlns:a16="http://schemas.microsoft.com/office/drawing/2014/main" val="2320457928"/>
                    </a:ext>
                  </a:extLst>
                </a:gridCol>
              </a:tblGrid>
              <a:tr h="960202">
                <a:tc>
                  <a:txBody>
                    <a:bodyPr/>
                    <a:lstStyle/>
                    <a:p>
                      <a:r>
                        <a:rPr lang="en-US" dirty="0">
                          <a:solidFill>
                            <a:schemeClr val="tx2">
                              <a:lumMod val="50000"/>
                            </a:schemeClr>
                          </a:solidFill>
                        </a:rPr>
                        <a:t>Conclusion:-</a:t>
                      </a:r>
                    </a:p>
                    <a:p>
                      <a:r>
                        <a:rPr lang="en-US" dirty="0">
                          <a:solidFill>
                            <a:schemeClr val="tx2">
                              <a:lumMod val="50000"/>
                            </a:schemeClr>
                          </a:solidFill>
                        </a:rPr>
                        <a:t>             Actual values are near to predicted values so our model works well </a:t>
                      </a:r>
                      <a:endParaRPr lang="en-IN" dirty="0">
                        <a:solidFill>
                          <a:schemeClr val="tx2">
                            <a:lumMod val="50000"/>
                          </a:schemeClr>
                        </a:solidFill>
                      </a:endParaRPr>
                    </a:p>
                  </a:txBody>
                  <a:tcPr>
                    <a:cell3D prstMaterial="dkEdge">
                      <a:bevel prst="riblet"/>
                      <a:lightRig rig="flood" dir="t"/>
                    </a:cell3D>
                    <a:solidFill>
                      <a:schemeClr val="accent4"/>
                    </a:solidFill>
                  </a:tcPr>
                </a:tc>
                <a:extLst>
                  <a:ext uri="{0D108BD9-81ED-4DB2-BD59-A6C34878D82A}">
                    <a16:rowId xmlns:a16="http://schemas.microsoft.com/office/drawing/2014/main" val="2175047323"/>
                  </a:ext>
                </a:extLst>
              </a:tr>
            </a:tbl>
          </a:graphicData>
        </a:graphic>
      </p:graphicFrame>
    </p:spTree>
    <p:extLst>
      <p:ext uri="{BB962C8B-B14F-4D97-AF65-F5344CB8AC3E}">
        <p14:creationId xmlns:p14="http://schemas.microsoft.com/office/powerpoint/2010/main" val="391564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DC0F-8DE2-BF30-B8D0-198F933EE5D1}"/>
              </a:ext>
            </a:extLst>
          </p:cNvPr>
          <p:cNvSpPr>
            <a:spLocks noGrp="1"/>
          </p:cNvSpPr>
          <p:nvPr>
            <p:ph type="ctrTitle"/>
          </p:nvPr>
        </p:nvSpPr>
        <p:spPr>
          <a:xfrm>
            <a:off x="1025561" y="597346"/>
            <a:ext cx="2434815" cy="370841"/>
          </a:xfrm>
        </p:spPr>
        <p:txBody>
          <a:bodyPr>
            <a:normAutofit/>
          </a:bodyPr>
          <a:lstStyle/>
          <a:p>
            <a:r>
              <a:rPr lang="en-US" sz="2000" dirty="0">
                <a:solidFill>
                  <a:schemeClr val="accent3">
                    <a:lumMod val="50000"/>
                  </a:schemeClr>
                </a:solidFill>
                <a:latin typeface="Arial" panose="020B0604020202020204" pitchFamily="34" charset="0"/>
                <a:cs typeface="Arial" panose="020B0604020202020204" pitchFamily="34" charset="0"/>
              </a:rPr>
              <a:t>Problem statement:-</a:t>
            </a:r>
            <a:endParaRPr lang="en-IN" sz="2000" dirty="0">
              <a:solidFill>
                <a:schemeClr val="accent3">
                  <a:lumMod val="50000"/>
                </a:schemeClr>
              </a:solidFill>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0BBFE49F-494A-F217-973E-08825DA6BB5D}"/>
              </a:ext>
            </a:extLst>
          </p:cNvPr>
          <p:cNvGraphicFramePr>
            <a:graphicFrameLocks noGrp="1"/>
          </p:cNvGraphicFramePr>
          <p:nvPr>
            <p:extLst>
              <p:ext uri="{D42A27DB-BD31-4B8C-83A1-F6EECF244321}">
                <p14:modId xmlns:p14="http://schemas.microsoft.com/office/powerpoint/2010/main" val="16219140"/>
              </p:ext>
            </p:extLst>
          </p:nvPr>
        </p:nvGraphicFramePr>
        <p:xfrm>
          <a:off x="2357718" y="968187"/>
          <a:ext cx="8044329" cy="714289"/>
        </p:xfrm>
        <a:graphic>
          <a:graphicData uri="http://schemas.openxmlformats.org/drawingml/2006/table">
            <a:tbl>
              <a:tblPr firstRow="1" bandRow="1">
                <a:tableStyleId>{5C22544A-7EE6-4342-B048-85BDC9FD1C3A}</a:tableStyleId>
              </a:tblPr>
              <a:tblGrid>
                <a:gridCol w="8044329">
                  <a:extLst>
                    <a:ext uri="{9D8B030D-6E8A-4147-A177-3AD203B41FA5}">
                      <a16:colId xmlns:a16="http://schemas.microsoft.com/office/drawing/2014/main" val="2667241958"/>
                    </a:ext>
                  </a:extLst>
                </a:gridCol>
              </a:tblGrid>
              <a:tr h="714289">
                <a:tc>
                  <a:txBody>
                    <a:bodyPr/>
                    <a:lstStyle/>
                    <a:p>
                      <a:r>
                        <a:rPr lang="en-US" b="0" dirty="0">
                          <a:ln>
                            <a:solidFill>
                              <a:schemeClr val="tx1"/>
                            </a:solidFill>
                          </a:ln>
                          <a:solidFill>
                            <a:schemeClr val="tx2">
                              <a:lumMod val="75000"/>
                            </a:schemeClr>
                          </a:solidFill>
                          <a:latin typeface="+mn-lt"/>
                          <a:cs typeface="Arial" panose="020B0604020202020204" pitchFamily="34" charset="0"/>
                        </a:rPr>
                        <a:t>Collect/scrape the data of used cars from various sites and built a model for predicting the price of the car based on collected data</a:t>
                      </a:r>
                      <a:endParaRPr lang="en-IN" b="0" dirty="0">
                        <a:ln>
                          <a:solidFill>
                            <a:schemeClr val="tx1"/>
                          </a:solidFill>
                        </a:ln>
                        <a:solidFill>
                          <a:schemeClr val="tx2">
                            <a:lumMod val="75000"/>
                          </a:schemeClr>
                        </a:solidFill>
                        <a:latin typeface="+mn-lt"/>
                        <a:cs typeface="Arial" panose="020B0604020202020204" pitchFamily="34" charset="0"/>
                      </a:endParaRPr>
                    </a:p>
                  </a:txBody>
                  <a:tcPr>
                    <a:solidFill>
                      <a:schemeClr val="bg1"/>
                    </a:solidFill>
                  </a:tcPr>
                </a:tc>
                <a:extLst>
                  <a:ext uri="{0D108BD9-81ED-4DB2-BD59-A6C34878D82A}">
                    <a16:rowId xmlns:a16="http://schemas.microsoft.com/office/drawing/2014/main" val="3126853005"/>
                  </a:ext>
                </a:extLst>
              </a:tr>
            </a:tbl>
          </a:graphicData>
        </a:graphic>
      </p:graphicFrame>
      <p:graphicFrame>
        <p:nvGraphicFramePr>
          <p:cNvPr id="5" name="Table 5">
            <a:extLst>
              <a:ext uri="{FF2B5EF4-FFF2-40B4-BE49-F238E27FC236}">
                <a16:creationId xmlns:a16="http://schemas.microsoft.com/office/drawing/2014/main" id="{FC568988-088B-DB99-C305-F05AC947B8A9}"/>
              </a:ext>
            </a:extLst>
          </p:cNvPr>
          <p:cNvGraphicFramePr>
            <a:graphicFrameLocks noGrp="1"/>
          </p:cNvGraphicFramePr>
          <p:nvPr>
            <p:extLst>
              <p:ext uri="{D42A27DB-BD31-4B8C-83A1-F6EECF244321}">
                <p14:modId xmlns:p14="http://schemas.microsoft.com/office/powerpoint/2010/main" val="552030801"/>
              </p:ext>
            </p:extLst>
          </p:nvPr>
        </p:nvGraphicFramePr>
        <p:xfrm>
          <a:off x="1025561" y="2171949"/>
          <a:ext cx="1502486" cy="370840"/>
        </p:xfrm>
        <a:graphic>
          <a:graphicData uri="http://schemas.openxmlformats.org/drawingml/2006/table">
            <a:tbl>
              <a:tblPr firstRow="1" bandRow="1">
                <a:tableStyleId>{5C22544A-7EE6-4342-B048-85BDC9FD1C3A}</a:tableStyleId>
              </a:tblPr>
              <a:tblGrid>
                <a:gridCol w="1502486">
                  <a:extLst>
                    <a:ext uri="{9D8B030D-6E8A-4147-A177-3AD203B41FA5}">
                      <a16:colId xmlns:a16="http://schemas.microsoft.com/office/drawing/2014/main" val="2397491297"/>
                    </a:ext>
                  </a:extLst>
                </a:gridCol>
              </a:tblGrid>
              <a:tr h="370840">
                <a:tc>
                  <a:txBody>
                    <a:bodyPr/>
                    <a:lstStyle/>
                    <a:p>
                      <a:r>
                        <a:rPr lang="en-US" dirty="0">
                          <a:solidFill>
                            <a:schemeClr val="accent3">
                              <a:lumMod val="75000"/>
                            </a:schemeClr>
                          </a:solidFill>
                        </a:rPr>
                        <a:t>Data source:-</a:t>
                      </a:r>
                      <a:endParaRPr lang="en-IN" dirty="0">
                        <a:solidFill>
                          <a:schemeClr val="accent3">
                            <a:lumMod val="75000"/>
                          </a:schemeClr>
                        </a:solidFill>
                      </a:endParaRPr>
                    </a:p>
                  </a:txBody>
                  <a:tcPr>
                    <a:solidFill>
                      <a:schemeClr val="bg1"/>
                    </a:solidFill>
                  </a:tcPr>
                </a:tc>
                <a:extLst>
                  <a:ext uri="{0D108BD9-81ED-4DB2-BD59-A6C34878D82A}">
                    <a16:rowId xmlns:a16="http://schemas.microsoft.com/office/drawing/2014/main" val="3812630518"/>
                  </a:ext>
                </a:extLst>
              </a:tr>
            </a:tbl>
          </a:graphicData>
        </a:graphic>
      </p:graphicFrame>
      <p:graphicFrame>
        <p:nvGraphicFramePr>
          <p:cNvPr id="6" name="Table 6">
            <a:extLst>
              <a:ext uri="{FF2B5EF4-FFF2-40B4-BE49-F238E27FC236}">
                <a16:creationId xmlns:a16="http://schemas.microsoft.com/office/drawing/2014/main" id="{5E46C6DF-A96A-1B92-CE80-19CC89B33EFE}"/>
              </a:ext>
            </a:extLst>
          </p:cNvPr>
          <p:cNvGraphicFramePr>
            <a:graphicFrameLocks noGrp="1"/>
          </p:cNvGraphicFramePr>
          <p:nvPr>
            <p:extLst>
              <p:ext uri="{D42A27DB-BD31-4B8C-83A1-F6EECF244321}">
                <p14:modId xmlns:p14="http://schemas.microsoft.com/office/powerpoint/2010/main" val="1587210217"/>
              </p:ext>
            </p:extLst>
          </p:nvPr>
        </p:nvGraphicFramePr>
        <p:xfrm>
          <a:off x="2438401" y="2171949"/>
          <a:ext cx="1748118" cy="914400"/>
        </p:xfrm>
        <a:graphic>
          <a:graphicData uri="http://schemas.openxmlformats.org/drawingml/2006/table">
            <a:tbl>
              <a:tblPr firstRow="1" bandRow="1">
                <a:tableStyleId>{5C22544A-7EE6-4342-B048-85BDC9FD1C3A}</a:tableStyleId>
              </a:tblPr>
              <a:tblGrid>
                <a:gridCol w="1748118">
                  <a:extLst>
                    <a:ext uri="{9D8B030D-6E8A-4147-A177-3AD203B41FA5}">
                      <a16:colId xmlns:a16="http://schemas.microsoft.com/office/drawing/2014/main" val="2427320167"/>
                    </a:ext>
                  </a:extLst>
                </a:gridCol>
              </a:tblGrid>
              <a:tr h="862802">
                <a:tc>
                  <a:txBody>
                    <a:bodyPr/>
                    <a:lstStyle/>
                    <a:p>
                      <a:r>
                        <a:rPr lang="en-US" dirty="0">
                          <a:solidFill>
                            <a:schemeClr val="tx2"/>
                          </a:solidFill>
                        </a:rPr>
                        <a:t>Cars24,com,</a:t>
                      </a:r>
                    </a:p>
                    <a:p>
                      <a:r>
                        <a:rPr lang="en-US" dirty="0">
                          <a:solidFill>
                            <a:schemeClr val="tx2"/>
                          </a:solidFill>
                        </a:rPr>
                        <a:t>olx.com,</a:t>
                      </a:r>
                    </a:p>
                    <a:p>
                      <a:r>
                        <a:rPr lang="en-US" dirty="0">
                          <a:solidFill>
                            <a:schemeClr val="tx2"/>
                          </a:solidFill>
                        </a:rPr>
                        <a:t>Cardheko.com</a:t>
                      </a:r>
                      <a:endParaRPr lang="en-IN" dirty="0">
                        <a:solidFill>
                          <a:schemeClr val="tx2"/>
                        </a:solidFill>
                      </a:endParaRPr>
                    </a:p>
                  </a:txBody>
                  <a:tcPr>
                    <a:solidFill>
                      <a:schemeClr val="bg1"/>
                    </a:solidFill>
                  </a:tcPr>
                </a:tc>
                <a:extLst>
                  <a:ext uri="{0D108BD9-81ED-4DB2-BD59-A6C34878D82A}">
                    <a16:rowId xmlns:a16="http://schemas.microsoft.com/office/drawing/2014/main" val="2362504869"/>
                  </a:ext>
                </a:extLst>
              </a:tr>
            </a:tbl>
          </a:graphicData>
        </a:graphic>
      </p:graphicFrame>
    </p:spTree>
    <p:extLst>
      <p:ext uri="{BB962C8B-B14F-4D97-AF65-F5344CB8AC3E}">
        <p14:creationId xmlns:p14="http://schemas.microsoft.com/office/powerpoint/2010/main" val="25100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2242-439E-4511-09A4-3206FA78F0A7}"/>
              </a:ext>
            </a:extLst>
          </p:cNvPr>
          <p:cNvSpPr>
            <a:spLocks noGrp="1"/>
          </p:cNvSpPr>
          <p:nvPr>
            <p:ph type="ctrTitle"/>
          </p:nvPr>
        </p:nvSpPr>
        <p:spPr>
          <a:xfrm>
            <a:off x="4141696" y="732059"/>
            <a:ext cx="2339788" cy="496107"/>
          </a:xfrm>
        </p:spPr>
        <p:txBody>
          <a:bodyPr>
            <a:normAutofit fontScale="90000"/>
          </a:bodyPr>
          <a:lstStyle/>
          <a:p>
            <a:r>
              <a:rPr lang="en-US" sz="2000" dirty="0">
                <a:solidFill>
                  <a:schemeClr val="tx2"/>
                </a:solidFill>
              </a:rPr>
              <a:t>Table of contents:-</a:t>
            </a:r>
            <a:endParaRPr lang="en-IN" sz="2000" dirty="0">
              <a:solidFill>
                <a:schemeClr val="tx2"/>
              </a:solidFill>
            </a:endParaRPr>
          </a:p>
        </p:txBody>
      </p:sp>
      <p:graphicFrame>
        <p:nvGraphicFramePr>
          <p:cNvPr id="4" name="Table 4">
            <a:extLst>
              <a:ext uri="{FF2B5EF4-FFF2-40B4-BE49-F238E27FC236}">
                <a16:creationId xmlns:a16="http://schemas.microsoft.com/office/drawing/2014/main" id="{61E5EC0B-AD9B-179B-1D5D-25299DB188E8}"/>
              </a:ext>
            </a:extLst>
          </p:cNvPr>
          <p:cNvGraphicFramePr>
            <a:graphicFrameLocks noGrp="1"/>
          </p:cNvGraphicFramePr>
          <p:nvPr>
            <p:extLst>
              <p:ext uri="{D42A27DB-BD31-4B8C-83A1-F6EECF244321}">
                <p14:modId xmlns:p14="http://schemas.microsoft.com/office/powerpoint/2010/main" val="673647166"/>
              </p:ext>
            </p:extLst>
          </p:nvPr>
        </p:nvGraphicFramePr>
        <p:xfrm>
          <a:off x="4078942" y="1714747"/>
          <a:ext cx="3603812" cy="2597276"/>
        </p:xfrm>
        <a:graphic>
          <a:graphicData uri="http://schemas.openxmlformats.org/drawingml/2006/table">
            <a:tbl>
              <a:tblPr firstRow="1" bandRow="1">
                <a:tableStyleId>{5C22544A-7EE6-4342-B048-85BDC9FD1C3A}</a:tableStyleId>
              </a:tblPr>
              <a:tblGrid>
                <a:gridCol w="3603812">
                  <a:extLst>
                    <a:ext uri="{9D8B030D-6E8A-4147-A177-3AD203B41FA5}">
                      <a16:colId xmlns:a16="http://schemas.microsoft.com/office/drawing/2014/main" val="1799635289"/>
                    </a:ext>
                  </a:extLst>
                </a:gridCol>
              </a:tblGrid>
              <a:tr h="2597276">
                <a:tc>
                  <a:txBody>
                    <a:bodyPr/>
                    <a:lstStyle/>
                    <a:p>
                      <a:pPr marL="342900" indent="-342900">
                        <a:buAutoNum type="arabicPeriod"/>
                      </a:pPr>
                      <a:r>
                        <a:rPr lang="en-US" dirty="0">
                          <a:solidFill>
                            <a:schemeClr val="tx2">
                              <a:lumMod val="50000"/>
                            </a:schemeClr>
                          </a:solidFill>
                        </a:rPr>
                        <a:t>Data Cleaning </a:t>
                      </a:r>
                    </a:p>
                    <a:p>
                      <a:pPr marL="342900" indent="-342900">
                        <a:buAutoNum type="arabicPeriod"/>
                      </a:pPr>
                      <a:r>
                        <a:rPr lang="en-US" dirty="0">
                          <a:solidFill>
                            <a:schemeClr val="tx2">
                              <a:lumMod val="50000"/>
                            </a:schemeClr>
                          </a:solidFill>
                        </a:rPr>
                        <a:t>Exploratory Data Analysis </a:t>
                      </a:r>
                    </a:p>
                    <a:p>
                      <a:pPr marL="342900" indent="-342900">
                        <a:buAutoNum type="arabicPeriod"/>
                      </a:pPr>
                      <a:r>
                        <a:rPr lang="en-US" dirty="0">
                          <a:solidFill>
                            <a:schemeClr val="tx2">
                              <a:lumMod val="50000"/>
                            </a:schemeClr>
                          </a:solidFill>
                        </a:rPr>
                        <a:t>Data Pre-processing </a:t>
                      </a:r>
                    </a:p>
                    <a:p>
                      <a:pPr marL="342900" indent="-342900">
                        <a:buAutoNum type="arabicPeriod"/>
                      </a:pPr>
                      <a:r>
                        <a:rPr lang="en-US" dirty="0">
                          <a:solidFill>
                            <a:schemeClr val="tx2">
                              <a:lumMod val="50000"/>
                            </a:schemeClr>
                          </a:solidFill>
                        </a:rPr>
                        <a:t>Model Building </a:t>
                      </a:r>
                    </a:p>
                    <a:p>
                      <a:pPr marL="342900" indent="-342900">
                        <a:buAutoNum type="arabicPeriod"/>
                      </a:pPr>
                      <a:r>
                        <a:rPr lang="en-US" dirty="0">
                          <a:solidFill>
                            <a:schemeClr val="tx2">
                              <a:lumMod val="50000"/>
                            </a:schemeClr>
                          </a:solidFill>
                        </a:rPr>
                        <a:t>Model Evaluation</a:t>
                      </a:r>
                    </a:p>
                    <a:p>
                      <a:pPr marL="342900" indent="-342900">
                        <a:buAutoNum type="arabicPeriod"/>
                      </a:pPr>
                      <a:r>
                        <a:rPr lang="en-US" dirty="0">
                          <a:solidFill>
                            <a:schemeClr val="tx2">
                              <a:lumMod val="50000"/>
                            </a:schemeClr>
                          </a:solidFill>
                        </a:rPr>
                        <a:t>Selecting the best model</a:t>
                      </a:r>
                      <a:endParaRPr lang="en-IN" dirty="0">
                        <a:solidFill>
                          <a:schemeClr val="tx2">
                            <a:lumMod val="50000"/>
                          </a:schemeClr>
                        </a:solidFill>
                      </a:endParaRPr>
                    </a:p>
                  </a:txBody>
                  <a:tcPr>
                    <a:solidFill>
                      <a:schemeClr val="bg1"/>
                    </a:solidFill>
                  </a:tcPr>
                </a:tc>
                <a:extLst>
                  <a:ext uri="{0D108BD9-81ED-4DB2-BD59-A6C34878D82A}">
                    <a16:rowId xmlns:a16="http://schemas.microsoft.com/office/drawing/2014/main" val="3746280627"/>
                  </a:ext>
                </a:extLst>
              </a:tr>
            </a:tbl>
          </a:graphicData>
        </a:graphic>
      </p:graphicFrame>
    </p:spTree>
    <p:extLst>
      <p:ext uri="{BB962C8B-B14F-4D97-AF65-F5344CB8AC3E}">
        <p14:creationId xmlns:p14="http://schemas.microsoft.com/office/powerpoint/2010/main" val="231029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8CC0-5222-CF67-44C4-91B3084E457F}"/>
              </a:ext>
            </a:extLst>
          </p:cNvPr>
          <p:cNvSpPr>
            <a:spLocks noGrp="1"/>
          </p:cNvSpPr>
          <p:nvPr>
            <p:ph type="ctrTitle"/>
          </p:nvPr>
        </p:nvSpPr>
        <p:spPr>
          <a:xfrm>
            <a:off x="940397" y="191949"/>
            <a:ext cx="2264485" cy="448235"/>
          </a:xfrm>
        </p:spPr>
        <p:txBody>
          <a:bodyPr>
            <a:normAutofit fontScale="90000"/>
          </a:bodyPr>
          <a:lstStyle/>
          <a:p>
            <a:r>
              <a:rPr lang="en-IN" sz="2400" dirty="0"/>
              <a:t>1.Data cleaning</a:t>
            </a:r>
          </a:p>
        </p:txBody>
      </p:sp>
      <p:graphicFrame>
        <p:nvGraphicFramePr>
          <p:cNvPr id="4" name="Table 4">
            <a:extLst>
              <a:ext uri="{FF2B5EF4-FFF2-40B4-BE49-F238E27FC236}">
                <a16:creationId xmlns:a16="http://schemas.microsoft.com/office/drawing/2014/main" id="{1CBA2255-97B3-1E62-E2BA-F203FA982691}"/>
              </a:ext>
            </a:extLst>
          </p:cNvPr>
          <p:cNvGraphicFramePr>
            <a:graphicFrameLocks noGrp="1"/>
          </p:cNvGraphicFramePr>
          <p:nvPr>
            <p:extLst>
              <p:ext uri="{D42A27DB-BD31-4B8C-83A1-F6EECF244321}">
                <p14:modId xmlns:p14="http://schemas.microsoft.com/office/powerpoint/2010/main" val="2208302971"/>
              </p:ext>
            </p:extLst>
          </p:nvPr>
        </p:nvGraphicFramePr>
        <p:xfrm>
          <a:off x="3204882" y="703233"/>
          <a:ext cx="7252448" cy="3188946"/>
        </p:xfrm>
        <a:graphic>
          <a:graphicData uri="http://schemas.openxmlformats.org/drawingml/2006/table">
            <a:tbl>
              <a:tblPr firstRow="1" bandRow="1">
                <a:tableStyleId>{5C22544A-7EE6-4342-B048-85BDC9FD1C3A}</a:tableStyleId>
              </a:tblPr>
              <a:tblGrid>
                <a:gridCol w="7252448">
                  <a:extLst>
                    <a:ext uri="{9D8B030D-6E8A-4147-A177-3AD203B41FA5}">
                      <a16:colId xmlns:a16="http://schemas.microsoft.com/office/drawing/2014/main" val="2974612045"/>
                    </a:ext>
                  </a:extLst>
                </a:gridCol>
              </a:tblGrid>
              <a:tr h="3188946">
                <a:tc>
                  <a:txBody>
                    <a:bodyPr/>
                    <a:lstStyle/>
                    <a:p>
                      <a:endParaRPr lang="en-IN" dirty="0"/>
                    </a:p>
                  </a:txBody>
                  <a:tcPr>
                    <a:solidFill>
                      <a:schemeClr val="bg1"/>
                    </a:solidFill>
                  </a:tcPr>
                </a:tc>
                <a:extLst>
                  <a:ext uri="{0D108BD9-81ED-4DB2-BD59-A6C34878D82A}">
                    <a16:rowId xmlns:a16="http://schemas.microsoft.com/office/drawing/2014/main" val="1370513599"/>
                  </a:ext>
                </a:extLst>
              </a:tr>
            </a:tbl>
          </a:graphicData>
        </a:graphic>
      </p:graphicFrame>
      <p:sp>
        <p:nvSpPr>
          <p:cNvPr id="5" name="Arrow: Right 4">
            <a:extLst>
              <a:ext uri="{FF2B5EF4-FFF2-40B4-BE49-F238E27FC236}">
                <a16:creationId xmlns:a16="http://schemas.microsoft.com/office/drawing/2014/main" id="{440F0970-063F-CEA0-0C86-992EA48B76CD}"/>
              </a:ext>
            </a:extLst>
          </p:cNvPr>
          <p:cNvSpPr/>
          <p:nvPr/>
        </p:nvSpPr>
        <p:spPr>
          <a:xfrm>
            <a:off x="3334870" y="467364"/>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6">
            <a:extLst>
              <a:ext uri="{FF2B5EF4-FFF2-40B4-BE49-F238E27FC236}">
                <a16:creationId xmlns:a16="http://schemas.microsoft.com/office/drawing/2014/main" id="{517EB06B-36F3-5575-76E5-431892CBDBD6}"/>
              </a:ext>
            </a:extLst>
          </p:cNvPr>
          <p:cNvGraphicFramePr>
            <a:graphicFrameLocks noGrp="1"/>
          </p:cNvGraphicFramePr>
          <p:nvPr>
            <p:extLst>
              <p:ext uri="{D42A27DB-BD31-4B8C-83A1-F6EECF244321}">
                <p14:modId xmlns:p14="http://schemas.microsoft.com/office/powerpoint/2010/main" val="1421943258"/>
              </p:ext>
            </p:extLst>
          </p:nvPr>
        </p:nvGraphicFramePr>
        <p:xfrm>
          <a:off x="3933115" y="346341"/>
          <a:ext cx="2306320" cy="365760"/>
        </p:xfrm>
        <a:graphic>
          <a:graphicData uri="http://schemas.openxmlformats.org/drawingml/2006/table">
            <a:tbl>
              <a:tblPr firstRow="1" bandRow="1">
                <a:tableStyleId>{5C22544A-7EE6-4342-B048-85BDC9FD1C3A}</a:tableStyleId>
              </a:tblPr>
              <a:tblGrid>
                <a:gridCol w="2306320">
                  <a:extLst>
                    <a:ext uri="{9D8B030D-6E8A-4147-A177-3AD203B41FA5}">
                      <a16:colId xmlns:a16="http://schemas.microsoft.com/office/drawing/2014/main" val="1749670424"/>
                    </a:ext>
                  </a:extLst>
                </a:gridCol>
              </a:tblGrid>
              <a:tr h="354105">
                <a:tc>
                  <a:txBody>
                    <a:bodyPr/>
                    <a:lstStyle/>
                    <a:p>
                      <a:r>
                        <a:rPr lang="en-IN" dirty="0">
                          <a:solidFill>
                            <a:schemeClr val="tx2"/>
                          </a:solidFill>
                        </a:rPr>
                        <a:t>Checking null values</a:t>
                      </a:r>
                    </a:p>
                  </a:txBody>
                  <a:tcPr>
                    <a:solidFill>
                      <a:schemeClr val="bg1"/>
                    </a:solidFill>
                  </a:tcPr>
                </a:tc>
                <a:extLst>
                  <a:ext uri="{0D108BD9-81ED-4DB2-BD59-A6C34878D82A}">
                    <a16:rowId xmlns:a16="http://schemas.microsoft.com/office/drawing/2014/main" val="4185583793"/>
                  </a:ext>
                </a:extLst>
              </a:tr>
            </a:tbl>
          </a:graphicData>
        </a:graphic>
      </p:graphicFrame>
      <p:sp>
        <p:nvSpPr>
          <p:cNvPr id="8" name="Arrow: Right 7">
            <a:extLst>
              <a:ext uri="{FF2B5EF4-FFF2-40B4-BE49-F238E27FC236}">
                <a16:creationId xmlns:a16="http://schemas.microsoft.com/office/drawing/2014/main" id="{F15F31B8-B9B8-EFA8-B6C1-D24C9BAE4FCD}"/>
              </a:ext>
            </a:extLst>
          </p:cNvPr>
          <p:cNvSpPr/>
          <p:nvPr/>
        </p:nvSpPr>
        <p:spPr>
          <a:xfrm>
            <a:off x="3334870" y="866416"/>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6">
            <a:extLst>
              <a:ext uri="{FF2B5EF4-FFF2-40B4-BE49-F238E27FC236}">
                <a16:creationId xmlns:a16="http://schemas.microsoft.com/office/drawing/2014/main" id="{AAEEF9B1-8253-42C1-9967-9F4DD29D3267}"/>
              </a:ext>
            </a:extLst>
          </p:cNvPr>
          <p:cNvGraphicFramePr>
            <a:graphicFrameLocks noGrp="1"/>
          </p:cNvGraphicFramePr>
          <p:nvPr>
            <p:extLst>
              <p:ext uri="{D42A27DB-BD31-4B8C-83A1-F6EECF244321}">
                <p14:modId xmlns:p14="http://schemas.microsoft.com/office/powerpoint/2010/main" val="2066580786"/>
              </p:ext>
            </p:extLst>
          </p:nvPr>
        </p:nvGraphicFramePr>
        <p:xfrm>
          <a:off x="3933115" y="775692"/>
          <a:ext cx="7252448" cy="388374"/>
        </p:xfrm>
        <a:graphic>
          <a:graphicData uri="http://schemas.openxmlformats.org/drawingml/2006/table">
            <a:tbl>
              <a:tblPr firstRow="1" bandRow="1">
                <a:tableStyleId>{5C22544A-7EE6-4342-B048-85BDC9FD1C3A}</a:tableStyleId>
              </a:tblPr>
              <a:tblGrid>
                <a:gridCol w="7252448">
                  <a:extLst>
                    <a:ext uri="{9D8B030D-6E8A-4147-A177-3AD203B41FA5}">
                      <a16:colId xmlns:a16="http://schemas.microsoft.com/office/drawing/2014/main" val="1749670424"/>
                    </a:ext>
                  </a:extLst>
                </a:gridCol>
              </a:tblGrid>
              <a:tr h="388374">
                <a:tc>
                  <a:txBody>
                    <a:bodyPr/>
                    <a:lstStyle/>
                    <a:p>
                      <a:r>
                        <a:rPr lang="en-IN" dirty="0">
                          <a:solidFill>
                            <a:schemeClr val="tx2"/>
                          </a:solidFill>
                        </a:rPr>
                        <a:t>Checking data types and extract new  features  from existing features</a:t>
                      </a:r>
                    </a:p>
                  </a:txBody>
                  <a:tcPr>
                    <a:solidFill>
                      <a:schemeClr val="bg1"/>
                    </a:solidFill>
                  </a:tcPr>
                </a:tc>
                <a:extLst>
                  <a:ext uri="{0D108BD9-81ED-4DB2-BD59-A6C34878D82A}">
                    <a16:rowId xmlns:a16="http://schemas.microsoft.com/office/drawing/2014/main" val="4185583793"/>
                  </a:ext>
                </a:extLst>
              </a:tr>
            </a:tbl>
          </a:graphicData>
        </a:graphic>
      </p:graphicFrame>
      <p:sp>
        <p:nvSpPr>
          <p:cNvPr id="11" name="Arrow: Right 10">
            <a:extLst>
              <a:ext uri="{FF2B5EF4-FFF2-40B4-BE49-F238E27FC236}">
                <a16:creationId xmlns:a16="http://schemas.microsoft.com/office/drawing/2014/main" id="{0750D7C1-93DB-44DB-D70A-D3CA61F3F915}"/>
              </a:ext>
            </a:extLst>
          </p:cNvPr>
          <p:cNvSpPr/>
          <p:nvPr/>
        </p:nvSpPr>
        <p:spPr>
          <a:xfrm>
            <a:off x="3315746" y="1277174"/>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2" name="Table 6">
            <a:extLst>
              <a:ext uri="{FF2B5EF4-FFF2-40B4-BE49-F238E27FC236}">
                <a16:creationId xmlns:a16="http://schemas.microsoft.com/office/drawing/2014/main" id="{20D7B475-F9A7-EDFD-C4F3-2B7AC9CF46FD}"/>
              </a:ext>
            </a:extLst>
          </p:cNvPr>
          <p:cNvGraphicFramePr>
            <a:graphicFrameLocks noGrp="1"/>
          </p:cNvGraphicFramePr>
          <p:nvPr>
            <p:extLst>
              <p:ext uri="{D42A27DB-BD31-4B8C-83A1-F6EECF244321}">
                <p14:modId xmlns:p14="http://schemas.microsoft.com/office/powerpoint/2010/main" val="2179393862"/>
              </p:ext>
            </p:extLst>
          </p:nvPr>
        </p:nvGraphicFramePr>
        <p:xfrm>
          <a:off x="3933115" y="1225711"/>
          <a:ext cx="7553962" cy="365760"/>
        </p:xfrm>
        <a:graphic>
          <a:graphicData uri="http://schemas.openxmlformats.org/drawingml/2006/table">
            <a:tbl>
              <a:tblPr firstRow="1" bandRow="1">
                <a:tableStyleId>{5C22544A-7EE6-4342-B048-85BDC9FD1C3A}</a:tableStyleId>
              </a:tblPr>
              <a:tblGrid>
                <a:gridCol w="7553962">
                  <a:extLst>
                    <a:ext uri="{9D8B030D-6E8A-4147-A177-3AD203B41FA5}">
                      <a16:colId xmlns:a16="http://schemas.microsoft.com/office/drawing/2014/main" val="1749670424"/>
                    </a:ext>
                  </a:extLst>
                </a:gridCol>
              </a:tblGrid>
              <a:tr h="278058">
                <a:tc>
                  <a:txBody>
                    <a:bodyPr/>
                    <a:lstStyle/>
                    <a:p>
                      <a:r>
                        <a:rPr lang="en-IN" dirty="0">
                          <a:solidFill>
                            <a:schemeClr val="tx2"/>
                          </a:solidFill>
                        </a:rPr>
                        <a:t>Converting data types based on data for better understanding of ml model </a:t>
                      </a:r>
                    </a:p>
                  </a:txBody>
                  <a:tcPr>
                    <a:solidFill>
                      <a:schemeClr val="bg1"/>
                    </a:solidFill>
                  </a:tcPr>
                </a:tc>
                <a:extLst>
                  <a:ext uri="{0D108BD9-81ED-4DB2-BD59-A6C34878D82A}">
                    <a16:rowId xmlns:a16="http://schemas.microsoft.com/office/drawing/2014/main" val="4185583793"/>
                  </a:ext>
                </a:extLst>
              </a:tr>
            </a:tbl>
          </a:graphicData>
        </a:graphic>
      </p:graphicFrame>
      <p:sp>
        <p:nvSpPr>
          <p:cNvPr id="13" name="Arrow: Right 12">
            <a:extLst>
              <a:ext uri="{FF2B5EF4-FFF2-40B4-BE49-F238E27FC236}">
                <a16:creationId xmlns:a16="http://schemas.microsoft.com/office/drawing/2014/main" id="{E71DFFA8-009D-1F2C-3F56-8D6337BCA24D}"/>
              </a:ext>
            </a:extLst>
          </p:cNvPr>
          <p:cNvSpPr/>
          <p:nvPr/>
        </p:nvSpPr>
        <p:spPr>
          <a:xfrm>
            <a:off x="3294531" y="1798620"/>
            <a:ext cx="528918" cy="233082"/>
          </a:xfrm>
          <a:prstGeom prst="rightArrow">
            <a:avLst>
              <a:gd name="adj1" fmla="val 50000"/>
              <a:gd name="adj2" fmla="val 5000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5" name="Table 6">
            <a:extLst>
              <a:ext uri="{FF2B5EF4-FFF2-40B4-BE49-F238E27FC236}">
                <a16:creationId xmlns:a16="http://schemas.microsoft.com/office/drawing/2014/main" id="{1D77D363-B1B3-4486-4DB7-23234594013C}"/>
              </a:ext>
            </a:extLst>
          </p:cNvPr>
          <p:cNvGraphicFramePr>
            <a:graphicFrameLocks noGrp="1"/>
          </p:cNvGraphicFramePr>
          <p:nvPr>
            <p:extLst>
              <p:ext uri="{D42A27DB-BD31-4B8C-83A1-F6EECF244321}">
                <p14:modId xmlns:p14="http://schemas.microsoft.com/office/powerpoint/2010/main" val="485106351"/>
              </p:ext>
            </p:extLst>
          </p:nvPr>
        </p:nvGraphicFramePr>
        <p:xfrm>
          <a:off x="3922507" y="1720783"/>
          <a:ext cx="7575177" cy="394448"/>
        </p:xfrm>
        <a:graphic>
          <a:graphicData uri="http://schemas.openxmlformats.org/drawingml/2006/table">
            <a:tbl>
              <a:tblPr firstRow="1" bandRow="1">
                <a:tableStyleId>{5C22544A-7EE6-4342-B048-85BDC9FD1C3A}</a:tableStyleId>
              </a:tblPr>
              <a:tblGrid>
                <a:gridCol w="7575177">
                  <a:extLst>
                    <a:ext uri="{9D8B030D-6E8A-4147-A177-3AD203B41FA5}">
                      <a16:colId xmlns:a16="http://schemas.microsoft.com/office/drawing/2014/main" val="1749670424"/>
                    </a:ext>
                  </a:extLst>
                </a:gridCol>
              </a:tblGrid>
              <a:tr h="394448">
                <a:tc>
                  <a:txBody>
                    <a:bodyPr/>
                    <a:lstStyle/>
                    <a:p>
                      <a:r>
                        <a:rPr lang="en-IN" dirty="0">
                          <a:solidFill>
                            <a:schemeClr val="tx2"/>
                          </a:solidFill>
                        </a:rPr>
                        <a:t>Removing unnecessary special characters from the data</a:t>
                      </a:r>
                    </a:p>
                  </a:txBody>
                  <a:tcPr>
                    <a:solidFill>
                      <a:schemeClr val="bg1"/>
                    </a:solidFill>
                  </a:tcPr>
                </a:tc>
                <a:extLst>
                  <a:ext uri="{0D108BD9-81ED-4DB2-BD59-A6C34878D82A}">
                    <a16:rowId xmlns:a16="http://schemas.microsoft.com/office/drawing/2014/main" val="4185583793"/>
                  </a:ext>
                </a:extLst>
              </a:tr>
            </a:tbl>
          </a:graphicData>
        </a:graphic>
      </p:graphicFrame>
      <p:sp>
        <p:nvSpPr>
          <p:cNvPr id="16" name="Arrow: Right 15">
            <a:extLst>
              <a:ext uri="{FF2B5EF4-FFF2-40B4-BE49-F238E27FC236}">
                <a16:creationId xmlns:a16="http://schemas.microsoft.com/office/drawing/2014/main" id="{CCDD5EB0-1369-38BC-F1C6-0300F6680F09}"/>
              </a:ext>
            </a:extLst>
          </p:cNvPr>
          <p:cNvSpPr/>
          <p:nvPr/>
        </p:nvSpPr>
        <p:spPr>
          <a:xfrm>
            <a:off x="3334870" y="2229323"/>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7" name="Table 6">
            <a:extLst>
              <a:ext uri="{FF2B5EF4-FFF2-40B4-BE49-F238E27FC236}">
                <a16:creationId xmlns:a16="http://schemas.microsoft.com/office/drawing/2014/main" id="{9BDFA647-4006-8307-8777-AA8149AF4317}"/>
              </a:ext>
            </a:extLst>
          </p:cNvPr>
          <p:cNvGraphicFramePr>
            <a:graphicFrameLocks noGrp="1"/>
          </p:cNvGraphicFramePr>
          <p:nvPr>
            <p:extLst>
              <p:ext uri="{D42A27DB-BD31-4B8C-83A1-F6EECF244321}">
                <p14:modId xmlns:p14="http://schemas.microsoft.com/office/powerpoint/2010/main" val="2758303069"/>
              </p:ext>
            </p:extLst>
          </p:nvPr>
        </p:nvGraphicFramePr>
        <p:xfrm>
          <a:off x="3993776" y="2165746"/>
          <a:ext cx="6191325" cy="365760"/>
        </p:xfrm>
        <a:graphic>
          <a:graphicData uri="http://schemas.openxmlformats.org/drawingml/2006/table">
            <a:tbl>
              <a:tblPr firstRow="1" bandRow="1">
                <a:tableStyleId>{5C22544A-7EE6-4342-B048-85BDC9FD1C3A}</a:tableStyleId>
              </a:tblPr>
              <a:tblGrid>
                <a:gridCol w="6191325">
                  <a:extLst>
                    <a:ext uri="{9D8B030D-6E8A-4147-A177-3AD203B41FA5}">
                      <a16:colId xmlns:a16="http://schemas.microsoft.com/office/drawing/2014/main" val="1749670424"/>
                    </a:ext>
                  </a:extLst>
                </a:gridCol>
              </a:tblGrid>
              <a:tr h="313765">
                <a:tc>
                  <a:txBody>
                    <a:bodyPr/>
                    <a:lstStyle/>
                    <a:p>
                      <a:r>
                        <a:rPr lang="en-IN" dirty="0">
                          <a:solidFill>
                            <a:schemeClr val="tx2"/>
                          </a:solidFill>
                        </a:rPr>
                        <a:t>Checking outliers and remove them </a:t>
                      </a:r>
                    </a:p>
                  </a:txBody>
                  <a:tcPr>
                    <a:solidFill>
                      <a:schemeClr val="bg1"/>
                    </a:solidFill>
                  </a:tcPr>
                </a:tc>
                <a:extLst>
                  <a:ext uri="{0D108BD9-81ED-4DB2-BD59-A6C34878D82A}">
                    <a16:rowId xmlns:a16="http://schemas.microsoft.com/office/drawing/2014/main" val="4185583793"/>
                  </a:ext>
                </a:extLst>
              </a:tr>
            </a:tbl>
          </a:graphicData>
        </a:graphic>
      </p:graphicFrame>
      <p:graphicFrame>
        <p:nvGraphicFramePr>
          <p:cNvPr id="18" name="Table 6">
            <a:extLst>
              <a:ext uri="{FF2B5EF4-FFF2-40B4-BE49-F238E27FC236}">
                <a16:creationId xmlns:a16="http://schemas.microsoft.com/office/drawing/2014/main" id="{AC6180E9-AD2F-1188-94BD-D7BF98348253}"/>
              </a:ext>
            </a:extLst>
          </p:cNvPr>
          <p:cNvGraphicFramePr>
            <a:graphicFrameLocks noGrp="1"/>
          </p:cNvGraphicFramePr>
          <p:nvPr>
            <p:extLst>
              <p:ext uri="{D42A27DB-BD31-4B8C-83A1-F6EECF244321}">
                <p14:modId xmlns:p14="http://schemas.microsoft.com/office/powerpoint/2010/main" val="3399670585"/>
              </p:ext>
            </p:extLst>
          </p:nvPr>
        </p:nvGraphicFramePr>
        <p:xfrm>
          <a:off x="4037403" y="2542636"/>
          <a:ext cx="7141584" cy="365760"/>
        </p:xfrm>
        <a:graphic>
          <a:graphicData uri="http://schemas.openxmlformats.org/drawingml/2006/table">
            <a:tbl>
              <a:tblPr firstRow="1" bandRow="1">
                <a:tableStyleId>{5C22544A-7EE6-4342-B048-85BDC9FD1C3A}</a:tableStyleId>
              </a:tblPr>
              <a:tblGrid>
                <a:gridCol w="7141584">
                  <a:extLst>
                    <a:ext uri="{9D8B030D-6E8A-4147-A177-3AD203B41FA5}">
                      <a16:colId xmlns:a16="http://schemas.microsoft.com/office/drawing/2014/main" val="1749670424"/>
                    </a:ext>
                  </a:extLst>
                </a:gridCol>
              </a:tblGrid>
              <a:tr h="313765">
                <a:tc>
                  <a:txBody>
                    <a:bodyPr/>
                    <a:lstStyle/>
                    <a:p>
                      <a:r>
                        <a:rPr lang="en-IN" dirty="0">
                          <a:solidFill>
                            <a:schemeClr val="tx2"/>
                          </a:solidFill>
                        </a:rPr>
                        <a:t>Adjusting the  skewness value less than 0.5 for  continuous features  </a:t>
                      </a:r>
                    </a:p>
                  </a:txBody>
                  <a:tcPr>
                    <a:solidFill>
                      <a:schemeClr val="bg1"/>
                    </a:solidFill>
                  </a:tcPr>
                </a:tc>
                <a:extLst>
                  <a:ext uri="{0D108BD9-81ED-4DB2-BD59-A6C34878D82A}">
                    <a16:rowId xmlns:a16="http://schemas.microsoft.com/office/drawing/2014/main" val="4185583793"/>
                  </a:ext>
                </a:extLst>
              </a:tr>
            </a:tbl>
          </a:graphicData>
        </a:graphic>
      </p:graphicFrame>
      <p:sp>
        <p:nvSpPr>
          <p:cNvPr id="19" name="Arrow: Right 18">
            <a:extLst>
              <a:ext uri="{FF2B5EF4-FFF2-40B4-BE49-F238E27FC236}">
                <a16:creationId xmlns:a16="http://schemas.microsoft.com/office/drawing/2014/main" id="{D172C5C8-D50C-1F7F-7B69-CFC9E54248A8}"/>
              </a:ext>
            </a:extLst>
          </p:cNvPr>
          <p:cNvSpPr/>
          <p:nvPr/>
        </p:nvSpPr>
        <p:spPr>
          <a:xfrm>
            <a:off x="3334870" y="2669199"/>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FB3FFF51-4F14-2DA5-041F-061A4EEF9962}"/>
              </a:ext>
            </a:extLst>
          </p:cNvPr>
          <p:cNvSpPr/>
          <p:nvPr/>
        </p:nvSpPr>
        <p:spPr>
          <a:xfrm>
            <a:off x="3334870" y="3360153"/>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1" name="Table 6">
            <a:extLst>
              <a:ext uri="{FF2B5EF4-FFF2-40B4-BE49-F238E27FC236}">
                <a16:creationId xmlns:a16="http://schemas.microsoft.com/office/drawing/2014/main" id="{85BBCF95-1BFF-0BA1-A475-47E798286801}"/>
              </a:ext>
            </a:extLst>
          </p:cNvPr>
          <p:cNvGraphicFramePr>
            <a:graphicFrameLocks noGrp="1"/>
          </p:cNvGraphicFramePr>
          <p:nvPr>
            <p:extLst>
              <p:ext uri="{D42A27DB-BD31-4B8C-83A1-F6EECF244321}">
                <p14:modId xmlns:p14="http://schemas.microsoft.com/office/powerpoint/2010/main" val="2795603699"/>
              </p:ext>
            </p:extLst>
          </p:nvPr>
        </p:nvGraphicFramePr>
        <p:xfrm>
          <a:off x="3994820" y="3289602"/>
          <a:ext cx="4509247" cy="365760"/>
        </p:xfrm>
        <a:graphic>
          <a:graphicData uri="http://schemas.openxmlformats.org/drawingml/2006/table">
            <a:tbl>
              <a:tblPr firstRow="1" bandRow="1">
                <a:tableStyleId>{5C22544A-7EE6-4342-B048-85BDC9FD1C3A}</a:tableStyleId>
              </a:tblPr>
              <a:tblGrid>
                <a:gridCol w="4509247">
                  <a:extLst>
                    <a:ext uri="{9D8B030D-6E8A-4147-A177-3AD203B41FA5}">
                      <a16:colId xmlns:a16="http://schemas.microsoft.com/office/drawing/2014/main" val="1749670424"/>
                    </a:ext>
                  </a:extLst>
                </a:gridCol>
              </a:tblGrid>
              <a:tr h="318247">
                <a:tc>
                  <a:txBody>
                    <a:bodyPr/>
                    <a:lstStyle/>
                    <a:p>
                      <a:r>
                        <a:rPr lang="en-IN" dirty="0">
                          <a:solidFill>
                            <a:schemeClr val="tx2"/>
                          </a:solidFill>
                        </a:rPr>
                        <a:t>Scaling the data by using minmax scaler </a:t>
                      </a:r>
                    </a:p>
                  </a:txBody>
                  <a:tcPr>
                    <a:solidFill>
                      <a:schemeClr val="bg1"/>
                    </a:solidFill>
                  </a:tcPr>
                </a:tc>
                <a:extLst>
                  <a:ext uri="{0D108BD9-81ED-4DB2-BD59-A6C34878D82A}">
                    <a16:rowId xmlns:a16="http://schemas.microsoft.com/office/drawing/2014/main" val="4185583793"/>
                  </a:ext>
                </a:extLst>
              </a:tr>
            </a:tbl>
          </a:graphicData>
        </a:graphic>
      </p:graphicFrame>
      <p:graphicFrame>
        <p:nvGraphicFramePr>
          <p:cNvPr id="22" name="Table 6">
            <a:extLst>
              <a:ext uri="{FF2B5EF4-FFF2-40B4-BE49-F238E27FC236}">
                <a16:creationId xmlns:a16="http://schemas.microsoft.com/office/drawing/2014/main" id="{3D2986B7-C6CC-F16A-ED8E-404A3B7BD182}"/>
              </a:ext>
            </a:extLst>
          </p:cNvPr>
          <p:cNvGraphicFramePr>
            <a:graphicFrameLocks noGrp="1"/>
          </p:cNvGraphicFramePr>
          <p:nvPr>
            <p:extLst>
              <p:ext uri="{D42A27DB-BD31-4B8C-83A1-F6EECF244321}">
                <p14:modId xmlns:p14="http://schemas.microsoft.com/office/powerpoint/2010/main" val="1240789154"/>
              </p:ext>
            </p:extLst>
          </p:nvPr>
        </p:nvGraphicFramePr>
        <p:xfrm>
          <a:off x="3994820" y="3710195"/>
          <a:ext cx="6462510" cy="365760"/>
        </p:xfrm>
        <a:graphic>
          <a:graphicData uri="http://schemas.openxmlformats.org/drawingml/2006/table">
            <a:tbl>
              <a:tblPr firstRow="1" bandRow="1">
                <a:tableStyleId>{5C22544A-7EE6-4342-B048-85BDC9FD1C3A}</a:tableStyleId>
              </a:tblPr>
              <a:tblGrid>
                <a:gridCol w="6462510">
                  <a:extLst>
                    <a:ext uri="{9D8B030D-6E8A-4147-A177-3AD203B41FA5}">
                      <a16:colId xmlns:a16="http://schemas.microsoft.com/office/drawing/2014/main" val="1749670424"/>
                    </a:ext>
                  </a:extLst>
                </a:gridCol>
              </a:tblGrid>
              <a:tr h="318247">
                <a:tc>
                  <a:txBody>
                    <a:bodyPr/>
                    <a:lstStyle/>
                    <a:p>
                      <a:r>
                        <a:rPr lang="en-IN" dirty="0">
                          <a:solidFill>
                            <a:schemeClr val="tx2"/>
                          </a:solidFill>
                        </a:rPr>
                        <a:t>Using PCA for decreasing dimensions of the data set</a:t>
                      </a:r>
                    </a:p>
                  </a:txBody>
                  <a:tcPr>
                    <a:solidFill>
                      <a:schemeClr val="bg1"/>
                    </a:solidFill>
                  </a:tcPr>
                </a:tc>
                <a:extLst>
                  <a:ext uri="{0D108BD9-81ED-4DB2-BD59-A6C34878D82A}">
                    <a16:rowId xmlns:a16="http://schemas.microsoft.com/office/drawing/2014/main" val="4185583793"/>
                  </a:ext>
                </a:extLst>
              </a:tr>
            </a:tbl>
          </a:graphicData>
        </a:graphic>
      </p:graphicFrame>
      <p:sp>
        <p:nvSpPr>
          <p:cNvPr id="23" name="Arrow: Right 22">
            <a:extLst>
              <a:ext uri="{FF2B5EF4-FFF2-40B4-BE49-F238E27FC236}">
                <a16:creationId xmlns:a16="http://schemas.microsoft.com/office/drawing/2014/main" id="{DC41EC4D-EC3C-0CB4-CC51-11012AC3B838}"/>
              </a:ext>
            </a:extLst>
          </p:cNvPr>
          <p:cNvSpPr/>
          <p:nvPr/>
        </p:nvSpPr>
        <p:spPr>
          <a:xfrm>
            <a:off x="3334870" y="3759205"/>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DE531096-24D1-3763-AA4F-39AC67123703}"/>
              </a:ext>
            </a:extLst>
          </p:cNvPr>
          <p:cNvSpPr/>
          <p:nvPr/>
        </p:nvSpPr>
        <p:spPr>
          <a:xfrm>
            <a:off x="3334870" y="3009137"/>
            <a:ext cx="528918" cy="23308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5" name="Table 6">
            <a:extLst>
              <a:ext uri="{FF2B5EF4-FFF2-40B4-BE49-F238E27FC236}">
                <a16:creationId xmlns:a16="http://schemas.microsoft.com/office/drawing/2014/main" id="{AE362B3F-CDBB-4A99-8F4F-EFE8F5877E0A}"/>
              </a:ext>
            </a:extLst>
          </p:cNvPr>
          <p:cNvGraphicFramePr>
            <a:graphicFrameLocks noGrp="1"/>
          </p:cNvGraphicFramePr>
          <p:nvPr>
            <p:extLst>
              <p:ext uri="{D42A27DB-BD31-4B8C-83A1-F6EECF244321}">
                <p14:modId xmlns:p14="http://schemas.microsoft.com/office/powerpoint/2010/main" val="3396798072"/>
              </p:ext>
            </p:extLst>
          </p:nvPr>
        </p:nvGraphicFramePr>
        <p:xfrm>
          <a:off x="3993776" y="2919914"/>
          <a:ext cx="4935071" cy="365760"/>
        </p:xfrm>
        <a:graphic>
          <a:graphicData uri="http://schemas.openxmlformats.org/drawingml/2006/table">
            <a:tbl>
              <a:tblPr firstRow="1" bandRow="1">
                <a:tableStyleId>{5C22544A-7EE6-4342-B048-85BDC9FD1C3A}</a:tableStyleId>
              </a:tblPr>
              <a:tblGrid>
                <a:gridCol w="4935071">
                  <a:extLst>
                    <a:ext uri="{9D8B030D-6E8A-4147-A177-3AD203B41FA5}">
                      <a16:colId xmlns:a16="http://schemas.microsoft.com/office/drawing/2014/main" val="1749670424"/>
                    </a:ext>
                  </a:extLst>
                </a:gridCol>
              </a:tblGrid>
              <a:tr h="313765">
                <a:tc>
                  <a:txBody>
                    <a:bodyPr/>
                    <a:lstStyle/>
                    <a:p>
                      <a:r>
                        <a:rPr lang="en-IN" dirty="0">
                          <a:solidFill>
                            <a:schemeClr val="tx2"/>
                          </a:solidFill>
                        </a:rPr>
                        <a:t>Encoding the data by using </a:t>
                      </a:r>
                      <a:r>
                        <a:rPr lang="en-IN" dirty="0" err="1">
                          <a:solidFill>
                            <a:schemeClr val="tx2"/>
                          </a:solidFill>
                        </a:rPr>
                        <a:t>get_dummies</a:t>
                      </a:r>
                      <a:endParaRPr lang="en-IN" dirty="0">
                        <a:solidFill>
                          <a:schemeClr val="tx2"/>
                        </a:solidFill>
                      </a:endParaRPr>
                    </a:p>
                  </a:txBody>
                  <a:tcPr>
                    <a:solidFill>
                      <a:schemeClr val="bg1"/>
                    </a:solidFill>
                  </a:tcPr>
                </a:tc>
                <a:extLst>
                  <a:ext uri="{0D108BD9-81ED-4DB2-BD59-A6C34878D82A}">
                    <a16:rowId xmlns:a16="http://schemas.microsoft.com/office/drawing/2014/main" val="4185583793"/>
                  </a:ext>
                </a:extLst>
              </a:tr>
            </a:tbl>
          </a:graphicData>
        </a:graphic>
      </p:graphicFrame>
    </p:spTree>
    <p:extLst>
      <p:ext uri="{BB962C8B-B14F-4D97-AF65-F5344CB8AC3E}">
        <p14:creationId xmlns:p14="http://schemas.microsoft.com/office/powerpoint/2010/main" val="459721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27F25B-AADC-CBFA-C8A5-34CCB0424C89}"/>
              </a:ext>
            </a:extLst>
          </p:cNvPr>
          <p:cNvPicPr>
            <a:picLocks noChangeAspect="1"/>
          </p:cNvPicPr>
          <p:nvPr/>
        </p:nvPicPr>
        <p:blipFill>
          <a:blip r:embed="rId2"/>
          <a:stretch>
            <a:fillRect/>
          </a:stretch>
        </p:blipFill>
        <p:spPr>
          <a:xfrm>
            <a:off x="3015092" y="1311405"/>
            <a:ext cx="5731510" cy="3123565"/>
          </a:xfrm>
          <a:prstGeom prst="rect">
            <a:avLst/>
          </a:prstGeom>
        </p:spPr>
      </p:pic>
      <p:graphicFrame>
        <p:nvGraphicFramePr>
          <p:cNvPr id="8" name="Table 8">
            <a:extLst>
              <a:ext uri="{FF2B5EF4-FFF2-40B4-BE49-F238E27FC236}">
                <a16:creationId xmlns:a16="http://schemas.microsoft.com/office/drawing/2014/main" id="{04C86D3F-349E-E897-441E-AF2CD3D01A12}"/>
              </a:ext>
            </a:extLst>
          </p:cNvPr>
          <p:cNvGraphicFramePr>
            <a:graphicFrameLocks noGrp="1"/>
          </p:cNvGraphicFramePr>
          <p:nvPr>
            <p:extLst>
              <p:ext uri="{D42A27DB-BD31-4B8C-83A1-F6EECF244321}">
                <p14:modId xmlns:p14="http://schemas.microsoft.com/office/powerpoint/2010/main" val="770794911"/>
              </p:ext>
            </p:extLst>
          </p:nvPr>
        </p:nvGraphicFramePr>
        <p:xfrm>
          <a:off x="3015091" y="665878"/>
          <a:ext cx="5582061" cy="370840"/>
        </p:xfrm>
        <a:graphic>
          <a:graphicData uri="http://schemas.openxmlformats.org/drawingml/2006/table">
            <a:tbl>
              <a:tblPr firstRow="1" bandRow="1">
                <a:tableStyleId>{5C22544A-7EE6-4342-B048-85BDC9FD1C3A}</a:tableStyleId>
              </a:tblPr>
              <a:tblGrid>
                <a:gridCol w="5582061">
                  <a:extLst>
                    <a:ext uri="{9D8B030D-6E8A-4147-A177-3AD203B41FA5}">
                      <a16:colId xmlns:a16="http://schemas.microsoft.com/office/drawing/2014/main" val="4255234492"/>
                    </a:ext>
                  </a:extLst>
                </a:gridCol>
              </a:tblGrid>
              <a:tr h="370840">
                <a:tc>
                  <a:txBody>
                    <a:bodyPr/>
                    <a:lstStyle/>
                    <a:p>
                      <a:r>
                        <a:rPr lang="en-IN" dirty="0">
                          <a:solidFill>
                            <a:schemeClr val="tx2">
                              <a:lumMod val="50000"/>
                            </a:schemeClr>
                          </a:solidFill>
                        </a:rPr>
                        <a:t>Libraries and packages </a:t>
                      </a:r>
                      <a:r>
                        <a:rPr lang="en-IN" dirty="0" err="1">
                          <a:solidFill>
                            <a:schemeClr val="tx2">
                              <a:lumMod val="50000"/>
                            </a:schemeClr>
                          </a:solidFill>
                        </a:rPr>
                        <a:t>iam</a:t>
                      </a:r>
                      <a:r>
                        <a:rPr lang="en-IN" dirty="0">
                          <a:solidFill>
                            <a:schemeClr val="tx2">
                              <a:lumMod val="50000"/>
                            </a:schemeClr>
                          </a:solidFill>
                        </a:rPr>
                        <a:t> used in this model building</a:t>
                      </a:r>
                    </a:p>
                  </a:txBody>
                  <a:tcPr>
                    <a:solidFill>
                      <a:schemeClr val="bg1"/>
                    </a:solidFill>
                  </a:tcPr>
                </a:tc>
                <a:extLst>
                  <a:ext uri="{0D108BD9-81ED-4DB2-BD59-A6C34878D82A}">
                    <a16:rowId xmlns:a16="http://schemas.microsoft.com/office/drawing/2014/main" val="4036491810"/>
                  </a:ext>
                </a:extLst>
              </a:tr>
            </a:tbl>
          </a:graphicData>
        </a:graphic>
      </p:graphicFrame>
    </p:spTree>
    <p:extLst>
      <p:ext uri="{BB962C8B-B14F-4D97-AF65-F5344CB8AC3E}">
        <p14:creationId xmlns:p14="http://schemas.microsoft.com/office/powerpoint/2010/main" val="267757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65DE84-2CAD-F16C-F865-190F6D8F0468}"/>
              </a:ext>
            </a:extLst>
          </p:cNvPr>
          <p:cNvSpPr txBox="1"/>
          <p:nvPr/>
        </p:nvSpPr>
        <p:spPr>
          <a:xfrm>
            <a:off x="4383741" y="0"/>
            <a:ext cx="3048000" cy="369332"/>
          </a:xfrm>
          <a:prstGeom prst="rect">
            <a:avLst/>
          </a:prstGeom>
          <a:noFill/>
        </p:spPr>
        <p:txBody>
          <a:bodyPr wrap="square">
            <a:spAutoFit/>
          </a:bodyPr>
          <a:lstStyle/>
          <a:p>
            <a:r>
              <a:rPr lang="en-US" dirty="0">
                <a:solidFill>
                  <a:schemeClr val="tx2">
                    <a:lumMod val="50000"/>
                  </a:schemeClr>
                </a:solidFill>
              </a:rPr>
              <a:t>2.Exploratory Data Analysis </a:t>
            </a:r>
          </a:p>
        </p:txBody>
      </p:sp>
      <p:pic>
        <p:nvPicPr>
          <p:cNvPr id="6" name="Picture 5">
            <a:extLst>
              <a:ext uri="{FF2B5EF4-FFF2-40B4-BE49-F238E27FC236}">
                <a16:creationId xmlns:a16="http://schemas.microsoft.com/office/drawing/2014/main" id="{3BE4618A-51C9-97E3-9BA9-B3C7E13E2427}"/>
              </a:ext>
            </a:extLst>
          </p:cNvPr>
          <p:cNvPicPr>
            <a:picLocks noChangeAspect="1"/>
          </p:cNvPicPr>
          <p:nvPr/>
        </p:nvPicPr>
        <p:blipFill>
          <a:blip r:embed="rId2"/>
          <a:stretch>
            <a:fillRect/>
          </a:stretch>
        </p:blipFill>
        <p:spPr>
          <a:xfrm>
            <a:off x="1567480" y="1399383"/>
            <a:ext cx="3488615" cy="2944017"/>
          </a:xfrm>
          <a:prstGeom prst="rect">
            <a:avLst/>
          </a:prstGeom>
        </p:spPr>
      </p:pic>
      <p:sp>
        <p:nvSpPr>
          <p:cNvPr id="8" name="TextBox 7">
            <a:extLst>
              <a:ext uri="{FF2B5EF4-FFF2-40B4-BE49-F238E27FC236}">
                <a16:creationId xmlns:a16="http://schemas.microsoft.com/office/drawing/2014/main" id="{8E0B7C9F-7198-604A-C9F0-7F08D52355D7}"/>
              </a:ext>
            </a:extLst>
          </p:cNvPr>
          <p:cNvSpPr txBox="1"/>
          <p:nvPr/>
        </p:nvSpPr>
        <p:spPr>
          <a:xfrm>
            <a:off x="5226423" y="1973983"/>
            <a:ext cx="6544235" cy="769698"/>
          </a:xfrm>
          <a:prstGeom prst="rect">
            <a:avLst/>
          </a:prstGeom>
          <a:noFill/>
        </p:spPr>
        <p:txBody>
          <a:bodyPr wrap="square">
            <a:spAutoFit/>
          </a:bodyPr>
          <a:lstStyle/>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Price is skewed right side due to high range of the price value.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4E77A4DB-4F1A-D8E0-CE98-2F8D532256E7}"/>
              </a:ext>
            </a:extLst>
          </p:cNvPr>
          <p:cNvGraphicFramePr>
            <a:graphicFrameLocks noGrp="1"/>
          </p:cNvGraphicFramePr>
          <p:nvPr>
            <p:extLst>
              <p:ext uri="{D42A27DB-BD31-4B8C-83A1-F6EECF244321}">
                <p14:modId xmlns:p14="http://schemas.microsoft.com/office/powerpoint/2010/main" val="2861262910"/>
              </p:ext>
            </p:extLst>
          </p:nvPr>
        </p:nvGraphicFramePr>
        <p:xfrm>
          <a:off x="2892610" y="947861"/>
          <a:ext cx="675343" cy="370840"/>
        </p:xfrm>
        <a:graphic>
          <a:graphicData uri="http://schemas.openxmlformats.org/drawingml/2006/table">
            <a:tbl>
              <a:tblPr firstRow="1" bandRow="1">
                <a:tableStyleId>{5C22544A-7EE6-4342-B048-85BDC9FD1C3A}</a:tableStyleId>
              </a:tblPr>
              <a:tblGrid>
                <a:gridCol w="675343">
                  <a:extLst>
                    <a:ext uri="{9D8B030D-6E8A-4147-A177-3AD203B41FA5}">
                      <a16:colId xmlns:a16="http://schemas.microsoft.com/office/drawing/2014/main" val="4025534531"/>
                    </a:ext>
                  </a:extLst>
                </a:gridCol>
              </a:tblGrid>
              <a:tr h="370840">
                <a:tc>
                  <a:txBody>
                    <a:bodyPr/>
                    <a:lstStyle/>
                    <a:p>
                      <a:r>
                        <a:rPr lang="en-IN" dirty="0">
                          <a:solidFill>
                            <a:schemeClr val="tx2">
                              <a:lumMod val="50000"/>
                            </a:schemeClr>
                          </a:solidFill>
                        </a:rPr>
                        <a:t>price</a:t>
                      </a:r>
                    </a:p>
                  </a:txBody>
                  <a:tcPr>
                    <a:solidFill>
                      <a:schemeClr val="bg1"/>
                    </a:solidFill>
                  </a:tcPr>
                </a:tc>
                <a:extLst>
                  <a:ext uri="{0D108BD9-81ED-4DB2-BD59-A6C34878D82A}">
                    <a16:rowId xmlns:a16="http://schemas.microsoft.com/office/drawing/2014/main" val="1595156363"/>
                  </a:ext>
                </a:extLst>
              </a:tr>
            </a:tbl>
          </a:graphicData>
        </a:graphic>
      </p:graphicFrame>
    </p:spTree>
    <p:extLst>
      <p:ext uri="{BB962C8B-B14F-4D97-AF65-F5344CB8AC3E}">
        <p14:creationId xmlns:p14="http://schemas.microsoft.com/office/powerpoint/2010/main" val="408998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1FA09C-B7AA-A287-D247-D58BD2B8289B}"/>
              </a:ext>
            </a:extLst>
          </p:cNvPr>
          <p:cNvPicPr>
            <a:picLocks noChangeAspect="1"/>
          </p:cNvPicPr>
          <p:nvPr/>
        </p:nvPicPr>
        <p:blipFill>
          <a:blip r:embed="rId2"/>
          <a:stretch>
            <a:fillRect/>
          </a:stretch>
        </p:blipFill>
        <p:spPr>
          <a:xfrm>
            <a:off x="573965" y="935691"/>
            <a:ext cx="4320540" cy="3390900"/>
          </a:xfrm>
          <a:prstGeom prst="rect">
            <a:avLst/>
          </a:prstGeom>
        </p:spPr>
      </p:pic>
      <p:graphicFrame>
        <p:nvGraphicFramePr>
          <p:cNvPr id="5" name="Table 5">
            <a:extLst>
              <a:ext uri="{FF2B5EF4-FFF2-40B4-BE49-F238E27FC236}">
                <a16:creationId xmlns:a16="http://schemas.microsoft.com/office/drawing/2014/main" id="{DF6F4A0B-E497-5043-6490-87824AB07853}"/>
              </a:ext>
            </a:extLst>
          </p:cNvPr>
          <p:cNvGraphicFramePr>
            <a:graphicFrameLocks noGrp="1"/>
          </p:cNvGraphicFramePr>
          <p:nvPr>
            <p:extLst>
              <p:ext uri="{D42A27DB-BD31-4B8C-83A1-F6EECF244321}">
                <p14:modId xmlns:p14="http://schemas.microsoft.com/office/powerpoint/2010/main" val="3534390369"/>
              </p:ext>
            </p:extLst>
          </p:nvPr>
        </p:nvGraphicFramePr>
        <p:xfrm>
          <a:off x="1834776" y="405571"/>
          <a:ext cx="1634565" cy="370840"/>
        </p:xfrm>
        <a:graphic>
          <a:graphicData uri="http://schemas.openxmlformats.org/drawingml/2006/table">
            <a:tbl>
              <a:tblPr firstRow="1" bandRow="1">
                <a:tableStyleId>{5C22544A-7EE6-4342-B048-85BDC9FD1C3A}</a:tableStyleId>
              </a:tblPr>
              <a:tblGrid>
                <a:gridCol w="1634565">
                  <a:extLst>
                    <a:ext uri="{9D8B030D-6E8A-4147-A177-3AD203B41FA5}">
                      <a16:colId xmlns:a16="http://schemas.microsoft.com/office/drawing/2014/main" val="4011296403"/>
                    </a:ext>
                  </a:extLst>
                </a:gridCol>
              </a:tblGrid>
              <a:tr h="370840">
                <a:tc>
                  <a:txBody>
                    <a:bodyPr/>
                    <a:lstStyle/>
                    <a:p>
                      <a:r>
                        <a:rPr lang="en-IN" dirty="0">
                          <a:solidFill>
                            <a:schemeClr val="tx2">
                              <a:lumMod val="50000"/>
                            </a:schemeClr>
                          </a:solidFill>
                        </a:rPr>
                        <a:t>Year vs price</a:t>
                      </a:r>
                    </a:p>
                  </a:txBody>
                  <a:tcPr>
                    <a:solidFill>
                      <a:schemeClr val="bg1"/>
                    </a:solidFill>
                  </a:tcPr>
                </a:tc>
                <a:extLst>
                  <a:ext uri="{0D108BD9-81ED-4DB2-BD59-A6C34878D82A}">
                    <a16:rowId xmlns:a16="http://schemas.microsoft.com/office/drawing/2014/main" val="1702451413"/>
                  </a:ext>
                </a:extLst>
              </a:tr>
            </a:tbl>
          </a:graphicData>
        </a:graphic>
      </p:graphicFrame>
      <p:sp>
        <p:nvSpPr>
          <p:cNvPr id="7" name="TextBox 6">
            <a:extLst>
              <a:ext uri="{FF2B5EF4-FFF2-40B4-BE49-F238E27FC236}">
                <a16:creationId xmlns:a16="http://schemas.microsoft.com/office/drawing/2014/main" id="{4718E9C8-23BB-0A2D-C8D9-8738513C4D8C}"/>
              </a:ext>
            </a:extLst>
          </p:cNvPr>
          <p:cNvSpPr txBox="1"/>
          <p:nvPr/>
        </p:nvSpPr>
        <p:spPr>
          <a:xfrm>
            <a:off x="5450541" y="1889682"/>
            <a:ext cx="6096000"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Comparing two features price and year we can observe that recent year  vehicle has high price comparing with old vehicle </a:t>
            </a:r>
            <a:endParaRPr lang="en-IN" dirty="0"/>
          </a:p>
        </p:txBody>
      </p:sp>
      <p:sp>
        <p:nvSpPr>
          <p:cNvPr id="9" name="TextBox 8">
            <a:extLst>
              <a:ext uri="{FF2B5EF4-FFF2-40B4-BE49-F238E27FC236}">
                <a16:creationId xmlns:a16="http://schemas.microsoft.com/office/drawing/2014/main" id="{3DCCBFD9-A678-7988-0B31-B3162C7D1527}"/>
              </a:ext>
            </a:extLst>
          </p:cNvPr>
          <p:cNvSpPr txBox="1"/>
          <p:nvPr/>
        </p:nvSpPr>
        <p:spPr>
          <a:xfrm>
            <a:off x="4706246" y="1384371"/>
            <a:ext cx="1954530" cy="373500"/>
          </a:xfrm>
          <a:prstGeom prst="rect">
            <a:avLst/>
          </a:prstGeom>
          <a:noFill/>
        </p:spPr>
        <p:txBody>
          <a:bodyPr wrap="square">
            <a:spAutoFit/>
          </a:bodyPr>
          <a:lstStyle/>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5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0D4A1E-B3DC-0020-5F42-A3E598EEED62}"/>
              </a:ext>
            </a:extLst>
          </p:cNvPr>
          <p:cNvPicPr>
            <a:picLocks noChangeAspect="1"/>
          </p:cNvPicPr>
          <p:nvPr/>
        </p:nvPicPr>
        <p:blipFill>
          <a:blip r:embed="rId2"/>
          <a:stretch>
            <a:fillRect/>
          </a:stretch>
        </p:blipFill>
        <p:spPr>
          <a:xfrm>
            <a:off x="716056" y="1069848"/>
            <a:ext cx="5219700" cy="2705100"/>
          </a:xfrm>
          <a:prstGeom prst="rect">
            <a:avLst/>
          </a:prstGeom>
        </p:spPr>
      </p:pic>
      <p:sp>
        <p:nvSpPr>
          <p:cNvPr id="6" name="TextBox 5">
            <a:extLst>
              <a:ext uri="{FF2B5EF4-FFF2-40B4-BE49-F238E27FC236}">
                <a16:creationId xmlns:a16="http://schemas.microsoft.com/office/drawing/2014/main" id="{406ECF12-5285-5CE8-B4CF-2F0406163379}"/>
              </a:ext>
            </a:extLst>
          </p:cNvPr>
          <p:cNvSpPr txBox="1"/>
          <p:nvPr/>
        </p:nvSpPr>
        <p:spPr>
          <a:xfrm>
            <a:off x="6256246" y="1352051"/>
            <a:ext cx="5137895" cy="1356910"/>
          </a:xfrm>
          <a:prstGeom prst="rect">
            <a:avLst/>
          </a:prstGeom>
          <a:solidFill>
            <a:schemeClr val="accent2"/>
          </a:solidFill>
        </p:spPr>
        <p:txBody>
          <a:bodyPr wrap="square">
            <a:spAutoFit/>
          </a:bodyPr>
          <a:lstStyle/>
          <a:p>
            <a:pPr indent="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Vehicles with fuel type  petrol are high count but vehicles with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fuel_type</a:t>
            </a:r>
            <a:r>
              <a:rPr lang="en-IN" sz="1800" dirty="0">
                <a:effectLst/>
                <a:latin typeface="Calibri" panose="020F0502020204030204" pitchFamily="34" charset="0"/>
                <a:ea typeface="Calibri" panose="020F0502020204030204" pitchFamily="34" charset="0"/>
                <a:cs typeface="Times New Roman" panose="02020603050405020304" pitchFamily="18" charset="0"/>
              </a:rPr>
              <a:t> diesel are having high price compared to petrol we can see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B05E413-5D84-A72D-F2C6-EC6C76636D4D}"/>
              </a:ext>
            </a:extLst>
          </p:cNvPr>
          <p:cNvSpPr txBox="1"/>
          <p:nvPr/>
        </p:nvSpPr>
        <p:spPr>
          <a:xfrm>
            <a:off x="2160494" y="525944"/>
            <a:ext cx="1828800" cy="373500"/>
          </a:xfrm>
          <a:prstGeom prst="rect">
            <a:avLst/>
          </a:prstGeom>
          <a:noFill/>
        </p:spPr>
        <p:txBody>
          <a:bodyPr wrap="square">
            <a:spAutoFit/>
          </a:bodyPr>
          <a:lstStyle/>
          <a:p>
            <a:pPr marL="457200">
              <a:lnSpc>
                <a:spcPct val="106000"/>
              </a:lnSpc>
              <a:spcAft>
                <a:spcPts val="800"/>
              </a:spcAft>
            </a:pPr>
            <a:r>
              <a:rPr lang="en-IN" sz="1800" b="1" u="sng" dirty="0" err="1">
                <a:effectLst/>
                <a:latin typeface="Calibri" panose="020F0502020204030204" pitchFamily="34" charset="0"/>
                <a:ea typeface="Calibri" panose="020F0502020204030204" pitchFamily="34" charset="0"/>
                <a:cs typeface="Times New Roman" panose="02020603050405020304" pitchFamily="18" charset="0"/>
              </a:rPr>
              <a:t>Fuel_type</a:t>
            </a: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473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24403F-F22F-637B-0454-D8AFE1CCA77D}"/>
              </a:ext>
            </a:extLst>
          </p:cNvPr>
          <p:cNvPicPr>
            <a:picLocks noChangeAspect="1"/>
          </p:cNvPicPr>
          <p:nvPr/>
        </p:nvPicPr>
        <p:blipFill>
          <a:blip r:embed="rId2"/>
          <a:stretch>
            <a:fillRect/>
          </a:stretch>
        </p:blipFill>
        <p:spPr>
          <a:xfrm>
            <a:off x="1236232" y="799607"/>
            <a:ext cx="4358640" cy="3086100"/>
          </a:xfrm>
          <a:prstGeom prst="rect">
            <a:avLst/>
          </a:prstGeom>
        </p:spPr>
      </p:pic>
      <p:pic>
        <p:nvPicPr>
          <p:cNvPr id="5" name="Picture 4">
            <a:extLst>
              <a:ext uri="{FF2B5EF4-FFF2-40B4-BE49-F238E27FC236}">
                <a16:creationId xmlns:a16="http://schemas.microsoft.com/office/drawing/2014/main" id="{0CE6676B-F69A-FD1F-C3DA-307AF0EAE389}"/>
              </a:ext>
            </a:extLst>
          </p:cNvPr>
          <p:cNvPicPr>
            <a:picLocks noChangeAspect="1"/>
          </p:cNvPicPr>
          <p:nvPr/>
        </p:nvPicPr>
        <p:blipFill>
          <a:blip r:embed="rId3"/>
          <a:stretch>
            <a:fillRect/>
          </a:stretch>
        </p:blipFill>
        <p:spPr>
          <a:xfrm>
            <a:off x="5594872" y="720867"/>
            <a:ext cx="5731510" cy="3243580"/>
          </a:xfrm>
          <a:prstGeom prst="rect">
            <a:avLst/>
          </a:prstGeom>
        </p:spPr>
      </p:pic>
      <p:sp>
        <p:nvSpPr>
          <p:cNvPr id="7" name="TextBox 6">
            <a:extLst>
              <a:ext uri="{FF2B5EF4-FFF2-40B4-BE49-F238E27FC236}">
                <a16:creationId xmlns:a16="http://schemas.microsoft.com/office/drawing/2014/main" id="{388DFC24-A87E-971D-4280-12CD4FAEE24C}"/>
              </a:ext>
            </a:extLst>
          </p:cNvPr>
          <p:cNvSpPr txBox="1"/>
          <p:nvPr/>
        </p:nvSpPr>
        <p:spPr>
          <a:xfrm>
            <a:off x="975173" y="4407877"/>
            <a:ext cx="10241654" cy="1650516"/>
          </a:xfrm>
          <a:prstGeom prst="rect">
            <a:avLst/>
          </a:prstGeom>
          <a:solidFill>
            <a:schemeClr val="accent1"/>
          </a:solidFill>
        </p:spPr>
        <p:txBody>
          <a:bodyPr wrap="square">
            <a:spAutoFit/>
          </a:bodyPr>
          <a:lstStyle/>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6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many companies are manufacturing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vahicles</a:t>
            </a:r>
            <a:r>
              <a:rPr lang="en-IN" sz="1800" dirty="0">
                <a:effectLst/>
                <a:latin typeface="Calibri" panose="020F0502020204030204" pitchFamily="34" charset="0"/>
                <a:ea typeface="Calibri" panose="020F0502020204030204" pitchFamily="34" charset="0"/>
                <a:cs typeface="Times New Roman" panose="02020603050405020304" pitchFamily="18" charset="0"/>
              </a:rPr>
              <a:t> but we can observe that high price is 57lakhs and minimum is 60k but we can see that MG, Porsche,  land rover, kia,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bmw</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has high minimum price because they are well known and branded cars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offcourse</a:t>
            </a:r>
            <a:r>
              <a:rPr lang="en-IN" sz="1800" dirty="0">
                <a:effectLst/>
                <a:latin typeface="Calibri" panose="020F0502020204030204" pitchFamily="34" charset="0"/>
                <a:ea typeface="Calibri" panose="020F0502020204030204" pitchFamily="34" charset="0"/>
                <a:cs typeface="Times New Roman" panose="02020603050405020304" pitchFamily="18" charset="0"/>
              </a:rPr>
              <a:t> other cars also branded but when features are more attractive in this branded cars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626842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{37A12D8D-F861-41E6-9F7E-79C4FEDF11F2}tf56160789_win32</Template>
  <TotalTime>400</TotalTime>
  <Words>716</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Car price prediction </vt:lpstr>
      <vt:lpstr>Problem statement:-</vt:lpstr>
      <vt:lpstr>Table of contents:-</vt:lpstr>
      <vt:lpstr>1.Data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dc:title>
  <dc:creator>Aditya male</dc:creator>
  <cp:lastModifiedBy>Aditya male</cp:lastModifiedBy>
  <cp:revision>2</cp:revision>
  <dcterms:created xsi:type="dcterms:W3CDTF">2022-05-12T05:22:50Z</dcterms:created>
  <dcterms:modified xsi:type="dcterms:W3CDTF">2022-05-12T17:19:09Z</dcterms:modified>
</cp:coreProperties>
</file>