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2" r:id="rId4"/>
    <p:sldId id="270" r:id="rId5"/>
    <p:sldId id="271" r:id="rId6"/>
    <p:sldId id="261" r:id="rId7"/>
    <p:sldId id="258" r:id="rId8"/>
    <p:sldId id="259" r:id="rId9"/>
    <p:sldId id="260"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418870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294363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0459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1700891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40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33719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418685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156212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394869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72A08-4CB4-4106-8C4F-0DBA011508E4}"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270832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72A08-4CB4-4106-8C4F-0DBA011508E4}"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269361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72A08-4CB4-4106-8C4F-0DBA011508E4}"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38661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72A08-4CB4-4106-8C4F-0DBA011508E4}"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215002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72A08-4CB4-4106-8C4F-0DBA011508E4}"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225826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72A08-4CB4-4106-8C4F-0DBA011508E4}"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304735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72A08-4CB4-4106-8C4F-0DBA011508E4}"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764EE-7D94-4779-A0C6-F0891076ECA2}" type="slidenum">
              <a:rPr lang="en-IN" smtClean="0"/>
              <a:t>‹#›</a:t>
            </a:fld>
            <a:endParaRPr lang="en-IN"/>
          </a:p>
        </p:txBody>
      </p:sp>
    </p:spTree>
    <p:extLst>
      <p:ext uri="{BB962C8B-B14F-4D97-AF65-F5344CB8AC3E}">
        <p14:creationId xmlns:p14="http://schemas.microsoft.com/office/powerpoint/2010/main" val="311638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472A08-4CB4-4106-8C4F-0DBA011508E4}" type="datetimeFigureOut">
              <a:rPr lang="en-IN" smtClean="0"/>
              <a:t>27-04-2022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4764EE-7D94-4779-A0C6-F0891076ECA2}" type="slidenum">
              <a:rPr lang="en-IN" smtClean="0"/>
              <a:t>‹#›</a:t>
            </a:fld>
            <a:endParaRPr lang="en-IN"/>
          </a:p>
        </p:txBody>
      </p:sp>
    </p:spTree>
    <p:extLst>
      <p:ext uri="{BB962C8B-B14F-4D97-AF65-F5344CB8AC3E}">
        <p14:creationId xmlns:p14="http://schemas.microsoft.com/office/powerpoint/2010/main" val="216275723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2DAE57-80A1-4C8F-B387-E31C644A2F14}"/>
              </a:ext>
            </a:extLst>
          </p:cNvPr>
          <p:cNvSpPr txBox="1"/>
          <p:nvPr/>
        </p:nvSpPr>
        <p:spPr>
          <a:xfrm>
            <a:off x="502025" y="573741"/>
            <a:ext cx="8641976" cy="4678204"/>
          </a:xfrm>
          <a:prstGeom prst="rect">
            <a:avLst/>
          </a:prstGeom>
          <a:noFill/>
        </p:spPr>
        <p:txBody>
          <a:bodyPr wrap="square">
            <a:spAutoFit/>
          </a:bodyPr>
          <a:lstStyle/>
          <a:p>
            <a:pPr algn="ctr"/>
            <a:r>
              <a:rPr lang="en-US" b="1" dirty="0"/>
              <a:t>Problem Statement:</a:t>
            </a:r>
          </a:p>
          <a:p>
            <a:endParaRPr lang="en-US" sz="1400" dirty="0"/>
          </a:p>
          <a:p>
            <a:r>
              <a:rPr lang="en-US" sz="1400" dirty="0"/>
              <a: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endParaRPr lang="en-US" sz="1400" dirty="0"/>
          </a:p>
          <a:p>
            <a:r>
              <a:rPr lang="en-US" sz="14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endParaRPr lang="en-US" sz="1400" dirty="0"/>
          </a:p>
          <a:p>
            <a:r>
              <a:rPr lang="en-US" sz="14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endParaRPr lang="en-US" sz="1400" dirty="0"/>
          </a:p>
          <a:p>
            <a:r>
              <a:rPr lang="en-US" sz="1400" dirty="0"/>
              <a:t> • Which variables are important to predict the price of variable? </a:t>
            </a:r>
          </a:p>
          <a:p>
            <a:r>
              <a:rPr lang="en-US" sz="1400" dirty="0"/>
              <a:t>• How do these variables describe the price of the house?</a:t>
            </a:r>
            <a:endParaRPr lang="en-IN" sz="1400" dirty="0"/>
          </a:p>
        </p:txBody>
      </p:sp>
    </p:spTree>
    <p:extLst>
      <p:ext uri="{BB962C8B-B14F-4D97-AF65-F5344CB8AC3E}">
        <p14:creationId xmlns:p14="http://schemas.microsoft.com/office/powerpoint/2010/main" val="178168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4BAD0-CF09-407F-9083-6A74092A672B}"/>
              </a:ext>
            </a:extLst>
          </p:cNvPr>
          <p:cNvPicPr>
            <a:picLocks noChangeAspect="1"/>
          </p:cNvPicPr>
          <p:nvPr/>
        </p:nvPicPr>
        <p:blipFill>
          <a:blip r:embed="rId2"/>
          <a:stretch>
            <a:fillRect/>
          </a:stretch>
        </p:blipFill>
        <p:spPr>
          <a:xfrm>
            <a:off x="77990" y="151726"/>
            <a:ext cx="8232293" cy="2072300"/>
          </a:xfrm>
          <a:prstGeom prst="rect">
            <a:avLst/>
          </a:prstGeom>
        </p:spPr>
      </p:pic>
      <p:pic>
        <p:nvPicPr>
          <p:cNvPr id="5" name="Picture 4">
            <a:extLst>
              <a:ext uri="{FF2B5EF4-FFF2-40B4-BE49-F238E27FC236}">
                <a16:creationId xmlns:a16="http://schemas.microsoft.com/office/drawing/2014/main" id="{F482521C-41E2-4886-9889-22A5D0F7A051}"/>
              </a:ext>
            </a:extLst>
          </p:cNvPr>
          <p:cNvPicPr>
            <a:picLocks noChangeAspect="1"/>
          </p:cNvPicPr>
          <p:nvPr/>
        </p:nvPicPr>
        <p:blipFill>
          <a:blip r:embed="rId3"/>
          <a:stretch>
            <a:fillRect/>
          </a:stretch>
        </p:blipFill>
        <p:spPr>
          <a:xfrm>
            <a:off x="77989" y="2392850"/>
            <a:ext cx="8232293" cy="2072300"/>
          </a:xfrm>
          <a:prstGeom prst="rect">
            <a:avLst/>
          </a:prstGeom>
        </p:spPr>
      </p:pic>
      <p:pic>
        <p:nvPicPr>
          <p:cNvPr id="7" name="Picture 6">
            <a:extLst>
              <a:ext uri="{FF2B5EF4-FFF2-40B4-BE49-F238E27FC236}">
                <a16:creationId xmlns:a16="http://schemas.microsoft.com/office/drawing/2014/main" id="{EFB53176-6145-4DDB-8A03-2E4B5BFA8C30}"/>
              </a:ext>
            </a:extLst>
          </p:cNvPr>
          <p:cNvPicPr>
            <a:picLocks noChangeAspect="1"/>
          </p:cNvPicPr>
          <p:nvPr/>
        </p:nvPicPr>
        <p:blipFill>
          <a:blip r:embed="rId4"/>
          <a:stretch>
            <a:fillRect/>
          </a:stretch>
        </p:blipFill>
        <p:spPr>
          <a:xfrm>
            <a:off x="298970" y="4553344"/>
            <a:ext cx="8011312" cy="2072300"/>
          </a:xfrm>
          <a:prstGeom prst="rect">
            <a:avLst/>
          </a:prstGeom>
        </p:spPr>
      </p:pic>
      <p:sp>
        <p:nvSpPr>
          <p:cNvPr id="9" name="Rectangle: Rounded Corners 8">
            <a:extLst>
              <a:ext uri="{FF2B5EF4-FFF2-40B4-BE49-F238E27FC236}">
                <a16:creationId xmlns:a16="http://schemas.microsoft.com/office/drawing/2014/main" id="{5622BA9C-1290-4D07-8454-CC936AFBBE99}"/>
              </a:ext>
            </a:extLst>
          </p:cNvPr>
          <p:cNvSpPr/>
          <p:nvPr/>
        </p:nvSpPr>
        <p:spPr>
          <a:xfrm>
            <a:off x="9063318" y="448235"/>
            <a:ext cx="2752164" cy="54684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5">
                    <a:lumMod val="75000"/>
                  </a:schemeClr>
                </a:solidFill>
              </a:rPr>
              <a:t>Observation:-</a:t>
            </a:r>
          </a:p>
          <a:p>
            <a:r>
              <a:rPr lang="en-IN" dirty="0">
                <a:solidFill>
                  <a:schemeClr val="accent5">
                    <a:lumMod val="75000"/>
                  </a:schemeClr>
                </a:solidFill>
              </a:rPr>
              <a:t>form the above plots we can see that </a:t>
            </a:r>
            <a:r>
              <a:rPr lang="en-IN" sz="1800" dirty="0">
                <a:solidFill>
                  <a:schemeClr val="accent5">
                    <a:lumMod val="75000"/>
                  </a:schemeClr>
                </a:solidFill>
              </a:rPr>
              <a:t>When the area increases the price of the house is increases </a:t>
            </a:r>
          </a:p>
        </p:txBody>
      </p:sp>
    </p:spTree>
    <p:extLst>
      <p:ext uri="{BB962C8B-B14F-4D97-AF65-F5344CB8AC3E}">
        <p14:creationId xmlns:p14="http://schemas.microsoft.com/office/powerpoint/2010/main" val="18381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7A1C167-DD33-456E-887B-E0CDF4D043AE}"/>
              </a:ext>
            </a:extLst>
          </p:cNvPr>
          <p:cNvGraphicFramePr>
            <a:graphicFrameLocks noGrp="1"/>
          </p:cNvGraphicFramePr>
          <p:nvPr>
            <p:extLst>
              <p:ext uri="{D42A27DB-BD31-4B8C-83A1-F6EECF244321}">
                <p14:modId xmlns:p14="http://schemas.microsoft.com/office/powerpoint/2010/main" val="2952271672"/>
              </p:ext>
            </p:extLst>
          </p:nvPr>
        </p:nvGraphicFramePr>
        <p:xfrm>
          <a:off x="158378" y="251012"/>
          <a:ext cx="3355788" cy="570553"/>
        </p:xfrm>
        <a:graphic>
          <a:graphicData uri="http://schemas.openxmlformats.org/drawingml/2006/table">
            <a:tbl>
              <a:tblPr firstRow="1" bandRow="1">
                <a:tableStyleId>{5C22544A-7EE6-4342-B048-85BDC9FD1C3A}</a:tableStyleId>
              </a:tblPr>
              <a:tblGrid>
                <a:gridCol w="3355788">
                  <a:extLst>
                    <a:ext uri="{9D8B030D-6E8A-4147-A177-3AD203B41FA5}">
                      <a16:colId xmlns:a16="http://schemas.microsoft.com/office/drawing/2014/main" val="256898802"/>
                    </a:ext>
                  </a:extLst>
                </a:gridCol>
              </a:tblGrid>
              <a:tr h="570553">
                <a:tc>
                  <a:txBody>
                    <a:bodyPr/>
                    <a:lstStyle/>
                    <a:p>
                      <a:endParaRPr lang="en-IN" sz="1600" dirty="0">
                        <a:solidFill>
                          <a:schemeClr val="accent1">
                            <a:lumMod val="50000"/>
                          </a:schemeClr>
                        </a:solidFill>
                      </a:endParaRPr>
                    </a:p>
                  </a:txBody>
                  <a:tcPr>
                    <a:solidFill>
                      <a:schemeClr val="bg1"/>
                    </a:solidFill>
                  </a:tcPr>
                </a:tc>
                <a:extLst>
                  <a:ext uri="{0D108BD9-81ED-4DB2-BD59-A6C34878D82A}">
                    <a16:rowId xmlns:a16="http://schemas.microsoft.com/office/drawing/2014/main" val="3511415866"/>
                  </a:ext>
                </a:extLst>
              </a:tr>
            </a:tbl>
          </a:graphicData>
        </a:graphic>
      </p:graphicFrame>
      <p:graphicFrame>
        <p:nvGraphicFramePr>
          <p:cNvPr id="3" name="Table 3">
            <a:extLst>
              <a:ext uri="{FF2B5EF4-FFF2-40B4-BE49-F238E27FC236}">
                <a16:creationId xmlns:a16="http://schemas.microsoft.com/office/drawing/2014/main" id="{9475C57B-1B6B-4AFB-B0CA-9BB2F406799F}"/>
              </a:ext>
            </a:extLst>
          </p:cNvPr>
          <p:cNvGraphicFramePr>
            <a:graphicFrameLocks noGrp="1"/>
          </p:cNvGraphicFramePr>
          <p:nvPr>
            <p:extLst>
              <p:ext uri="{D42A27DB-BD31-4B8C-83A1-F6EECF244321}">
                <p14:modId xmlns:p14="http://schemas.microsoft.com/office/powerpoint/2010/main" val="3477652504"/>
              </p:ext>
            </p:extLst>
          </p:nvPr>
        </p:nvGraphicFramePr>
        <p:xfrm>
          <a:off x="158377" y="1032643"/>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156107509"/>
                    </a:ext>
                  </a:extLst>
                </a:gridCol>
              </a:tblGrid>
              <a:tr h="370840">
                <a:tc>
                  <a:txBody>
                    <a:bodyPr/>
                    <a:lstStyle/>
                    <a:p>
                      <a:r>
                        <a:rPr lang="en-IN" dirty="0">
                          <a:solidFill>
                            <a:schemeClr val="tx2">
                              <a:lumMod val="75000"/>
                            </a:schemeClr>
                          </a:solidFill>
                          <a:sym typeface="Wingdings" panose="05000000000000000000" pitchFamily="2" charset="2"/>
                        </a:rPr>
                        <a:t></a:t>
                      </a:r>
                      <a:r>
                        <a:rPr lang="en-IN" dirty="0">
                          <a:solidFill>
                            <a:schemeClr val="tx2">
                              <a:lumMod val="75000"/>
                            </a:schemeClr>
                          </a:solidFill>
                        </a:rPr>
                        <a:t>In the some of the features are having ordinal data so ordinal encoder is the best way to deal</a:t>
                      </a:r>
                    </a:p>
                    <a:p>
                      <a:r>
                        <a:rPr lang="en-IN" dirty="0">
                          <a:solidFill>
                            <a:schemeClr val="tx2">
                              <a:lumMod val="75000"/>
                            </a:schemeClr>
                          </a:solidFill>
                          <a:sym typeface="Wingdings" panose="05000000000000000000" pitchFamily="2" charset="2"/>
                        </a:rPr>
                        <a:t>Remaining are encoded by using </a:t>
                      </a:r>
                      <a:r>
                        <a:rPr lang="en-IN" dirty="0" err="1">
                          <a:solidFill>
                            <a:schemeClr val="tx2">
                              <a:lumMod val="75000"/>
                            </a:schemeClr>
                          </a:solidFill>
                          <a:sym typeface="Wingdings" panose="05000000000000000000" pitchFamily="2" charset="2"/>
                        </a:rPr>
                        <a:t>getdummies</a:t>
                      </a:r>
                      <a:r>
                        <a:rPr lang="en-IN" dirty="0">
                          <a:solidFill>
                            <a:schemeClr val="tx2">
                              <a:lumMod val="75000"/>
                            </a:schemeClr>
                          </a:solidFill>
                        </a:rPr>
                        <a:t> </a:t>
                      </a:r>
                    </a:p>
                    <a:p>
                      <a:endParaRPr lang="en-IN" dirty="0"/>
                    </a:p>
                  </a:txBody>
                  <a:tcPr>
                    <a:solidFill>
                      <a:schemeClr val="accent1">
                        <a:lumMod val="75000"/>
                      </a:schemeClr>
                    </a:solidFill>
                  </a:tcPr>
                </a:tc>
                <a:extLst>
                  <a:ext uri="{0D108BD9-81ED-4DB2-BD59-A6C34878D82A}">
                    <a16:rowId xmlns:a16="http://schemas.microsoft.com/office/drawing/2014/main" val="217180508"/>
                  </a:ext>
                </a:extLst>
              </a:tr>
            </a:tbl>
          </a:graphicData>
        </a:graphic>
      </p:graphicFrame>
      <p:graphicFrame>
        <p:nvGraphicFramePr>
          <p:cNvPr id="5" name="Table 5">
            <a:extLst>
              <a:ext uri="{FF2B5EF4-FFF2-40B4-BE49-F238E27FC236}">
                <a16:creationId xmlns:a16="http://schemas.microsoft.com/office/drawing/2014/main" id="{4A2502AB-18BF-472D-8091-6C97A4AF227D}"/>
              </a:ext>
            </a:extLst>
          </p:cNvPr>
          <p:cNvGraphicFramePr>
            <a:graphicFrameLocks noGrp="1"/>
          </p:cNvGraphicFramePr>
          <p:nvPr>
            <p:extLst>
              <p:ext uri="{D42A27DB-BD31-4B8C-83A1-F6EECF244321}">
                <p14:modId xmlns:p14="http://schemas.microsoft.com/office/powerpoint/2010/main" val="1767855182"/>
              </p:ext>
            </p:extLst>
          </p:nvPr>
        </p:nvGraphicFramePr>
        <p:xfrm>
          <a:off x="158377" y="300900"/>
          <a:ext cx="2934447" cy="579120"/>
        </p:xfrm>
        <a:graphic>
          <a:graphicData uri="http://schemas.openxmlformats.org/drawingml/2006/table">
            <a:tbl>
              <a:tblPr firstRow="1" bandRow="1">
                <a:tableStyleId>{5C22544A-7EE6-4342-B048-85BDC9FD1C3A}</a:tableStyleId>
              </a:tblPr>
              <a:tblGrid>
                <a:gridCol w="2934447">
                  <a:extLst>
                    <a:ext uri="{9D8B030D-6E8A-4147-A177-3AD203B41FA5}">
                      <a16:colId xmlns:a16="http://schemas.microsoft.com/office/drawing/2014/main" val="3288799012"/>
                    </a:ext>
                  </a:extLst>
                </a:gridCol>
              </a:tblGrid>
              <a:tr h="570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2"/>
                          </a:solidFill>
                        </a:rPr>
                        <a:t>Encoding the categorical data :-</a:t>
                      </a:r>
                    </a:p>
                    <a:p>
                      <a:endParaRPr lang="en-IN" dirty="0"/>
                    </a:p>
                  </a:txBody>
                  <a:tcPr>
                    <a:solidFill>
                      <a:schemeClr val="bg1"/>
                    </a:solidFill>
                  </a:tcPr>
                </a:tc>
                <a:extLst>
                  <a:ext uri="{0D108BD9-81ED-4DB2-BD59-A6C34878D82A}">
                    <a16:rowId xmlns:a16="http://schemas.microsoft.com/office/drawing/2014/main" val="302642371"/>
                  </a:ext>
                </a:extLst>
              </a:tr>
            </a:tbl>
          </a:graphicData>
        </a:graphic>
      </p:graphicFrame>
      <p:pic>
        <p:nvPicPr>
          <p:cNvPr id="8" name="Picture 7">
            <a:extLst>
              <a:ext uri="{FF2B5EF4-FFF2-40B4-BE49-F238E27FC236}">
                <a16:creationId xmlns:a16="http://schemas.microsoft.com/office/drawing/2014/main" id="{8156E159-39FD-4D9C-A308-F0E719DC2FCD}"/>
              </a:ext>
            </a:extLst>
          </p:cNvPr>
          <p:cNvPicPr>
            <a:picLocks noChangeAspect="1"/>
          </p:cNvPicPr>
          <p:nvPr/>
        </p:nvPicPr>
        <p:blipFill>
          <a:blip r:embed="rId2"/>
          <a:stretch>
            <a:fillRect/>
          </a:stretch>
        </p:blipFill>
        <p:spPr>
          <a:xfrm>
            <a:off x="323968" y="3651641"/>
            <a:ext cx="1944102" cy="2890254"/>
          </a:xfrm>
          <a:prstGeom prst="rect">
            <a:avLst/>
          </a:prstGeom>
        </p:spPr>
      </p:pic>
      <p:pic>
        <p:nvPicPr>
          <p:cNvPr id="10" name="Picture 9">
            <a:extLst>
              <a:ext uri="{FF2B5EF4-FFF2-40B4-BE49-F238E27FC236}">
                <a16:creationId xmlns:a16="http://schemas.microsoft.com/office/drawing/2014/main" id="{8BE4C064-107F-4CAE-AAC0-D01E0F0C2824}"/>
              </a:ext>
            </a:extLst>
          </p:cNvPr>
          <p:cNvPicPr>
            <a:picLocks noChangeAspect="1"/>
          </p:cNvPicPr>
          <p:nvPr/>
        </p:nvPicPr>
        <p:blipFill>
          <a:blip r:embed="rId3"/>
          <a:stretch>
            <a:fillRect/>
          </a:stretch>
        </p:blipFill>
        <p:spPr>
          <a:xfrm>
            <a:off x="4566283" y="3651641"/>
            <a:ext cx="2291717" cy="2890254"/>
          </a:xfrm>
          <a:prstGeom prst="rect">
            <a:avLst/>
          </a:prstGeom>
        </p:spPr>
      </p:pic>
      <p:graphicFrame>
        <p:nvGraphicFramePr>
          <p:cNvPr id="11" name="Table 11">
            <a:extLst>
              <a:ext uri="{FF2B5EF4-FFF2-40B4-BE49-F238E27FC236}">
                <a16:creationId xmlns:a16="http://schemas.microsoft.com/office/drawing/2014/main" id="{B03A7AE3-5B0A-4882-BA8F-8D454B1E5F16}"/>
              </a:ext>
            </a:extLst>
          </p:cNvPr>
          <p:cNvGraphicFramePr>
            <a:graphicFrameLocks noGrp="1"/>
          </p:cNvGraphicFramePr>
          <p:nvPr>
            <p:extLst>
              <p:ext uri="{D42A27DB-BD31-4B8C-83A1-F6EECF244321}">
                <p14:modId xmlns:p14="http://schemas.microsoft.com/office/powerpoint/2010/main" val="3061006739"/>
              </p:ext>
            </p:extLst>
          </p:nvPr>
        </p:nvGraphicFramePr>
        <p:xfrm>
          <a:off x="158377" y="3206359"/>
          <a:ext cx="3092564" cy="370840"/>
        </p:xfrm>
        <a:graphic>
          <a:graphicData uri="http://schemas.openxmlformats.org/drawingml/2006/table">
            <a:tbl>
              <a:tblPr firstRow="1" bandRow="1">
                <a:tableStyleId>{5C22544A-7EE6-4342-B048-85BDC9FD1C3A}</a:tableStyleId>
              </a:tblPr>
              <a:tblGrid>
                <a:gridCol w="3092564">
                  <a:extLst>
                    <a:ext uri="{9D8B030D-6E8A-4147-A177-3AD203B41FA5}">
                      <a16:colId xmlns:a16="http://schemas.microsoft.com/office/drawing/2014/main" val="2833066299"/>
                    </a:ext>
                  </a:extLst>
                </a:gridCol>
              </a:tblGrid>
              <a:tr h="370840">
                <a:tc>
                  <a:txBody>
                    <a:bodyPr/>
                    <a:lstStyle/>
                    <a:p>
                      <a:r>
                        <a:rPr lang="en-IN" sz="1400" u="sng" dirty="0">
                          <a:solidFill>
                            <a:schemeClr val="tx2">
                              <a:lumMod val="75000"/>
                            </a:schemeClr>
                          </a:solidFill>
                        </a:rPr>
                        <a:t>Before applying log transformation</a:t>
                      </a:r>
                    </a:p>
                  </a:txBody>
                  <a:tcPr>
                    <a:solidFill>
                      <a:schemeClr val="bg1"/>
                    </a:solidFill>
                  </a:tcPr>
                </a:tc>
                <a:extLst>
                  <a:ext uri="{0D108BD9-81ED-4DB2-BD59-A6C34878D82A}">
                    <a16:rowId xmlns:a16="http://schemas.microsoft.com/office/drawing/2014/main" val="805071093"/>
                  </a:ext>
                </a:extLst>
              </a:tr>
            </a:tbl>
          </a:graphicData>
        </a:graphic>
      </p:graphicFrame>
      <p:graphicFrame>
        <p:nvGraphicFramePr>
          <p:cNvPr id="12" name="Table 11">
            <a:extLst>
              <a:ext uri="{FF2B5EF4-FFF2-40B4-BE49-F238E27FC236}">
                <a16:creationId xmlns:a16="http://schemas.microsoft.com/office/drawing/2014/main" id="{ACFBB421-9027-49A7-A711-D6EA45C66D26}"/>
              </a:ext>
            </a:extLst>
          </p:cNvPr>
          <p:cNvGraphicFramePr>
            <a:graphicFrameLocks noGrp="1"/>
          </p:cNvGraphicFramePr>
          <p:nvPr>
            <p:extLst>
              <p:ext uri="{D42A27DB-BD31-4B8C-83A1-F6EECF244321}">
                <p14:modId xmlns:p14="http://schemas.microsoft.com/office/powerpoint/2010/main" val="132209404"/>
              </p:ext>
            </p:extLst>
          </p:nvPr>
        </p:nvGraphicFramePr>
        <p:xfrm>
          <a:off x="4165859" y="3206359"/>
          <a:ext cx="3092564" cy="370840"/>
        </p:xfrm>
        <a:graphic>
          <a:graphicData uri="http://schemas.openxmlformats.org/drawingml/2006/table">
            <a:tbl>
              <a:tblPr firstRow="1" bandRow="1">
                <a:tableStyleId>{5C22544A-7EE6-4342-B048-85BDC9FD1C3A}</a:tableStyleId>
              </a:tblPr>
              <a:tblGrid>
                <a:gridCol w="3092564">
                  <a:extLst>
                    <a:ext uri="{9D8B030D-6E8A-4147-A177-3AD203B41FA5}">
                      <a16:colId xmlns:a16="http://schemas.microsoft.com/office/drawing/2014/main" val="2833066299"/>
                    </a:ext>
                  </a:extLst>
                </a:gridCol>
              </a:tblGrid>
              <a:tr h="370840">
                <a:tc>
                  <a:txBody>
                    <a:bodyPr/>
                    <a:lstStyle/>
                    <a:p>
                      <a:r>
                        <a:rPr lang="en-IN" sz="1400" u="sng" dirty="0">
                          <a:solidFill>
                            <a:schemeClr val="tx2">
                              <a:lumMod val="75000"/>
                            </a:schemeClr>
                          </a:solidFill>
                        </a:rPr>
                        <a:t>after applying log transformation</a:t>
                      </a:r>
                    </a:p>
                  </a:txBody>
                  <a:tcPr>
                    <a:solidFill>
                      <a:schemeClr val="bg1"/>
                    </a:solidFill>
                  </a:tcPr>
                </a:tc>
                <a:extLst>
                  <a:ext uri="{0D108BD9-81ED-4DB2-BD59-A6C34878D82A}">
                    <a16:rowId xmlns:a16="http://schemas.microsoft.com/office/drawing/2014/main" val="805071093"/>
                  </a:ext>
                </a:extLst>
              </a:tr>
            </a:tbl>
          </a:graphicData>
        </a:graphic>
      </p:graphicFrame>
      <p:sp>
        <p:nvSpPr>
          <p:cNvPr id="13" name="Rectangle: Rounded Corners 12">
            <a:extLst>
              <a:ext uri="{FF2B5EF4-FFF2-40B4-BE49-F238E27FC236}">
                <a16:creationId xmlns:a16="http://schemas.microsoft.com/office/drawing/2014/main" id="{859E3964-AD25-4420-8F8A-0DEA82BCF1A0}"/>
              </a:ext>
            </a:extLst>
          </p:cNvPr>
          <p:cNvSpPr/>
          <p:nvPr/>
        </p:nvSpPr>
        <p:spPr>
          <a:xfrm>
            <a:off x="2142564" y="2608997"/>
            <a:ext cx="3092564" cy="52292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Dealing with skewness</a:t>
            </a:r>
          </a:p>
        </p:txBody>
      </p:sp>
    </p:spTree>
    <p:extLst>
      <p:ext uri="{BB962C8B-B14F-4D97-AF65-F5344CB8AC3E}">
        <p14:creationId xmlns:p14="http://schemas.microsoft.com/office/powerpoint/2010/main" val="95262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9B1905-6D46-4A7C-9C7C-9F916AEAE800}"/>
              </a:ext>
            </a:extLst>
          </p:cNvPr>
          <p:cNvGraphicFramePr>
            <a:graphicFrameLocks noGrp="1"/>
          </p:cNvGraphicFramePr>
          <p:nvPr>
            <p:extLst>
              <p:ext uri="{D42A27DB-BD31-4B8C-83A1-F6EECF244321}">
                <p14:modId xmlns:p14="http://schemas.microsoft.com/office/powerpoint/2010/main" val="2731190450"/>
              </p:ext>
            </p:extLst>
          </p:nvPr>
        </p:nvGraphicFramePr>
        <p:xfrm>
          <a:off x="212165" y="217643"/>
          <a:ext cx="4395694" cy="2011680"/>
        </p:xfrm>
        <a:graphic>
          <a:graphicData uri="http://schemas.openxmlformats.org/drawingml/2006/table">
            <a:tbl>
              <a:tblPr firstRow="1" bandRow="1">
                <a:tableStyleId>{5C22544A-7EE6-4342-B048-85BDC9FD1C3A}</a:tableStyleId>
              </a:tblPr>
              <a:tblGrid>
                <a:gridCol w="4395694">
                  <a:extLst>
                    <a:ext uri="{9D8B030D-6E8A-4147-A177-3AD203B41FA5}">
                      <a16:colId xmlns:a16="http://schemas.microsoft.com/office/drawing/2014/main" val="1439748313"/>
                    </a:ext>
                  </a:extLst>
                </a:gridCol>
              </a:tblGrid>
              <a:tr h="1001558">
                <a:tc>
                  <a:txBody>
                    <a:bodyPr/>
                    <a:lstStyle/>
                    <a:p>
                      <a:r>
                        <a:rPr lang="en-IN" sz="1600" dirty="0">
                          <a:solidFill>
                            <a:schemeClr val="tx2">
                              <a:lumMod val="75000"/>
                            </a:schemeClr>
                          </a:solidFill>
                        </a:rPr>
                        <a:t>Checking correlation of features:-</a:t>
                      </a:r>
                    </a:p>
                    <a:p>
                      <a:endParaRPr lang="en-IN" sz="1600" dirty="0">
                        <a:solidFill>
                          <a:schemeClr val="tx2">
                            <a:lumMod val="75000"/>
                          </a:schemeClr>
                        </a:solidFill>
                      </a:endParaRPr>
                    </a:p>
                    <a:p>
                      <a:r>
                        <a:rPr lang="en-IN" sz="1600" dirty="0">
                          <a:solidFill>
                            <a:schemeClr val="accent2">
                              <a:lumMod val="75000"/>
                            </a:schemeClr>
                          </a:solidFill>
                        </a:rPr>
                        <a:t>After plotting the heat map I find high correlating features and also drop them some of the features</a:t>
                      </a:r>
                    </a:p>
                    <a:p>
                      <a:endParaRPr lang="en-IN" sz="1600" dirty="0">
                        <a:solidFill>
                          <a:schemeClr val="accent2">
                            <a:lumMod val="75000"/>
                          </a:schemeClr>
                        </a:solidFill>
                      </a:endParaRPr>
                    </a:p>
                    <a:p>
                      <a:r>
                        <a:rPr lang="en-IN" sz="1400" dirty="0">
                          <a:solidFill>
                            <a:schemeClr val="accent6">
                              <a:lumMod val="50000"/>
                            </a:schemeClr>
                          </a:solidFill>
                        </a:rPr>
                        <a:t>After checking the correlation after that  I splitting the data into two sets </a:t>
                      </a:r>
                      <a:r>
                        <a:rPr lang="en-IN" sz="1600" dirty="0">
                          <a:solidFill>
                            <a:schemeClr val="accent2">
                              <a:lumMod val="75000"/>
                            </a:schemeClr>
                          </a:solidFill>
                        </a:rPr>
                        <a:t> </a:t>
                      </a:r>
                      <a:r>
                        <a:rPr lang="en-IN" sz="1400" dirty="0">
                          <a:solidFill>
                            <a:schemeClr val="accent6">
                              <a:lumMod val="50000"/>
                            </a:schemeClr>
                          </a:solidFill>
                        </a:rPr>
                        <a:t>(train and test)</a:t>
                      </a:r>
                    </a:p>
                  </a:txBody>
                  <a:tcPr>
                    <a:cell3D prstMaterial="dkEdge">
                      <a:bevel/>
                      <a:lightRig rig="flood" dir="t"/>
                    </a:cell3D>
                    <a:solidFill>
                      <a:schemeClr val="accent6">
                        <a:lumMod val="60000"/>
                        <a:lumOff val="40000"/>
                      </a:schemeClr>
                    </a:solidFill>
                  </a:tcPr>
                </a:tc>
                <a:extLst>
                  <a:ext uri="{0D108BD9-81ED-4DB2-BD59-A6C34878D82A}">
                    <a16:rowId xmlns:a16="http://schemas.microsoft.com/office/drawing/2014/main" val="1827039608"/>
                  </a:ext>
                </a:extLst>
              </a:tr>
            </a:tbl>
          </a:graphicData>
        </a:graphic>
      </p:graphicFrame>
      <p:graphicFrame>
        <p:nvGraphicFramePr>
          <p:cNvPr id="3" name="Table 3">
            <a:extLst>
              <a:ext uri="{FF2B5EF4-FFF2-40B4-BE49-F238E27FC236}">
                <a16:creationId xmlns:a16="http://schemas.microsoft.com/office/drawing/2014/main" id="{A4F441DA-FAFD-47DF-AE05-ECC1F8B68A8C}"/>
              </a:ext>
            </a:extLst>
          </p:cNvPr>
          <p:cNvGraphicFramePr>
            <a:graphicFrameLocks noGrp="1"/>
          </p:cNvGraphicFramePr>
          <p:nvPr>
            <p:extLst>
              <p:ext uri="{D42A27DB-BD31-4B8C-83A1-F6EECF244321}">
                <p14:modId xmlns:p14="http://schemas.microsoft.com/office/powerpoint/2010/main" val="4058830084"/>
              </p:ext>
            </p:extLst>
          </p:nvPr>
        </p:nvGraphicFramePr>
        <p:xfrm>
          <a:off x="212165" y="2530534"/>
          <a:ext cx="5964517" cy="3619253"/>
        </p:xfrm>
        <a:graphic>
          <a:graphicData uri="http://schemas.openxmlformats.org/drawingml/2006/table">
            <a:tbl>
              <a:tblPr firstRow="1" bandRow="1">
                <a:tableStyleId>{5C22544A-7EE6-4342-B048-85BDC9FD1C3A}</a:tableStyleId>
              </a:tblPr>
              <a:tblGrid>
                <a:gridCol w="5964517">
                  <a:extLst>
                    <a:ext uri="{9D8B030D-6E8A-4147-A177-3AD203B41FA5}">
                      <a16:colId xmlns:a16="http://schemas.microsoft.com/office/drawing/2014/main" val="1983612733"/>
                    </a:ext>
                  </a:extLst>
                </a:gridCol>
              </a:tblGrid>
              <a:tr h="3619253">
                <a:tc>
                  <a:txBody>
                    <a:bodyPr/>
                    <a:lstStyle/>
                    <a:p>
                      <a:r>
                        <a:rPr lang="en-IN" dirty="0">
                          <a:solidFill>
                            <a:schemeClr val="accent4">
                              <a:lumMod val="60000"/>
                              <a:lumOff val="40000"/>
                            </a:schemeClr>
                          </a:solidFill>
                        </a:rPr>
                        <a:t>Splitting data into dependent and independent sets :-</a:t>
                      </a:r>
                    </a:p>
                    <a:p>
                      <a:endParaRPr lang="en-IN" dirty="0">
                        <a:solidFill>
                          <a:schemeClr val="accent4">
                            <a:lumMod val="60000"/>
                            <a:lumOff val="40000"/>
                          </a:schemeClr>
                        </a:solidFill>
                      </a:endParaRPr>
                    </a:p>
                    <a:p>
                      <a:r>
                        <a:rPr lang="en-IN" dirty="0">
                          <a:solidFill>
                            <a:schemeClr val="accent4">
                              <a:lumMod val="60000"/>
                              <a:lumOff val="40000"/>
                            </a:schemeClr>
                          </a:solidFill>
                        </a:rPr>
                        <a:t>   </a:t>
                      </a:r>
                      <a:r>
                        <a:rPr lang="en-IN" dirty="0">
                          <a:solidFill>
                            <a:schemeClr val="accent4">
                              <a:lumMod val="60000"/>
                              <a:lumOff val="40000"/>
                            </a:schemeClr>
                          </a:solidFill>
                          <a:sym typeface="Wingdings" panose="05000000000000000000" pitchFamily="2" charset="2"/>
                        </a:rPr>
                        <a:t>after splitting the data we need to scale the data </a:t>
                      </a:r>
                      <a:r>
                        <a:rPr lang="en-IN" dirty="0" err="1">
                          <a:solidFill>
                            <a:schemeClr val="accent4">
                              <a:lumMod val="60000"/>
                              <a:lumOff val="40000"/>
                            </a:schemeClr>
                          </a:solidFill>
                          <a:sym typeface="Wingdings" panose="05000000000000000000" pitchFamily="2" charset="2"/>
                        </a:rPr>
                        <a:t>iam</a:t>
                      </a:r>
                      <a:r>
                        <a:rPr lang="en-IN" dirty="0">
                          <a:solidFill>
                            <a:schemeClr val="accent4">
                              <a:lumMod val="60000"/>
                              <a:lumOff val="40000"/>
                            </a:schemeClr>
                          </a:solidFill>
                          <a:sym typeface="Wingdings" panose="05000000000000000000" pitchFamily="2" charset="2"/>
                        </a:rPr>
                        <a:t> using </a:t>
                      </a:r>
                      <a:r>
                        <a:rPr lang="en-IN" dirty="0" err="1">
                          <a:solidFill>
                            <a:schemeClr val="accent4">
                              <a:lumMod val="60000"/>
                              <a:lumOff val="40000"/>
                            </a:schemeClr>
                          </a:solidFill>
                          <a:sym typeface="Wingdings" panose="05000000000000000000" pitchFamily="2" charset="2"/>
                        </a:rPr>
                        <a:t>MinMaxScaler</a:t>
                      </a:r>
                      <a:r>
                        <a:rPr lang="en-IN" dirty="0">
                          <a:solidFill>
                            <a:schemeClr val="accent4">
                              <a:lumMod val="60000"/>
                              <a:lumOff val="40000"/>
                            </a:schemeClr>
                          </a:solidFill>
                          <a:sym typeface="Wingdings" panose="05000000000000000000" pitchFamily="2" charset="2"/>
                        </a:rPr>
                        <a:t> to scale the data </a:t>
                      </a:r>
                    </a:p>
                    <a:p>
                      <a:endParaRPr lang="en-IN" dirty="0">
                        <a:solidFill>
                          <a:schemeClr val="accent4">
                            <a:lumMod val="60000"/>
                            <a:lumOff val="40000"/>
                          </a:schemeClr>
                        </a:solidFill>
                        <a:sym typeface="Wingdings" panose="05000000000000000000" pitchFamily="2" charset="2"/>
                      </a:endParaRPr>
                    </a:p>
                  </a:txBody>
                  <a:tcPr>
                    <a:cell3D prstMaterial="dkEdge">
                      <a:bevel/>
                      <a:lightRig rig="flood" dir="t"/>
                    </a:cell3D>
                    <a:solidFill>
                      <a:schemeClr val="accent6">
                        <a:lumMod val="50000"/>
                      </a:schemeClr>
                    </a:solidFill>
                  </a:tcPr>
                </a:tc>
                <a:extLst>
                  <a:ext uri="{0D108BD9-81ED-4DB2-BD59-A6C34878D82A}">
                    <a16:rowId xmlns:a16="http://schemas.microsoft.com/office/drawing/2014/main" val="3752366534"/>
                  </a:ext>
                </a:extLst>
              </a:tr>
            </a:tbl>
          </a:graphicData>
        </a:graphic>
      </p:graphicFrame>
      <p:sp>
        <p:nvSpPr>
          <p:cNvPr id="5" name="Rectangle: Rounded Corners 4">
            <a:extLst>
              <a:ext uri="{FF2B5EF4-FFF2-40B4-BE49-F238E27FC236}">
                <a16:creationId xmlns:a16="http://schemas.microsoft.com/office/drawing/2014/main" id="{7219AA68-131B-43A5-896B-5D82C6CB8123}"/>
              </a:ext>
            </a:extLst>
          </p:cNvPr>
          <p:cNvSpPr/>
          <p:nvPr/>
        </p:nvSpPr>
        <p:spPr>
          <a:xfrm>
            <a:off x="6535271" y="2823882"/>
            <a:ext cx="5513294" cy="905435"/>
          </a:xfrm>
          <a:prstGeom prst="roundRect">
            <a:avLst/>
          </a:prstGeom>
          <a:solidFill>
            <a:schemeClr val="accent4">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1">
                    <a:lumMod val="75000"/>
                  </a:schemeClr>
                </a:solidFill>
                <a:sym typeface="Wingdings" panose="05000000000000000000" pitchFamily="2" charset="2"/>
              </a:rPr>
              <a:t> </a:t>
            </a:r>
            <a:r>
              <a:rPr lang="en-IN" b="1" dirty="0">
                <a:solidFill>
                  <a:schemeClr val="accent1">
                    <a:lumMod val="50000"/>
                  </a:schemeClr>
                </a:solidFill>
                <a:sym typeface="Wingdings" panose="05000000000000000000" pitchFamily="2" charset="2"/>
              </a:rPr>
              <a:t>Note:- </a:t>
            </a:r>
            <a:r>
              <a:rPr lang="en-US" sz="1800" b="1" i="0" kern="1200" dirty="0" err="1">
                <a:solidFill>
                  <a:schemeClr val="accent1">
                    <a:lumMod val="50000"/>
                  </a:schemeClr>
                </a:solidFill>
                <a:effectLst/>
                <a:latin typeface="+mn-lt"/>
                <a:ea typeface="+mn-ea"/>
                <a:cs typeface="+mn-cs"/>
              </a:rPr>
              <a:t>MinMax</a:t>
            </a:r>
            <a:r>
              <a:rPr lang="en-US" sz="1800" b="1" i="0" kern="1200" dirty="0">
                <a:solidFill>
                  <a:schemeClr val="accent1">
                    <a:lumMod val="50000"/>
                  </a:schemeClr>
                </a:solidFill>
                <a:effectLst/>
                <a:latin typeface="+mn-lt"/>
                <a:ea typeface="+mn-ea"/>
                <a:cs typeface="+mn-cs"/>
              </a:rPr>
              <a:t> Scaler shrinks the data in the range of   </a:t>
            </a:r>
          </a:p>
          <a:p>
            <a:r>
              <a:rPr lang="en-US" b="1" dirty="0">
                <a:solidFill>
                  <a:schemeClr val="accent1">
                    <a:lumMod val="50000"/>
                  </a:schemeClr>
                </a:solidFill>
              </a:rPr>
              <a:t>              0 to 1</a:t>
            </a:r>
            <a:r>
              <a:rPr lang="en-US" sz="1800" b="1" i="0" kern="1200" dirty="0">
                <a:solidFill>
                  <a:schemeClr val="accent1">
                    <a:lumMod val="50000"/>
                  </a:schemeClr>
                </a:solidFill>
                <a:effectLst/>
                <a:latin typeface="+mn-lt"/>
                <a:ea typeface="+mn-ea"/>
                <a:cs typeface="+mn-cs"/>
              </a:rPr>
              <a:t>       </a:t>
            </a:r>
            <a:endParaRPr lang="en-IN" b="1" dirty="0">
              <a:solidFill>
                <a:schemeClr val="accent1">
                  <a:lumMod val="50000"/>
                </a:schemeClr>
              </a:solidFill>
            </a:endParaRPr>
          </a:p>
        </p:txBody>
      </p:sp>
    </p:spTree>
    <p:extLst>
      <p:ext uri="{BB962C8B-B14F-4D97-AF65-F5344CB8AC3E}">
        <p14:creationId xmlns:p14="http://schemas.microsoft.com/office/powerpoint/2010/main" val="17068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54D12B4-BA97-419B-B640-1BDB2164FA0F}"/>
              </a:ext>
            </a:extLst>
          </p:cNvPr>
          <p:cNvGraphicFramePr>
            <a:graphicFrameLocks noGrp="1"/>
          </p:cNvGraphicFramePr>
          <p:nvPr>
            <p:extLst>
              <p:ext uri="{D42A27DB-BD31-4B8C-83A1-F6EECF244321}">
                <p14:modId xmlns:p14="http://schemas.microsoft.com/office/powerpoint/2010/main" val="3478422345"/>
              </p:ext>
            </p:extLst>
          </p:nvPr>
        </p:nvGraphicFramePr>
        <p:xfrm>
          <a:off x="4040095" y="217642"/>
          <a:ext cx="2997200" cy="579120"/>
        </p:xfrm>
        <a:graphic>
          <a:graphicData uri="http://schemas.openxmlformats.org/drawingml/2006/table">
            <a:tbl>
              <a:tblPr firstRow="1" bandRow="1">
                <a:effectLst>
                  <a:innerShdw blurRad="63500" dist="50800">
                    <a:prstClr val="black">
                      <a:alpha val="50000"/>
                    </a:prstClr>
                  </a:innerShdw>
                </a:effectLst>
                <a:tableStyleId>{5C22544A-7EE6-4342-B048-85BDC9FD1C3A}</a:tableStyleId>
              </a:tblPr>
              <a:tblGrid>
                <a:gridCol w="2997200">
                  <a:extLst>
                    <a:ext uri="{9D8B030D-6E8A-4147-A177-3AD203B41FA5}">
                      <a16:colId xmlns:a16="http://schemas.microsoft.com/office/drawing/2014/main" val="231289083"/>
                    </a:ext>
                  </a:extLst>
                </a:gridCol>
              </a:tblGrid>
              <a:tr h="370840">
                <a:tc>
                  <a:txBody>
                    <a:bodyPr/>
                    <a:lstStyle/>
                    <a:p>
                      <a:r>
                        <a:rPr lang="en-IN" sz="3200" dirty="0">
                          <a:solidFill>
                            <a:schemeClr val="tx2">
                              <a:lumMod val="50000"/>
                            </a:schemeClr>
                          </a:solidFill>
                        </a:rPr>
                        <a:t>Model building</a:t>
                      </a:r>
                    </a:p>
                  </a:txBody>
                  <a:tcPr>
                    <a:solidFill>
                      <a:schemeClr val="tx2">
                        <a:lumMod val="60000"/>
                        <a:lumOff val="40000"/>
                      </a:schemeClr>
                    </a:solidFill>
                  </a:tcPr>
                </a:tc>
                <a:extLst>
                  <a:ext uri="{0D108BD9-81ED-4DB2-BD59-A6C34878D82A}">
                    <a16:rowId xmlns:a16="http://schemas.microsoft.com/office/drawing/2014/main" val="1978265282"/>
                  </a:ext>
                </a:extLst>
              </a:tr>
            </a:tbl>
          </a:graphicData>
        </a:graphic>
      </p:graphicFrame>
      <p:graphicFrame>
        <p:nvGraphicFramePr>
          <p:cNvPr id="3" name="Table 3">
            <a:extLst>
              <a:ext uri="{FF2B5EF4-FFF2-40B4-BE49-F238E27FC236}">
                <a16:creationId xmlns:a16="http://schemas.microsoft.com/office/drawing/2014/main" id="{5515E480-62C8-4D56-A5DA-5B92EBA866C5}"/>
              </a:ext>
            </a:extLst>
          </p:cNvPr>
          <p:cNvGraphicFramePr>
            <a:graphicFrameLocks noGrp="1"/>
          </p:cNvGraphicFramePr>
          <p:nvPr>
            <p:extLst>
              <p:ext uri="{D42A27DB-BD31-4B8C-83A1-F6EECF244321}">
                <p14:modId xmlns:p14="http://schemas.microsoft.com/office/powerpoint/2010/main" val="2092738813"/>
              </p:ext>
            </p:extLst>
          </p:nvPr>
        </p:nvGraphicFramePr>
        <p:xfrm>
          <a:off x="328705" y="1499595"/>
          <a:ext cx="3795060" cy="4175064"/>
        </p:xfrm>
        <a:graphic>
          <a:graphicData uri="http://schemas.openxmlformats.org/drawingml/2006/table">
            <a:tbl>
              <a:tblPr firstRow="1" bandRow="1">
                <a:tableStyleId>{5C22544A-7EE6-4342-B048-85BDC9FD1C3A}</a:tableStyleId>
              </a:tblPr>
              <a:tblGrid>
                <a:gridCol w="3795060">
                  <a:extLst>
                    <a:ext uri="{9D8B030D-6E8A-4147-A177-3AD203B41FA5}">
                      <a16:colId xmlns:a16="http://schemas.microsoft.com/office/drawing/2014/main" val="3027539282"/>
                    </a:ext>
                  </a:extLst>
                </a:gridCol>
              </a:tblGrid>
              <a:tr h="4175064">
                <a:tc>
                  <a:txBody>
                    <a:bodyPr/>
                    <a:lstStyle/>
                    <a:p>
                      <a:r>
                        <a:rPr lang="en-IN" u="sng" dirty="0">
                          <a:solidFill>
                            <a:schemeClr val="tx2">
                              <a:lumMod val="50000"/>
                            </a:schemeClr>
                          </a:solidFill>
                        </a:rPr>
                        <a:t>Models </a:t>
                      </a:r>
                      <a:r>
                        <a:rPr lang="en-IN" u="sng" dirty="0" err="1">
                          <a:solidFill>
                            <a:schemeClr val="tx2">
                              <a:lumMod val="50000"/>
                            </a:schemeClr>
                          </a:solidFill>
                        </a:rPr>
                        <a:t>ued</a:t>
                      </a:r>
                      <a:r>
                        <a:rPr lang="en-IN" u="sng" dirty="0">
                          <a:solidFill>
                            <a:schemeClr val="tx2">
                              <a:lumMod val="50000"/>
                            </a:schemeClr>
                          </a:solidFill>
                        </a:rPr>
                        <a:t> to train and test   </a:t>
                      </a:r>
                    </a:p>
                    <a:p>
                      <a:r>
                        <a:rPr lang="en-IN" u="sng" dirty="0">
                          <a:solidFill>
                            <a:schemeClr val="tx2">
                              <a:lumMod val="50000"/>
                            </a:schemeClr>
                          </a:solidFill>
                        </a:rPr>
                        <a:t>                                                                           </a:t>
                      </a:r>
                      <a:endParaRPr lang="en-IN" dirty="0">
                        <a:solidFill>
                          <a:schemeClr val="tx2">
                            <a:lumMod val="50000"/>
                          </a:schemeClr>
                        </a:solidFill>
                      </a:endParaRPr>
                    </a:p>
                    <a:p>
                      <a:pPr marL="342900" indent="-342900">
                        <a:buAutoNum type="arabicParenR"/>
                      </a:pPr>
                      <a:r>
                        <a:rPr lang="en-IN" dirty="0" err="1">
                          <a:solidFill>
                            <a:schemeClr val="tx2">
                              <a:lumMod val="50000"/>
                            </a:schemeClr>
                          </a:solidFill>
                        </a:rPr>
                        <a:t>LinearRegression</a:t>
                      </a:r>
                      <a:endParaRPr lang="en-IN" dirty="0">
                        <a:solidFill>
                          <a:schemeClr val="tx2">
                            <a:lumMod val="50000"/>
                          </a:schemeClr>
                        </a:solidFill>
                      </a:endParaRPr>
                    </a:p>
                    <a:p>
                      <a:pPr marL="0" indent="0">
                        <a:buNone/>
                      </a:pPr>
                      <a:endParaRPr lang="en-IN" dirty="0">
                        <a:solidFill>
                          <a:schemeClr val="tx2">
                            <a:lumMod val="50000"/>
                          </a:schemeClr>
                        </a:solidFill>
                      </a:endParaRPr>
                    </a:p>
                    <a:p>
                      <a:pPr marL="0" indent="0">
                        <a:buNone/>
                      </a:pPr>
                      <a:r>
                        <a:rPr lang="en-IN" dirty="0">
                          <a:solidFill>
                            <a:schemeClr val="tx2">
                              <a:lumMod val="50000"/>
                            </a:schemeClr>
                          </a:solidFill>
                        </a:rPr>
                        <a:t>2) </a:t>
                      </a:r>
                      <a:r>
                        <a:rPr lang="en-IN" dirty="0" err="1">
                          <a:solidFill>
                            <a:schemeClr val="tx2">
                              <a:lumMod val="50000"/>
                            </a:schemeClr>
                          </a:solidFill>
                        </a:rPr>
                        <a:t>DecisionTreeRegressor</a:t>
                      </a:r>
                      <a:endParaRPr lang="en-IN" dirty="0">
                        <a:solidFill>
                          <a:schemeClr val="tx2">
                            <a:lumMod val="50000"/>
                          </a:schemeClr>
                        </a:solidFill>
                      </a:endParaRPr>
                    </a:p>
                    <a:p>
                      <a:pPr marL="0" indent="0">
                        <a:buNone/>
                      </a:pPr>
                      <a:endParaRPr lang="en-IN" dirty="0">
                        <a:solidFill>
                          <a:schemeClr val="tx2">
                            <a:lumMod val="50000"/>
                          </a:schemeClr>
                        </a:solidFill>
                      </a:endParaRPr>
                    </a:p>
                    <a:p>
                      <a:pPr marL="0" indent="0">
                        <a:buNone/>
                      </a:pPr>
                      <a:r>
                        <a:rPr lang="en-IN" dirty="0">
                          <a:solidFill>
                            <a:schemeClr val="tx2">
                              <a:lumMod val="50000"/>
                            </a:schemeClr>
                          </a:solidFill>
                        </a:rPr>
                        <a:t>3) </a:t>
                      </a:r>
                      <a:r>
                        <a:rPr lang="en-IN" dirty="0" err="1">
                          <a:solidFill>
                            <a:schemeClr val="tx2">
                              <a:lumMod val="50000"/>
                            </a:schemeClr>
                          </a:solidFill>
                        </a:rPr>
                        <a:t>RandomForestRegressor</a:t>
                      </a:r>
                      <a:endParaRPr lang="en-IN" dirty="0">
                        <a:solidFill>
                          <a:schemeClr val="tx2">
                            <a:lumMod val="50000"/>
                          </a:schemeClr>
                        </a:solidFill>
                      </a:endParaRPr>
                    </a:p>
                    <a:p>
                      <a:pPr marL="342900" indent="-342900">
                        <a:buAutoNum type="arabicParenR"/>
                      </a:pPr>
                      <a:endParaRPr lang="en-IN" dirty="0">
                        <a:solidFill>
                          <a:schemeClr val="tx2">
                            <a:lumMod val="50000"/>
                          </a:schemeClr>
                        </a:solidFill>
                      </a:endParaRPr>
                    </a:p>
                    <a:p>
                      <a:pPr marL="0" indent="0">
                        <a:buNone/>
                      </a:pPr>
                      <a:r>
                        <a:rPr lang="en-IN" dirty="0">
                          <a:solidFill>
                            <a:schemeClr val="tx2">
                              <a:lumMod val="50000"/>
                            </a:schemeClr>
                          </a:solidFill>
                        </a:rPr>
                        <a:t>4) </a:t>
                      </a:r>
                      <a:r>
                        <a:rPr lang="en-IN" dirty="0" err="1">
                          <a:solidFill>
                            <a:schemeClr val="tx2">
                              <a:lumMod val="50000"/>
                            </a:schemeClr>
                          </a:solidFill>
                        </a:rPr>
                        <a:t>GradientBoostingRegressor</a:t>
                      </a:r>
                      <a:endParaRPr lang="en-IN" dirty="0">
                        <a:solidFill>
                          <a:schemeClr val="tx2">
                            <a:lumMod val="50000"/>
                          </a:schemeClr>
                        </a:solidFill>
                      </a:endParaRPr>
                    </a:p>
                    <a:p>
                      <a:pPr marL="0" indent="0">
                        <a:buNone/>
                      </a:pPr>
                      <a:endParaRPr lang="en-IN" dirty="0">
                        <a:solidFill>
                          <a:schemeClr val="tx2">
                            <a:lumMod val="50000"/>
                          </a:schemeClr>
                        </a:solidFill>
                      </a:endParaRPr>
                    </a:p>
                    <a:p>
                      <a:pPr marL="0" indent="0">
                        <a:buNone/>
                      </a:pPr>
                      <a:r>
                        <a:rPr lang="en-IN" dirty="0">
                          <a:solidFill>
                            <a:schemeClr val="tx2">
                              <a:lumMod val="50000"/>
                            </a:schemeClr>
                          </a:solidFill>
                        </a:rPr>
                        <a:t>5) </a:t>
                      </a:r>
                      <a:r>
                        <a:rPr lang="en-IN" dirty="0" err="1">
                          <a:solidFill>
                            <a:schemeClr val="tx2">
                              <a:lumMod val="50000"/>
                            </a:schemeClr>
                          </a:solidFill>
                        </a:rPr>
                        <a:t>XGBRegressor</a:t>
                      </a:r>
                      <a:endParaRPr lang="en-IN" dirty="0">
                        <a:solidFill>
                          <a:schemeClr val="tx2">
                            <a:lumMod val="50000"/>
                          </a:schemeClr>
                        </a:solidFill>
                      </a:endParaRPr>
                    </a:p>
                    <a:p>
                      <a:pPr marL="0" indent="0">
                        <a:buNone/>
                      </a:pPr>
                      <a:endParaRPr lang="en-IN" dirty="0">
                        <a:solidFill>
                          <a:schemeClr val="tx2">
                            <a:lumMod val="50000"/>
                          </a:schemeClr>
                        </a:solidFill>
                      </a:endParaRPr>
                    </a:p>
                    <a:p>
                      <a:pPr marL="0" indent="0">
                        <a:buNone/>
                      </a:pPr>
                      <a:r>
                        <a:rPr lang="en-IN" dirty="0">
                          <a:solidFill>
                            <a:schemeClr val="tx2">
                              <a:lumMod val="50000"/>
                            </a:schemeClr>
                          </a:solidFill>
                        </a:rPr>
                        <a:t>6) </a:t>
                      </a:r>
                      <a:r>
                        <a:rPr lang="en-IN" dirty="0" err="1">
                          <a:solidFill>
                            <a:schemeClr val="tx2">
                              <a:lumMod val="50000"/>
                            </a:schemeClr>
                          </a:solidFill>
                        </a:rPr>
                        <a:t>BaggingRegressor</a:t>
                      </a:r>
                      <a:endParaRPr lang="en-IN" dirty="0">
                        <a:solidFill>
                          <a:schemeClr val="tx2">
                            <a:lumMod val="50000"/>
                          </a:schemeClr>
                        </a:solidFill>
                      </a:endParaRPr>
                    </a:p>
                  </a:txBody>
                  <a:tcPr>
                    <a:cell3D prstMaterial="dkEdge">
                      <a:bevel/>
                      <a:lightRig rig="flood" dir="t"/>
                    </a:cell3D>
                    <a:solidFill>
                      <a:schemeClr val="accent6">
                        <a:lumMod val="60000"/>
                        <a:lumOff val="40000"/>
                      </a:schemeClr>
                    </a:solidFill>
                  </a:tcPr>
                </a:tc>
                <a:extLst>
                  <a:ext uri="{0D108BD9-81ED-4DB2-BD59-A6C34878D82A}">
                    <a16:rowId xmlns:a16="http://schemas.microsoft.com/office/drawing/2014/main" val="1556518156"/>
                  </a:ext>
                </a:extLst>
              </a:tr>
            </a:tbl>
          </a:graphicData>
        </a:graphic>
      </p:graphicFrame>
      <p:sp>
        <p:nvSpPr>
          <p:cNvPr id="10" name="Arrow: Right 9">
            <a:extLst>
              <a:ext uri="{FF2B5EF4-FFF2-40B4-BE49-F238E27FC236}">
                <a16:creationId xmlns:a16="http://schemas.microsoft.com/office/drawing/2014/main" id="{426126B4-5098-44A9-BE85-3726237634EE}"/>
              </a:ext>
            </a:extLst>
          </p:cNvPr>
          <p:cNvSpPr/>
          <p:nvPr/>
        </p:nvSpPr>
        <p:spPr>
          <a:xfrm>
            <a:off x="3804025" y="2127823"/>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6209C8A5-FD2B-4DE3-9266-D6B2730CE82D}"/>
              </a:ext>
            </a:extLst>
          </p:cNvPr>
          <p:cNvSpPr/>
          <p:nvPr/>
        </p:nvSpPr>
        <p:spPr>
          <a:xfrm>
            <a:off x="3804025" y="2738173"/>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86D4B1A-0006-4669-A867-26C143BF8A3D}"/>
              </a:ext>
            </a:extLst>
          </p:cNvPr>
          <p:cNvSpPr/>
          <p:nvPr/>
        </p:nvSpPr>
        <p:spPr>
          <a:xfrm>
            <a:off x="3804025" y="3249912"/>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704A9454-649A-4E8D-A211-A97FFD9B968E}"/>
              </a:ext>
            </a:extLst>
          </p:cNvPr>
          <p:cNvSpPr/>
          <p:nvPr/>
        </p:nvSpPr>
        <p:spPr>
          <a:xfrm>
            <a:off x="3804025" y="3791375"/>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4DE2902F-85D1-4132-B4F7-01A7FF74F500}"/>
              </a:ext>
            </a:extLst>
          </p:cNvPr>
          <p:cNvSpPr/>
          <p:nvPr/>
        </p:nvSpPr>
        <p:spPr>
          <a:xfrm>
            <a:off x="3804025" y="4311329"/>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48BE3D80-CFD6-4BA3-8969-80BA2919C9CD}"/>
              </a:ext>
            </a:extLst>
          </p:cNvPr>
          <p:cNvSpPr/>
          <p:nvPr/>
        </p:nvSpPr>
        <p:spPr>
          <a:xfrm>
            <a:off x="3804025" y="4882179"/>
            <a:ext cx="1966258" cy="21515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 name="Table 20">
            <a:extLst>
              <a:ext uri="{FF2B5EF4-FFF2-40B4-BE49-F238E27FC236}">
                <a16:creationId xmlns:a16="http://schemas.microsoft.com/office/drawing/2014/main" id="{679C76C2-9E4B-4D8E-8E96-13CCE006BE6C}"/>
              </a:ext>
            </a:extLst>
          </p:cNvPr>
          <p:cNvGraphicFramePr>
            <a:graphicFrameLocks noGrp="1"/>
          </p:cNvGraphicFramePr>
          <p:nvPr>
            <p:extLst>
              <p:ext uri="{D42A27DB-BD31-4B8C-83A1-F6EECF244321}">
                <p14:modId xmlns:p14="http://schemas.microsoft.com/office/powerpoint/2010/main" val="679824415"/>
              </p:ext>
            </p:extLst>
          </p:nvPr>
        </p:nvGraphicFramePr>
        <p:xfrm>
          <a:off x="5770283" y="1499595"/>
          <a:ext cx="4799105" cy="4175064"/>
        </p:xfrm>
        <a:graphic>
          <a:graphicData uri="http://schemas.openxmlformats.org/drawingml/2006/table">
            <a:tbl>
              <a:tblPr firstRow="1" bandRow="1">
                <a:tableStyleId>{5C22544A-7EE6-4342-B048-85BDC9FD1C3A}</a:tableStyleId>
              </a:tblPr>
              <a:tblGrid>
                <a:gridCol w="4799105">
                  <a:extLst>
                    <a:ext uri="{9D8B030D-6E8A-4147-A177-3AD203B41FA5}">
                      <a16:colId xmlns:a16="http://schemas.microsoft.com/office/drawing/2014/main" val="3376866260"/>
                    </a:ext>
                  </a:extLst>
                </a:gridCol>
              </a:tblGrid>
              <a:tr h="4175064">
                <a:tc>
                  <a:txBody>
                    <a:bodyPr/>
                    <a:lstStyle/>
                    <a:p>
                      <a:r>
                        <a:rPr lang="en-IN" sz="1600" dirty="0">
                          <a:solidFill>
                            <a:schemeClr val="tx2">
                              <a:lumMod val="50000"/>
                            </a:schemeClr>
                          </a:solidFill>
                        </a:rPr>
                        <a:t>Train and test score and cross validation score</a:t>
                      </a:r>
                    </a:p>
                    <a:p>
                      <a:endParaRPr lang="en-IN" dirty="0">
                        <a:solidFill>
                          <a:schemeClr val="tx2">
                            <a:lumMod val="50000"/>
                          </a:schemeClr>
                        </a:solidFill>
                      </a:endParaRPr>
                    </a:p>
                    <a:p>
                      <a:r>
                        <a:rPr lang="en-IN" dirty="0">
                          <a:solidFill>
                            <a:schemeClr val="tx2">
                              <a:lumMod val="50000"/>
                            </a:schemeClr>
                          </a:solidFill>
                        </a:rPr>
                        <a:t>90.8 and 90.7    and CS score is –1.58e^26</a:t>
                      </a:r>
                    </a:p>
                    <a:p>
                      <a:endParaRPr lang="en-IN" dirty="0">
                        <a:solidFill>
                          <a:schemeClr val="tx2">
                            <a:lumMod val="50000"/>
                          </a:schemeClr>
                        </a:solidFill>
                      </a:endParaRPr>
                    </a:p>
                    <a:p>
                      <a:r>
                        <a:rPr lang="en-IN" dirty="0">
                          <a:solidFill>
                            <a:schemeClr val="tx2">
                              <a:lumMod val="50000"/>
                            </a:schemeClr>
                          </a:solidFill>
                        </a:rPr>
                        <a:t>100.0 and 100.0 and CS score is 67.6</a:t>
                      </a:r>
                    </a:p>
                    <a:p>
                      <a:endParaRPr lang="en-IN" dirty="0">
                        <a:solidFill>
                          <a:schemeClr val="tx2">
                            <a:lumMod val="50000"/>
                          </a:schemeClr>
                        </a:solidFill>
                      </a:endParaRPr>
                    </a:p>
                    <a:p>
                      <a:r>
                        <a:rPr lang="en-IN" dirty="0">
                          <a:solidFill>
                            <a:schemeClr val="tx2">
                              <a:lumMod val="50000"/>
                            </a:schemeClr>
                          </a:solidFill>
                        </a:rPr>
                        <a:t>97.8 and 98.8      and CS score is 83.8</a:t>
                      </a:r>
                    </a:p>
                    <a:p>
                      <a:endParaRPr lang="en-IN" dirty="0">
                        <a:solidFill>
                          <a:schemeClr val="tx2">
                            <a:lumMod val="50000"/>
                          </a:schemeClr>
                        </a:solidFill>
                      </a:endParaRPr>
                    </a:p>
                    <a:p>
                      <a:r>
                        <a:rPr lang="en-IN" dirty="0">
                          <a:solidFill>
                            <a:schemeClr val="tx2">
                              <a:lumMod val="50000"/>
                            </a:schemeClr>
                          </a:solidFill>
                        </a:rPr>
                        <a:t>96.7 and 97.2      and CS score is 86.3</a:t>
                      </a:r>
                    </a:p>
                    <a:p>
                      <a:endParaRPr lang="en-IN" dirty="0">
                        <a:solidFill>
                          <a:schemeClr val="tx2">
                            <a:lumMod val="50000"/>
                          </a:schemeClr>
                        </a:solidFill>
                      </a:endParaRPr>
                    </a:p>
                    <a:p>
                      <a:r>
                        <a:rPr lang="en-IN" dirty="0">
                          <a:solidFill>
                            <a:schemeClr val="tx2">
                              <a:lumMod val="50000"/>
                            </a:schemeClr>
                          </a:solidFill>
                        </a:rPr>
                        <a:t>100.0 and 100.0   and CS score is 82.3</a:t>
                      </a:r>
                    </a:p>
                    <a:p>
                      <a:endParaRPr lang="en-IN" dirty="0">
                        <a:solidFill>
                          <a:schemeClr val="tx2">
                            <a:lumMod val="50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chemeClr val="tx2">
                              <a:lumMod val="50000"/>
                            </a:schemeClr>
                          </a:solidFill>
                        </a:rPr>
                        <a:t>96.1 and 97.6        and CS score is 81.8</a:t>
                      </a:r>
                    </a:p>
                    <a:p>
                      <a:endParaRPr lang="en-IN" dirty="0"/>
                    </a:p>
                  </a:txBody>
                  <a:tcPr>
                    <a:solidFill>
                      <a:schemeClr val="accent1">
                        <a:lumMod val="40000"/>
                        <a:lumOff val="60000"/>
                      </a:schemeClr>
                    </a:solidFill>
                  </a:tcPr>
                </a:tc>
                <a:extLst>
                  <a:ext uri="{0D108BD9-81ED-4DB2-BD59-A6C34878D82A}">
                    <a16:rowId xmlns:a16="http://schemas.microsoft.com/office/drawing/2014/main" val="3750450669"/>
                  </a:ext>
                </a:extLst>
              </a:tr>
            </a:tbl>
          </a:graphicData>
        </a:graphic>
      </p:graphicFrame>
    </p:spTree>
    <p:extLst>
      <p:ext uri="{BB962C8B-B14F-4D97-AF65-F5344CB8AC3E}">
        <p14:creationId xmlns:p14="http://schemas.microsoft.com/office/powerpoint/2010/main" val="345143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F1FC912-D14C-4855-AD54-F298F8332A12}"/>
              </a:ext>
            </a:extLst>
          </p:cNvPr>
          <p:cNvGraphicFramePr>
            <a:graphicFrameLocks noGrp="1"/>
          </p:cNvGraphicFramePr>
          <p:nvPr>
            <p:extLst>
              <p:ext uri="{D42A27DB-BD31-4B8C-83A1-F6EECF244321}">
                <p14:modId xmlns:p14="http://schemas.microsoft.com/office/powerpoint/2010/main" val="1282274628"/>
              </p:ext>
            </p:extLst>
          </p:nvPr>
        </p:nvGraphicFramePr>
        <p:xfrm>
          <a:off x="4111811" y="110066"/>
          <a:ext cx="2808941" cy="370840"/>
        </p:xfrm>
        <a:graphic>
          <a:graphicData uri="http://schemas.openxmlformats.org/drawingml/2006/table">
            <a:tbl>
              <a:tblPr firstRow="1" bandRow="1">
                <a:tableStyleId>{5C22544A-7EE6-4342-B048-85BDC9FD1C3A}</a:tableStyleId>
              </a:tblPr>
              <a:tblGrid>
                <a:gridCol w="2808941">
                  <a:extLst>
                    <a:ext uri="{9D8B030D-6E8A-4147-A177-3AD203B41FA5}">
                      <a16:colId xmlns:a16="http://schemas.microsoft.com/office/drawing/2014/main" val="2211357506"/>
                    </a:ext>
                  </a:extLst>
                </a:gridCol>
              </a:tblGrid>
              <a:tr h="370840">
                <a:tc>
                  <a:txBody>
                    <a:bodyPr/>
                    <a:lstStyle/>
                    <a:p>
                      <a:r>
                        <a:rPr lang="en-IN" dirty="0">
                          <a:solidFill>
                            <a:schemeClr val="tx2">
                              <a:lumMod val="75000"/>
                            </a:schemeClr>
                          </a:solidFill>
                        </a:rPr>
                        <a:t>Choosing best model </a:t>
                      </a:r>
                    </a:p>
                  </a:txBody>
                  <a:tcPr>
                    <a:solidFill>
                      <a:schemeClr val="bg1"/>
                    </a:solidFill>
                  </a:tcPr>
                </a:tc>
                <a:extLst>
                  <a:ext uri="{0D108BD9-81ED-4DB2-BD59-A6C34878D82A}">
                    <a16:rowId xmlns:a16="http://schemas.microsoft.com/office/drawing/2014/main" val="224338945"/>
                  </a:ext>
                </a:extLst>
              </a:tr>
            </a:tbl>
          </a:graphicData>
        </a:graphic>
      </p:graphicFrame>
      <p:graphicFrame>
        <p:nvGraphicFramePr>
          <p:cNvPr id="3" name="Table 3">
            <a:extLst>
              <a:ext uri="{FF2B5EF4-FFF2-40B4-BE49-F238E27FC236}">
                <a16:creationId xmlns:a16="http://schemas.microsoft.com/office/drawing/2014/main" id="{86B9907F-97AE-4F26-9456-20E300D2017D}"/>
              </a:ext>
            </a:extLst>
          </p:cNvPr>
          <p:cNvGraphicFramePr>
            <a:graphicFrameLocks noGrp="1"/>
          </p:cNvGraphicFramePr>
          <p:nvPr>
            <p:extLst>
              <p:ext uri="{D42A27DB-BD31-4B8C-83A1-F6EECF244321}">
                <p14:modId xmlns:p14="http://schemas.microsoft.com/office/powerpoint/2010/main" val="2237135547"/>
              </p:ext>
            </p:extLst>
          </p:nvPr>
        </p:nvGraphicFramePr>
        <p:xfrm>
          <a:off x="1686857" y="690680"/>
          <a:ext cx="7712635" cy="579120"/>
        </p:xfrm>
        <a:graphic>
          <a:graphicData uri="http://schemas.openxmlformats.org/drawingml/2006/table">
            <a:tbl>
              <a:tblPr firstRow="1" bandRow="1">
                <a:tableStyleId>{5C22544A-7EE6-4342-B048-85BDC9FD1C3A}</a:tableStyleId>
              </a:tblPr>
              <a:tblGrid>
                <a:gridCol w="7712635">
                  <a:extLst>
                    <a:ext uri="{9D8B030D-6E8A-4147-A177-3AD203B41FA5}">
                      <a16:colId xmlns:a16="http://schemas.microsoft.com/office/drawing/2014/main" val="3992423562"/>
                    </a:ext>
                  </a:extLst>
                </a:gridCol>
              </a:tblGrid>
              <a:tr h="370840">
                <a:tc>
                  <a:txBody>
                    <a:bodyPr/>
                    <a:lstStyle/>
                    <a:p>
                      <a:r>
                        <a:rPr lang="en-IN" sz="1600" dirty="0">
                          <a:solidFill>
                            <a:schemeClr val="tx2">
                              <a:lumMod val="75000"/>
                            </a:schemeClr>
                          </a:solidFill>
                        </a:rPr>
                        <a:t>Two models </a:t>
                      </a:r>
                      <a:r>
                        <a:rPr lang="en-IN" sz="1600" dirty="0" err="1">
                          <a:solidFill>
                            <a:schemeClr val="tx2">
                              <a:lumMod val="75000"/>
                            </a:schemeClr>
                          </a:solidFill>
                        </a:rPr>
                        <a:t>randomforest</a:t>
                      </a:r>
                      <a:r>
                        <a:rPr lang="en-IN" sz="1600" dirty="0">
                          <a:solidFill>
                            <a:schemeClr val="tx2">
                              <a:lumMod val="75000"/>
                            </a:schemeClr>
                          </a:solidFill>
                        </a:rPr>
                        <a:t> and </a:t>
                      </a:r>
                      <a:r>
                        <a:rPr lang="en-IN" sz="1600" dirty="0" err="1">
                          <a:solidFill>
                            <a:schemeClr val="tx2">
                              <a:lumMod val="75000"/>
                            </a:schemeClr>
                          </a:solidFill>
                        </a:rPr>
                        <a:t>gradientboosting</a:t>
                      </a:r>
                      <a:r>
                        <a:rPr lang="en-IN" sz="1600" dirty="0">
                          <a:solidFill>
                            <a:schemeClr val="tx2">
                              <a:lumMod val="75000"/>
                            </a:schemeClr>
                          </a:solidFill>
                        </a:rPr>
                        <a:t> are giving the best score by checking evaluation metrics to choose best model </a:t>
                      </a:r>
                    </a:p>
                  </a:txBody>
                  <a:tcPr>
                    <a:solidFill>
                      <a:schemeClr val="tx2">
                        <a:lumMod val="40000"/>
                        <a:lumOff val="60000"/>
                      </a:schemeClr>
                    </a:solidFill>
                  </a:tcPr>
                </a:tc>
                <a:extLst>
                  <a:ext uri="{0D108BD9-81ED-4DB2-BD59-A6C34878D82A}">
                    <a16:rowId xmlns:a16="http://schemas.microsoft.com/office/drawing/2014/main" val="564125077"/>
                  </a:ext>
                </a:extLst>
              </a:tr>
            </a:tbl>
          </a:graphicData>
        </a:graphic>
      </p:graphicFrame>
      <p:pic>
        <p:nvPicPr>
          <p:cNvPr id="5" name="Picture 4">
            <a:extLst>
              <a:ext uri="{FF2B5EF4-FFF2-40B4-BE49-F238E27FC236}">
                <a16:creationId xmlns:a16="http://schemas.microsoft.com/office/drawing/2014/main" id="{56B308A2-AD0E-459C-8165-2605502C7190}"/>
              </a:ext>
            </a:extLst>
          </p:cNvPr>
          <p:cNvPicPr>
            <a:picLocks noChangeAspect="1"/>
          </p:cNvPicPr>
          <p:nvPr/>
        </p:nvPicPr>
        <p:blipFill>
          <a:blip r:embed="rId2"/>
          <a:stretch>
            <a:fillRect/>
          </a:stretch>
        </p:blipFill>
        <p:spPr>
          <a:xfrm>
            <a:off x="207060" y="1380564"/>
            <a:ext cx="4678706" cy="4786756"/>
          </a:xfrm>
          <a:prstGeom prst="rect">
            <a:avLst/>
          </a:prstGeom>
        </p:spPr>
      </p:pic>
      <p:sp>
        <p:nvSpPr>
          <p:cNvPr id="6" name="Rectangle: Rounded Corners 5">
            <a:extLst>
              <a:ext uri="{FF2B5EF4-FFF2-40B4-BE49-F238E27FC236}">
                <a16:creationId xmlns:a16="http://schemas.microsoft.com/office/drawing/2014/main" id="{E5B9210E-3B74-4B7D-9607-9D08972E1989}"/>
              </a:ext>
            </a:extLst>
          </p:cNvPr>
          <p:cNvSpPr/>
          <p:nvPr/>
        </p:nvSpPr>
        <p:spPr>
          <a:xfrm>
            <a:off x="5889811" y="1380564"/>
            <a:ext cx="4258236" cy="42044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The error rate is low in the </a:t>
            </a:r>
            <a:r>
              <a:rPr lang="en-IN" dirty="0" err="1">
                <a:solidFill>
                  <a:schemeClr val="accent2">
                    <a:lumMod val="50000"/>
                  </a:schemeClr>
                </a:solidFill>
              </a:rPr>
              <a:t>randomforestegressor</a:t>
            </a:r>
            <a:r>
              <a:rPr lang="en-IN" dirty="0">
                <a:solidFill>
                  <a:schemeClr val="accent2">
                    <a:lumMod val="50000"/>
                  </a:schemeClr>
                </a:solidFill>
              </a:rPr>
              <a:t> so </a:t>
            </a:r>
            <a:r>
              <a:rPr lang="en-IN" dirty="0" err="1">
                <a:solidFill>
                  <a:schemeClr val="accent2">
                    <a:lumMod val="50000"/>
                  </a:schemeClr>
                </a:solidFill>
              </a:rPr>
              <a:t>rfc</a:t>
            </a:r>
            <a:r>
              <a:rPr lang="en-IN" dirty="0">
                <a:solidFill>
                  <a:schemeClr val="accent2">
                    <a:lumMod val="50000"/>
                  </a:schemeClr>
                </a:solidFill>
              </a:rPr>
              <a:t> is the final model </a:t>
            </a:r>
          </a:p>
        </p:txBody>
      </p:sp>
    </p:spTree>
    <p:extLst>
      <p:ext uri="{BB962C8B-B14F-4D97-AF65-F5344CB8AC3E}">
        <p14:creationId xmlns:p14="http://schemas.microsoft.com/office/powerpoint/2010/main" val="30035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94674BE-0E5A-492F-BF4B-B066134253F6}"/>
              </a:ext>
            </a:extLst>
          </p:cNvPr>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566138830"/>
                    </a:ext>
                  </a:extLst>
                </a:gridCol>
              </a:tblGrid>
              <a:tr h="370840">
                <a:tc>
                  <a:txBody>
                    <a:bodyPr/>
                    <a:lstStyle/>
                    <a:p>
                      <a:endParaRPr lang="en-IN" dirty="0"/>
                    </a:p>
                  </a:txBody>
                  <a:tcPr/>
                </a:tc>
                <a:extLst>
                  <a:ext uri="{0D108BD9-81ED-4DB2-BD59-A6C34878D82A}">
                    <a16:rowId xmlns:a16="http://schemas.microsoft.com/office/drawing/2014/main" val="3745458553"/>
                  </a:ext>
                </a:extLst>
              </a:tr>
            </a:tbl>
          </a:graphicData>
        </a:graphic>
      </p:graphicFrame>
    </p:spTree>
    <p:extLst>
      <p:ext uri="{BB962C8B-B14F-4D97-AF65-F5344CB8AC3E}">
        <p14:creationId xmlns:p14="http://schemas.microsoft.com/office/powerpoint/2010/main" val="222889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18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5580E25-D907-418B-847C-DE7A77249EC6}"/>
              </a:ext>
            </a:extLst>
          </p:cNvPr>
          <p:cNvGraphicFramePr>
            <a:graphicFrameLocks noGrp="1"/>
          </p:cNvGraphicFramePr>
          <p:nvPr>
            <p:extLst>
              <p:ext uri="{D42A27DB-BD31-4B8C-83A1-F6EECF244321}">
                <p14:modId xmlns:p14="http://schemas.microsoft.com/office/powerpoint/2010/main" val="1777087976"/>
              </p:ext>
            </p:extLst>
          </p:nvPr>
        </p:nvGraphicFramePr>
        <p:xfrm>
          <a:off x="3702423" y="358588"/>
          <a:ext cx="5085977" cy="645459"/>
        </p:xfrm>
        <a:graphic>
          <a:graphicData uri="http://schemas.openxmlformats.org/drawingml/2006/table">
            <a:tbl>
              <a:tblPr firstRow="1" bandRow="1">
                <a:tableStyleId>{5C22544A-7EE6-4342-B048-85BDC9FD1C3A}</a:tableStyleId>
              </a:tblPr>
              <a:tblGrid>
                <a:gridCol w="5085977">
                  <a:extLst>
                    <a:ext uri="{9D8B030D-6E8A-4147-A177-3AD203B41FA5}">
                      <a16:colId xmlns:a16="http://schemas.microsoft.com/office/drawing/2014/main" val="3301410746"/>
                    </a:ext>
                  </a:extLst>
                </a:gridCol>
              </a:tblGrid>
              <a:tr h="645459">
                <a:tc>
                  <a:txBody>
                    <a:bodyPr/>
                    <a:lstStyle/>
                    <a:p>
                      <a:pPr algn="ctr"/>
                      <a:r>
                        <a:rPr lang="en-IN" sz="3200" dirty="0">
                          <a:solidFill>
                            <a:schemeClr val="accent5">
                              <a:lumMod val="50000"/>
                            </a:schemeClr>
                          </a:solidFill>
                        </a:rPr>
                        <a:t>EDA</a:t>
                      </a:r>
                    </a:p>
                  </a:txBody>
                  <a:tcPr>
                    <a:solidFill>
                      <a:schemeClr val="bg1"/>
                    </a:solidFill>
                  </a:tcPr>
                </a:tc>
                <a:extLst>
                  <a:ext uri="{0D108BD9-81ED-4DB2-BD59-A6C34878D82A}">
                    <a16:rowId xmlns:a16="http://schemas.microsoft.com/office/drawing/2014/main" val="260848806"/>
                  </a:ext>
                </a:extLst>
              </a:tr>
            </a:tbl>
          </a:graphicData>
        </a:graphic>
      </p:graphicFrame>
      <p:graphicFrame>
        <p:nvGraphicFramePr>
          <p:cNvPr id="3" name="Table 2">
            <a:extLst>
              <a:ext uri="{FF2B5EF4-FFF2-40B4-BE49-F238E27FC236}">
                <a16:creationId xmlns:a16="http://schemas.microsoft.com/office/drawing/2014/main" id="{DC056AD3-9EEB-449C-8589-95F6A52B285F}"/>
              </a:ext>
            </a:extLst>
          </p:cNvPr>
          <p:cNvGraphicFramePr>
            <a:graphicFrameLocks noGrp="1"/>
          </p:cNvGraphicFramePr>
          <p:nvPr>
            <p:extLst>
              <p:ext uri="{D42A27DB-BD31-4B8C-83A1-F6EECF244321}">
                <p14:modId xmlns:p14="http://schemas.microsoft.com/office/powerpoint/2010/main" val="655136876"/>
              </p:ext>
            </p:extLst>
          </p:nvPr>
        </p:nvGraphicFramePr>
        <p:xfrm>
          <a:off x="219635" y="1398494"/>
          <a:ext cx="11752730" cy="5364480"/>
        </p:xfrm>
        <a:graphic>
          <a:graphicData uri="http://schemas.openxmlformats.org/drawingml/2006/table">
            <a:tbl>
              <a:tblPr firstRow="1" bandRow="1">
                <a:tableStyleId>{5C22544A-7EE6-4342-B048-85BDC9FD1C3A}</a:tableStyleId>
              </a:tblPr>
              <a:tblGrid>
                <a:gridCol w="11752730">
                  <a:extLst>
                    <a:ext uri="{9D8B030D-6E8A-4147-A177-3AD203B41FA5}">
                      <a16:colId xmlns:a16="http://schemas.microsoft.com/office/drawing/2014/main" val="3301410746"/>
                    </a:ext>
                  </a:extLst>
                </a:gridCol>
              </a:tblGrid>
              <a:tr h="4240995">
                <a:tc>
                  <a:txBody>
                    <a:bodyPr/>
                    <a:lstStyle/>
                    <a:p>
                      <a:pPr algn="l"/>
                      <a:r>
                        <a:rPr lang="en-IN" sz="1400" dirty="0">
                          <a:solidFill>
                            <a:schemeClr val="accent4">
                              <a:lumMod val="60000"/>
                              <a:lumOff val="40000"/>
                            </a:schemeClr>
                          </a:solidFill>
                        </a:rPr>
                        <a:t>STEPS INVOLVED IN EXPLORATORY ANALYSIS:</a:t>
                      </a:r>
                    </a:p>
                    <a:p>
                      <a:pPr algn="l"/>
                      <a:endParaRPr lang="en-IN" sz="1400" dirty="0">
                        <a:solidFill>
                          <a:schemeClr val="accent2">
                            <a:lumMod val="75000"/>
                          </a:schemeClr>
                        </a:solidFill>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Checking shape of the data set</a:t>
                      </a:r>
                    </a:p>
                    <a:p>
                      <a:pPr marL="0" indent="0" algn="l">
                        <a:buFont typeface="Wingdings" panose="05000000000000000000" pitchFamily="2" charset="2"/>
                        <a:buNone/>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Checking nan values in the each feature by using </a:t>
                      </a:r>
                      <a:r>
                        <a:rPr lang="en-IN" sz="1400" dirty="0" err="1">
                          <a:solidFill>
                            <a:schemeClr val="bg1"/>
                          </a:solidFill>
                          <a:sym typeface="Wingdings" panose="05000000000000000000" pitchFamily="2" charset="2"/>
                        </a:rPr>
                        <a:t>data.isnull</a:t>
                      </a:r>
                      <a:r>
                        <a:rPr lang="en-IN" sz="1400" dirty="0">
                          <a:solidFill>
                            <a:schemeClr val="bg1"/>
                          </a:solidFill>
                          <a:sym typeface="Wingdings" panose="05000000000000000000" pitchFamily="2" charset="2"/>
                        </a:rPr>
                        <a:t>().sum()</a:t>
                      </a:r>
                    </a:p>
                    <a:p>
                      <a:pPr marL="0" indent="0" algn="l">
                        <a:buFont typeface="Wingdings" panose="05000000000000000000" pitchFamily="2" charset="2"/>
                        <a:buNone/>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Finding %of the nan values in each feature</a:t>
                      </a:r>
                    </a:p>
                    <a:p>
                      <a:pPr marL="0" indent="0" algn="l">
                        <a:buFont typeface="Wingdings" panose="05000000000000000000" pitchFamily="2" charset="2"/>
                        <a:buNone/>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Removing  features which has more than 90%  of the nan values  </a:t>
                      </a:r>
                    </a:p>
                    <a:p>
                      <a:pPr marL="0" indent="0" algn="l">
                        <a:buFont typeface="Wingdings" panose="05000000000000000000" pitchFamily="2" charset="2"/>
                        <a:buNone/>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Checking information of the each feature it shows that no of nan null values and </a:t>
                      </a:r>
                      <a:r>
                        <a:rPr lang="en-IN" sz="1400" dirty="0" err="1">
                          <a:solidFill>
                            <a:schemeClr val="bg1"/>
                          </a:solidFill>
                          <a:sym typeface="Wingdings" panose="05000000000000000000" pitchFamily="2" charset="2"/>
                        </a:rPr>
                        <a:t>dtypes</a:t>
                      </a:r>
                      <a:r>
                        <a:rPr lang="en-IN" sz="1400" dirty="0">
                          <a:solidFill>
                            <a:schemeClr val="bg1"/>
                          </a:solidFill>
                          <a:sym typeface="Wingdings" panose="05000000000000000000" pitchFamily="2" charset="2"/>
                        </a:rPr>
                        <a:t> of  feature</a:t>
                      </a:r>
                    </a:p>
                    <a:p>
                      <a:pPr marL="0" indent="0" algn="l">
                        <a:buFont typeface="Wingdings" panose="05000000000000000000" pitchFamily="2" charset="2"/>
                        <a:buNone/>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Checking statistical information of the data set</a:t>
                      </a:r>
                    </a:p>
                    <a:p>
                      <a:pPr marL="285750" indent="-285750" algn="l">
                        <a:buFont typeface="Wingdings" panose="05000000000000000000" pitchFamily="2" charset="2"/>
                        <a:buChar char="è"/>
                      </a:pPr>
                      <a:endParaRPr lang="en-IN" sz="1400" dirty="0">
                        <a:solidFill>
                          <a:schemeClr val="bg1"/>
                        </a:solidFill>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IN" sz="1400" dirty="0">
                          <a:solidFill>
                            <a:schemeClr val="bg1"/>
                          </a:solidFill>
                          <a:sym typeface="Wingdings" panose="05000000000000000000" pitchFamily="2" charset="2"/>
                        </a:rPr>
                        <a:t>Dividing /separate data based on </a:t>
                      </a:r>
                      <a:r>
                        <a:rPr lang="en-IN" sz="1400" dirty="0" err="1">
                          <a:solidFill>
                            <a:schemeClr val="bg1"/>
                          </a:solidFill>
                          <a:sym typeface="Wingdings" panose="05000000000000000000" pitchFamily="2" charset="2"/>
                        </a:rPr>
                        <a:t>dtype</a:t>
                      </a:r>
                      <a:endParaRPr lang="en-IN" sz="1400" dirty="0">
                        <a:solidFill>
                          <a:schemeClr val="bg1"/>
                        </a:solidFill>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en-IN" sz="1400" dirty="0">
                        <a:solidFill>
                          <a:schemeClr val="bg1"/>
                        </a:solidFill>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IN" sz="1400" dirty="0">
                          <a:solidFill>
                            <a:schemeClr val="bg1"/>
                          </a:solidFill>
                          <a:sym typeface="Wingdings" panose="05000000000000000000" pitchFamily="2" charset="2"/>
                        </a:rPr>
                        <a:t>Based on </a:t>
                      </a:r>
                      <a:r>
                        <a:rPr lang="en-IN" sz="1400" dirty="0" err="1">
                          <a:solidFill>
                            <a:schemeClr val="bg1"/>
                          </a:solidFill>
                          <a:sym typeface="Wingdings" panose="05000000000000000000" pitchFamily="2" charset="2"/>
                        </a:rPr>
                        <a:t>dtype</a:t>
                      </a:r>
                      <a:r>
                        <a:rPr lang="en-IN" sz="1400" dirty="0">
                          <a:solidFill>
                            <a:schemeClr val="bg1"/>
                          </a:solidFill>
                          <a:sym typeface="Wingdings" panose="05000000000000000000" pitchFamily="2" charset="2"/>
                        </a:rPr>
                        <a:t> plotting the appropriate plot, if the data is categorical </a:t>
                      </a:r>
                      <a:r>
                        <a:rPr lang="en-IN" sz="1400" dirty="0" err="1">
                          <a:solidFill>
                            <a:schemeClr val="bg1"/>
                          </a:solidFill>
                          <a:sym typeface="Wingdings" panose="05000000000000000000" pitchFamily="2" charset="2"/>
                        </a:rPr>
                        <a:t>barplot</a:t>
                      </a:r>
                      <a:r>
                        <a:rPr lang="en-IN" sz="1400" dirty="0">
                          <a:solidFill>
                            <a:schemeClr val="bg1"/>
                          </a:solidFill>
                          <a:sym typeface="Wingdings" panose="05000000000000000000" pitchFamily="2" charset="2"/>
                        </a:rPr>
                        <a:t> or </a:t>
                      </a:r>
                      <a:r>
                        <a:rPr lang="en-IN" sz="1400" dirty="0" err="1">
                          <a:solidFill>
                            <a:schemeClr val="bg1"/>
                          </a:solidFill>
                          <a:sym typeface="Wingdings" panose="05000000000000000000" pitchFamily="2" charset="2"/>
                        </a:rPr>
                        <a:t>countplot</a:t>
                      </a:r>
                      <a:r>
                        <a:rPr lang="en-IN" sz="1400" dirty="0">
                          <a:solidFill>
                            <a:schemeClr val="bg1"/>
                          </a:solidFill>
                          <a:sym typeface="Wingdings" panose="05000000000000000000" pitchFamily="2" charset="2"/>
                        </a:rPr>
                        <a:t> is better if the data type is continuous </a:t>
                      </a:r>
                      <a:r>
                        <a:rPr lang="en-IN" sz="1400" dirty="0" err="1">
                          <a:solidFill>
                            <a:schemeClr val="bg1"/>
                          </a:solidFill>
                          <a:sym typeface="Wingdings" panose="05000000000000000000" pitchFamily="2" charset="2"/>
                        </a:rPr>
                        <a:t>distplot</a:t>
                      </a:r>
                      <a:r>
                        <a:rPr lang="en-IN" sz="1400" dirty="0">
                          <a:solidFill>
                            <a:schemeClr val="bg1"/>
                          </a:solidFill>
                          <a:sym typeface="Wingdings" panose="05000000000000000000" pitchFamily="2" charset="2"/>
                        </a:rPr>
                        <a:t> is better</a:t>
                      </a:r>
                    </a:p>
                    <a:p>
                      <a:pPr marL="457200" indent="-457200" algn="l">
                        <a:buFont typeface="Wingdings" panose="05000000000000000000" pitchFamily="2" charset="2"/>
                        <a:buChar char="è"/>
                      </a:pPr>
                      <a:endParaRPr lang="en-IN" sz="1400" dirty="0">
                        <a:solidFill>
                          <a:schemeClr val="bg1"/>
                        </a:solidFill>
                        <a:sym typeface="Wingdings" panose="05000000000000000000" pitchFamily="2" charset="2"/>
                      </a:endParaRPr>
                    </a:p>
                    <a:p>
                      <a:pPr marL="285750" indent="-285750" algn="l">
                        <a:buFont typeface="Wingdings" panose="05000000000000000000" pitchFamily="2" charset="2"/>
                        <a:buChar char="è"/>
                      </a:pPr>
                      <a:r>
                        <a:rPr lang="en-IN" sz="1400" dirty="0">
                          <a:solidFill>
                            <a:schemeClr val="bg1"/>
                          </a:solidFill>
                          <a:sym typeface="Wingdings" panose="05000000000000000000" pitchFamily="2" charset="2"/>
                        </a:rPr>
                        <a:t>checking skewness of the continuous features  </a:t>
                      </a:r>
                    </a:p>
                    <a:p>
                      <a:pPr marL="457200" indent="-457200" algn="l">
                        <a:buFont typeface="Wingdings" panose="05000000000000000000" pitchFamily="2" charset="2"/>
                        <a:buChar char="è"/>
                      </a:pPr>
                      <a:endParaRPr lang="en-IN" sz="1400" dirty="0">
                        <a:solidFill>
                          <a:schemeClr val="bg1"/>
                        </a:solidFill>
                        <a:sym typeface="Wingdings" panose="05000000000000000000" pitchFamily="2" charset="2"/>
                      </a:endParaRPr>
                    </a:p>
                    <a:p>
                      <a:pPr marL="0" indent="0" algn="l">
                        <a:buFont typeface="Wingdings" panose="05000000000000000000" pitchFamily="2" charset="2"/>
                        <a:buNone/>
                      </a:pPr>
                      <a:r>
                        <a:rPr lang="en-IN" sz="1400" dirty="0">
                          <a:solidFill>
                            <a:schemeClr val="bg1"/>
                          </a:solidFill>
                          <a:sym typeface="Wingdings" panose="05000000000000000000" pitchFamily="2" charset="2"/>
                        </a:rPr>
                        <a:t>  After removing skewness checking correlation of the features and removing highly correlated features </a:t>
                      </a:r>
                      <a:endParaRPr lang="en-IN" sz="3200" dirty="0">
                        <a:solidFill>
                          <a:schemeClr val="bg1"/>
                        </a:solidFill>
                      </a:endParaRPr>
                    </a:p>
                  </a:txBody>
                  <a:tcPr>
                    <a:solidFill>
                      <a:schemeClr val="accent5">
                        <a:lumMod val="50000"/>
                      </a:schemeClr>
                    </a:solidFill>
                  </a:tcPr>
                </a:tc>
                <a:extLst>
                  <a:ext uri="{0D108BD9-81ED-4DB2-BD59-A6C34878D82A}">
                    <a16:rowId xmlns:a16="http://schemas.microsoft.com/office/drawing/2014/main" val="260848806"/>
                  </a:ext>
                </a:extLst>
              </a:tr>
              <a:tr h="537193">
                <a:tc>
                  <a:txBody>
                    <a:bodyPr/>
                    <a:lstStyle/>
                    <a:p>
                      <a:pPr marL="0" indent="0" algn="l">
                        <a:buFont typeface="Wingdings" panose="05000000000000000000" pitchFamily="2" charset="2"/>
                        <a:buNone/>
                      </a:pPr>
                      <a:endParaRPr lang="en-IN" sz="3200" dirty="0">
                        <a:solidFill>
                          <a:schemeClr val="accent2">
                            <a:lumMod val="75000"/>
                          </a:schemeClr>
                        </a:solidFill>
                      </a:endParaRPr>
                    </a:p>
                  </a:txBody>
                  <a:tcPr>
                    <a:solidFill>
                      <a:schemeClr val="bg1"/>
                    </a:solidFill>
                  </a:tcPr>
                </a:tc>
                <a:extLst>
                  <a:ext uri="{0D108BD9-81ED-4DB2-BD59-A6C34878D82A}">
                    <a16:rowId xmlns:a16="http://schemas.microsoft.com/office/drawing/2014/main" val="507660514"/>
                  </a:ext>
                </a:extLst>
              </a:tr>
            </a:tbl>
          </a:graphicData>
        </a:graphic>
      </p:graphicFrame>
    </p:spTree>
    <p:extLst>
      <p:ext uri="{BB962C8B-B14F-4D97-AF65-F5344CB8AC3E}">
        <p14:creationId xmlns:p14="http://schemas.microsoft.com/office/powerpoint/2010/main" val="73412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96DEBBB-403A-4610-BC2E-25826E833D2E}"/>
              </a:ext>
            </a:extLst>
          </p:cNvPr>
          <p:cNvGraphicFramePr>
            <a:graphicFrameLocks noGrp="1"/>
          </p:cNvGraphicFramePr>
          <p:nvPr>
            <p:extLst>
              <p:ext uri="{D42A27DB-BD31-4B8C-83A1-F6EECF244321}">
                <p14:modId xmlns:p14="http://schemas.microsoft.com/office/powerpoint/2010/main" val="3480751021"/>
              </p:ext>
            </p:extLst>
          </p:nvPr>
        </p:nvGraphicFramePr>
        <p:xfrm>
          <a:off x="337670" y="3428999"/>
          <a:ext cx="6054165" cy="900953"/>
        </p:xfrm>
        <a:graphic>
          <a:graphicData uri="http://schemas.openxmlformats.org/drawingml/2006/table">
            <a:tbl>
              <a:tblPr firstRow="1" bandRow="1">
                <a:tableStyleId>{5C22544A-7EE6-4342-B048-85BDC9FD1C3A}</a:tableStyleId>
              </a:tblPr>
              <a:tblGrid>
                <a:gridCol w="6054165">
                  <a:extLst>
                    <a:ext uri="{9D8B030D-6E8A-4147-A177-3AD203B41FA5}">
                      <a16:colId xmlns:a16="http://schemas.microsoft.com/office/drawing/2014/main" val="2768235751"/>
                    </a:ext>
                  </a:extLst>
                </a:gridCol>
              </a:tblGrid>
              <a:tr h="900953">
                <a:tc>
                  <a:txBody>
                    <a:bodyPr/>
                    <a:lstStyle/>
                    <a:p>
                      <a:r>
                        <a:rPr lang="en-US" u="sng" dirty="0">
                          <a:solidFill>
                            <a:schemeClr val="accent6"/>
                          </a:solidFill>
                        </a:rPr>
                        <a:t>Checking null values</a:t>
                      </a:r>
                      <a:r>
                        <a:rPr lang="en-US" dirty="0">
                          <a:solidFill>
                            <a:schemeClr val="accent6"/>
                          </a:solidFill>
                        </a:rPr>
                        <a:t>:-</a:t>
                      </a:r>
                    </a:p>
                    <a:p>
                      <a:r>
                        <a:rPr lang="en-US" sz="1400" dirty="0">
                          <a:solidFill>
                            <a:schemeClr val="tx2"/>
                          </a:solidFill>
                        </a:rPr>
                        <a:t>Null values are present in most of the features so I can extract only features which has more than 75% of null values</a:t>
                      </a:r>
                      <a:endParaRPr lang="en-IN" sz="1400" dirty="0">
                        <a:solidFill>
                          <a:schemeClr val="tx2"/>
                        </a:solidFill>
                      </a:endParaRPr>
                    </a:p>
                  </a:txBody>
                  <a:tcPr>
                    <a:solidFill>
                      <a:schemeClr val="bg1"/>
                    </a:solidFill>
                  </a:tcPr>
                </a:tc>
                <a:extLst>
                  <a:ext uri="{0D108BD9-81ED-4DB2-BD59-A6C34878D82A}">
                    <a16:rowId xmlns:a16="http://schemas.microsoft.com/office/drawing/2014/main" val="3220517390"/>
                  </a:ext>
                </a:extLst>
              </a:tr>
            </a:tbl>
          </a:graphicData>
        </a:graphic>
      </p:graphicFrame>
      <p:graphicFrame>
        <p:nvGraphicFramePr>
          <p:cNvPr id="3" name="Table 3">
            <a:extLst>
              <a:ext uri="{FF2B5EF4-FFF2-40B4-BE49-F238E27FC236}">
                <a16:creationId xmlns:a16="http://schemas.microsoft.com/office/drawing/2014/main" id="{9BDAB72A-A8F0-4248-A7E1-0BF14A6C331C}"/>
              </a:ext>
            </a:extLst>
          </p:cNvPr>
          <p:cNvGraphicFramePr>
            <a:graphicFrameLocks noGrp="1"/>
          </p:cNvGraphicFramePr>
          <p:nvPr>
            <p:extLst>
              <p:ext uri="{D42A27DB-BD31-4B8C-83A1-F6EECF244321}">
                <p14:modId xmlns:p14="http://schemas.microsoft.com/office/powerpoint/2010/main" val="2503827892"/>
              </p:ext>
            </p:extLst>
          </p:nvPr>
        </p:nvGraphicFramePr>
        <p:xfrm>
          <a:off x="221129" y="396937"/>
          <a:ext cx="3830918" cy="640080"/>
        </p:xfrm>
        <a:graphic>
          <a:graphicData uri="http://schemas.openxmlformats.org/drawingml/2006/table">
            <a:tbl>
              <a:tblPr firstRow="1" bandRow="1">
                <a:tableStyleId>{5C22544A-7EE6-4342-B048-85BDC9FD1C3A}</a:tableStyleId>
              </a:tblPr>
              <a:tblGrid>
                <a:gridCol w="3830918">
                  <a:extLst>
                    <a:ext uri="{9D8B030D-6E8A-4147-A177-3AD203B41FA5}">
                      <a16:colId xmlns:a16="http://schemas.microsoft.com/office/drawing/2014/main" val="4263005435"/>
                    </a:ext>
                  </a:extLst>
                </a:gridCol>
              </a:tblGrid>
              <a:tr h="370840">
                <a:tc>
                  <a:txBody>
                    <a:bodyPr/>
                    <a:lstStyle/>
                    <a:p>
                      <a:r>
                        <a:rPr lang="en-US" u="sng" dirty="0">
                          <a:solidFill>
                            <a:schemeClr val="accent2">
                              <a:lumMod val="50000"/>
                            </a:schemeClr>
                          </a:solidFill>
                        </a:rPr>
                        <a:t>Shape of the data sets(train and test):-</a:t>
                      </a:r>
                      <a:endParaRPr lang="en-IN" u="sng" dirty="0">
                        <a:solidFill>
                          <a:schemeClr val="accent2">
                            <a:lumMod val="50000"/>
                          </a:schemeClr>
                        </a:solidFill>
                      </a:endParaRPr>
                    </a:p>
                  </a:txBody>
                  <a:tcPr>
                    <a:solidFill>
                      <a:schemeClr val="bg1"/>
                    </a:solidFill>
                  </a:tcPr>
                </a:tc>
                <a:extLst>
                  <a:ext uri="{0D108BD9-81ED-4DB2-BD59-A6C34878D82A}">
                    <a16:rowId xmlns:a16="http://schemas.microsoft.com/office/drawing/2014/main" val="2472865485"/>
                  </a:ext>
                </a:extLst>
              </a:tr>
            </a:tbl>
          </a:graphicData>
        </a:graphic>
      </p:graphicFrame>
      <p:pic>
        <p:nvPicPr>
          <p:cNvPr id="5" name="Picture 4">
            <a:extLst>
              <a:ext uri="{FF2B5EF4-FFF2-40B4-BE49-F238E27FC236}">
                <a16:creationId xmlns:a16="http://schemas.microsoft.com/office/drawing/2014/main" id="{422E9585-0D24-45E3-9609-7A1AC9DE095D}"/>
              </a:ext>
            </a:extLst>
          </p:cNvPr>
          <p:cNvPicPr>
            <a:picLocks noChangeAspect="1"/>
          </p:cNvPicPr>
          <p:nvPr/>
        </p:nvPicPr>
        <p:blipFill>
          <a:blip r:embed="rId2"/>
          <a:stretch>
            <a:fillRect/>
          </a:stretch>
        </p:blipFill>
        <p:spPr>
          <a:xfrm>
            <a:off x="437180" y="1154808"/>
            <a:ext cx="3398815" cy="1607959"/>
          </a:xfrm>
          <a:prstGeom prst="rect">
            <a:avLst/>
          </a:prstGeom>
        </p:spPr>
      </p:pic>
      <p:pic>
        <p:nvPicPr>
          <p:cNvPr id="7" name="Picture 6">
            <a:extLst>
              <a:ext uri="{FF2B5EF4-FFF2-40B4-BE49-F238E27FC236}">
                <a16:creationId xmlns:a16="http://schemas.microsoft.com/office/drawing/2014/main" id="{421CC522-E242-490C-B70C-8326A609A085}"/>
              </a:ext>
            </a:extLst>
          </p:cNvPr>
          <p:cNvPicPr>
            <a:picLocks noChangeAspect="1"/>
          </p:cNvPicPr>
          <p:nvPr/>
        </p:nvPicPr>
        <p:blipFill>
          <a:blip r:embed="rId3"/>
          <a:stretch>
            <a:fillRect/>
          </a:stretch>
        </p:blipFill>
        <p:spPr>
          <a:xfrm>
            <a:off x="337670" y="4296936"/>
            <a:ext cx="7820212" cy="1862524"/>
          </a:xfrm>
          <a:prstGeom prst="rect">
            <a:avLst/>
          </a:prstGeom>
        </p:spPr>
      </p:pic>
      <p:graphicFrame>
        <p:nvGraphicFramePr>
          <p:cNvPr id="9" name="Table 9">
            <a:extLst>
              <a:ext uri="{FF2B5EF4-FFF2-40B4-BE49-F238E27FC236}">
                <a16:creationId xmlns:a16="http://schemas.microsoft.com/office/drawing/2014/main" id="{840F7652-23A1-4E42-9F19-FA847854F32C}"/>
              </a:ext>
            </a:extLst>
          </p:cNvPr>
          <p:cNvGraphicFramePr>
            <a:graphicFrameLocks noGrp="1"/>
          </p:cNvGraphicFramePr>
          <p:nvPr>
            <p:extLst>
              <p:ext uri="{D42A27DB-BD31-4B8C-83A1-F6EECF244321}">
                <p14:modId xmlns:p14="http://schemas.microsoft.com/office/powerpoint/2010/main" val="3945501478"/>
              </p:ext>
            </p:extLst>
          </p:nvPr>
        </p:nvGraphicFramePr>
        <p:xfrm>
          <a:off x="337670" y="62756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08405197"/>
                    </a:ext>
                  </a:extLst>
                </a:gridCol>
              </a:tblGrid>
              <a:tr h="370840">
                <a:tc>
                  <a:txBody>
                    <a:bodyPr/>
                    <a:lstStyle/>
                    <a:p>
                      <a:r>
                        <a:rPr lang="en-US" dirty="0">
                          <a:solidFill>
                            <a:srgbClr val="0070C0"/>
                          </a:solidFill>
                        </a:rPr>
                        <a:t>I can drop this features from both the sets due to more no of null values</a:t>
                      </a:r>
                      <a:endParaRPr lang="en-IN" dirty="0">
                        <a:solidFill>
                          <a:srgbClr val="0070C0"/>
                        </a:solidFill>
                      </a:endParaRPr>
                    </a:p>
                  </a:txBody>
                  <a:tcPr>
                    <a:solidFill>
                      <a:schemeClr val="bg1"/>
                    </a:solidFill>
                  </a:tcPr>
                </a:tc>
                <a:extLst>
                  <a:ext uri="{0D108BD9-81ED-4DB2-BD59-A6C34878D82A}">
                    <a16:rowId xmlns:a16="http://schemas.microsoft.com/office/drawing/2014/main" val="1646696691"/>
                  </a:ext>
                </a:extLst>
              </a:tr>
            </a:tbl>
          </a:graphicData>
        </a:graphic>
      </p:graphicFrame>
    </p:spTree>
    <p:extLst>
      <p:ext uri="{BB962C8B-B14F-4D97-AF65-F5344CB8AC3E}">
        <p14:creationId xmlns:p14="http://schemas.microsoft.com/office/powerpoint/2010/main" val="340587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FFD4C-D6FF-433C-A8CB-049EE5D52A41}"/>
              </a:ext>
            </a:extLst>
          </p:cNvPr>
          <p:cNvPicPr>
            <a:picLocks noChangeAspect="1"/>
          </p:cNvPicPr>
          <p:nvPr/>
        </p:nvPicPr>
        <p:blipFill>
          <a:blip r:embed="rId2"/>
          <a:stretch>
            <a:fillRect/>
          </a:stretch>
        </p:blipFill>
        <p:spPr>
          <a:xfrm>
            <a:off x="108512" y="0"/>
            <a:ext cx="9464860" cy="4778154"/>
          </a:xfrm>
          <a:prstGeom prst="rect">
            <a:avLst/>
          </a:prstGeom>
        </p:spPr>
      </p:pic>
    </p:spTree>
    <p:extLst>
      <p:ext uri="{BB962C8B-B14F-4D97-AF65-F5344CB8AC3E}">
        <p14:creationId xmlns:p14="http://schemas.microsoft.com/office/powerpoint/2010/main" val="331836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2156AC-DDD8-4A4A-BFFF-1D7D3ECC907B}"/>
              </a:ext>
            </a:extLst>
          </p:cNvPr>
          <p:cNvPicPr>
            <a:picLocks noChangeAspect="1"/>
          </p:cNvPicPr>
          <p:nvPr/>
        </p:nvPicPr>
        <p:blipFill>
          <a:blip r:embed="rId2"/>
          <a:stretch>
            <a:fillRect/>
          </a:stretch>
        </p:blipFill>
        <p:spPr>
          <a:xfrm>
            <a:off x="326351" y="268942"/>
            <a:ext cx="9495343" cy="3648634"/>
          </a:xfrm>
          <a:prstGeom prst="rect">
            <a:avLst/>
          </a:prstGeom>
        </p:spPr>
      </p:pic>
      <p:pic>
        <p:nvPicPr>
          <p:cNvPr id="5" name="Picture 4">
            <a:extLst>
              <a:ext uri="{FF2B5EF4-FFF2-40B4-BE49-F238E27FC236}">
                <a16:creationId xmlns:a16="http://schemas.microsoft.com/office/drawing/2014/main" id="{A92D1FC1-4DD9-4157-A394-9B0537081FF4}"/>
              </a:ext>
            </a:extLst>
          </p:cNvPr>
          <p:cNvPicPr>
            <a:picLocks noChangeAspect="1"/>
          </p:cNvPicPr>
          <p:nvPr/>
        </p:nvPicPr>
        <p:blipFill>
          <a:blip r:embed="rId3"/>
          <a:stretch>
            <a:fillRect/>
          </a:stretch>
        </p:blipFill>
        <p:spPr>
          <a:xfrm>
            <a:off x="439269" y="4029530"/>
            <a:ext cx="9382425" cy="2003717"/>
          </a:xfrm>
          <a:prstGeom prst="rect">
            <a:avLst/>
          </a:prstGeom>
        </p:spPr>
      </p:pic>
      <p:graphicFrame>
        <p:nvGraphicFramePr>
          <p:cNvPr id="6" name="Table 2">
            <a:extLst>
              <a:ext uri="{FF2B5EF4-FFF2-40B4-BE49-F238E27FC236}">
                <a16:creationId xmlns:a16="http://schemas.microsoft.com/office/drawing/2014/main" id="{E0611B40-45A6-482E-ADD3-88E622807FC3}"/>
              </a:ext>
            </a:extLst>
          </p:cNvPr>
          <p:cNvGraphicFramePr>
            <a:graphicFrameLocks noGrp="1"/>
          </p:cNvGraphicFramePr>
          <p:nvPr>
            <p:extLst>
              <p:ext uri="{D42A27DB-BD31-4B8C-83A1-F6EECF244321}">
                <p14:modId xmlns:p14="http://schemas.microsoft.com/office/powerpoint/2010/main" val="2425582747"/>
              </p:ext>
            </p:extLst>
          </p:nvPr>
        </p:nvGraphicFramePr>
        <p:xfrm>
          <a:off x="2112683" y="6218218"/>
          <a:ext cx="8128000" cy="579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277368975"/>
                    </a:ext>
                  </a:extLst>
                </a:gridCol>
              </a:tblGrid>
              <a:tr h="370840">
                <a:tc>
                  <a:txBody>
                    <a:bodyPr/>
                    <a:lstStyle/>
                    <a:p>
                      <a:r>
                        <a:rPr lang="en-IN" sz="1600" dirty="0">
                          <a:solidFill>
                            <a:schemeClr val="accent1">
                              <a:lumMod val="50000"/>
                            </a:schemeClr>
                          </a:solidFill>
                        </a:rPr>
                        <a:t>Observation:- we can see that most from all the above plots data is skewed right side </a:t>
                      </a:r>
                    </a:p>
                  </a:txBody>
                  <a:tcPr>
                    <a:solidFill>
                      <a:schemeClr val="accent5">
                        <a:lumMod val="60000"/>
                        <a:lumOff val="40000"/>
                      </a:schemeClr>
                    </a:solidFill>
                  </a:tcPr>
                </a:tc>
                <a:extLst>
                  <a:ext uri="{0D108BD9-81ED-4DB2-BD59-A6C34878D82A}">
                    <a16:rowId xmlns:a16="http://schemas.microsoft.com/office/drawing/2014/main" val="1868329674"/>
                  </a:ext>
                </a:extLst>
              </a:tr>
            </a:tbl>
          </a:graphicData>
        </a:graphic>
      </p:graphicFrame>
    </p:spTree>
    <p:extLst>
      <p:ext uri="{BB962C8B-B14F-4D97-AF65-F5344CB8AC3E}">
        <p14:creationId xmlns:p14="http://schemas.microsoft.com/office/powerpoint/2010/main" val="397458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B10C7D3-597F-49CE-88C0-1891204B3070}"/>
              </a:ext>
            </a:extLst>
          </p:cNvPr>
          <p:cNvGraphicFramePr>
            <a:graphicFrameLocks noGrp="1"/>
          </p:cNvGraphicFramePr>
          <p:nvPr>
            <p:extLst>
              <p:ext uri="{D42A27DB-BD31-4B8C-83A1-F6EECF244321}">
                <p14:modId xmlns:p14="http://schemas.microsoft.com/office/powerpoint/2010/main" val="3207365199"/>
              </p:ext>
            </p:extLst>
          </p:nvPr>
        </p:nvGraphicFramePr>
        <p:xfrm>
          <a:off x="4730379" y="74207"/>
          <a:ext cx="2127621" cy="944880"/>
        </p:xfrm>
        <a:graphic>
          <a:graphicData uri="http://schemas.openxmlformats.org/drawingml/2006/table">
            <a:tbl>
              <a:tblPr firstRow="1" bandRow="1">
                <a:tableStyleId>{5C22544A-7EE6-4342-B048-85BDC9FD1C3A}</a:tableStyleId>
              </a:tblPr>
              <a:tblGrid>
                <a:gridCol w="2127621">
                  <a:extLst>
                    <a:ext uri="{9D8B030D-6E8A-4147-A177-3AD203B41FA5}">
                      <a16:colId xmlns:a16="http://schemas.microsoft.com/office/drawing/2014/main" val="1810452297"/>
                    </a:ext>
                  </a:extLst>
                </a:gridCol>
              </a:tblGrid>
              <a:tr h="370840">
                <a:tc>
                  <a:txBody>
                    <a:bodyPr/>
                    <a:lstStyle/>
                    <a:p>
                      <a:r>
                        <a:rPr lang="en-IN" sz="2800" dirty="0">
                          <a:solidFill>
                            <a:schemeClr val="accent5">
                              <a:lumMod val="50000"/>
                            </a:schemeClr>
                          </a:solidFill>
                        </a:rPr>
                        <a:t>Visualization</a:t>
                      </a:r>
                    </a:p>
                  </a:txBody>
                  <a:tcPr>
                    <a:solidFill>
                      <a:schemeClr val="bg1"/>
                    </a:solidFill>
                  </a:tcPr>
                </a:tc>
                <a:extLst>
                  <a:ext uri="{0D108BD9-81ED-4DB2-BD59-A6C34878D82A}">
                    <a16:rowId xmlns:a16="http://schemas.microsoft.com/office/drawing/2014/main" val="3300377550"/>
                  </a:ext>
                </a:extLst>
              </a:tr>
            </a:tbl>
          </a:graphicData>
        </a:graphic>
      </p:graphicFrame>
      <p:pic>
        <p:nvPicPr>
          <p:cNvPr id="4" name="Picture 3">
            <a:extLst>
              <a:ext uri="{FF2B5EF4-FFF2-40B4-BE49-F238E27FC236}">
                <a16:creationId xmlns:a16="http://schemas.microsoft.com/office/drawing/2014/main" id="{11528CB2-C6B0-458A-B1E1-EA6DEA4ED965}"/>
              </a:ext>
            </a:extLst>
          </p:cNvPr>
          <p:cNvPicPr>
            <a:picLocks noChangeAspect="1"/>
          </p:cNvPicPr>
          <p:nvPr/>
        </p:nvPicPr>
        <p:blipFill>
          <a:blip r:embed="rId2"/>
          <a:stretch>
            <a:fillRect/>
          </a:stretch>
        </p:blipFill>
        <p:spPr>
          <a:xfrm>
            <a:off x="563282" y="1625174"/>
            <a:ext cx="5166808" cy="2926334"/>
          </a:xfrm>
          <a:prstGeom prst="rect">
            <a:avLst/>
          </a:prstGeom>
        </p:spPr>
      </p:pic>
      <p:graphicFrame>
        <p:nvGraphicFramePr>
          <p:cNvPr id="5" name="Table 5">
            <a:extLst>
              <a:ext uri="{FF2B5EF4-FFF2-40B4-BE49-F238E27FC236}">
                <a16:creationId xmlns:a16="http://schemas.microsoft.com/office/drawing/2014/main" id="{BCA9134A-D035-4B06-ADA2-97D2115FFFE1}"/>
              </a:ext>
            </a:extLst>
          </p:cNvPr>
          <p:cNvGraphicFramePr>
            <a:graphicFrameLocks noGrp="1"/>
          </p:cNvGraphicFramePr>
          <p:nvPr>
            <p:extLst>
              <p:ext uri="{D42A27DB-BD31-4B8C-83A1-F6EECF244321}">
                <p14:modId xmlns:p14="http://schemas.microsoft.com/office/powerpoint/2010/main" val="3169105745"/>
              </p:ext>
            </p:extLst>
          </p:nvPr>
        </p:nvGraphicFramePr>
        <p:xfrm>
          <a:off x="5160682" y="1044151"/>
          <a:ext cx="1544918" cy="640080"/>
        </p:xfrm>
        <a:graphic>
          <a:graphicData uri="http://schemas.openxmlformats.org/drawingml/2006/table">
            <a:tbl>
              <a:tblPr firstRow="1" bandRow="1">
                <a:tableStyleId>{5C22544A-7EE6-4342-B048-85BDC9FD1C3A}</a:tableStyleId>
              </a:tblPr>
              <a:tblGrid>
                <a:gridCol w="1544918">
                  <a:extLst>
                    <a:ext uri="{9D8B030D-6E8A-4147-A177-3AD203B41FA5}">
                      <a16:colId xmlns:a16="http://schemas.microsoft.com/office/drawing/2014/main" val="880548210"/>
                    </a:ext>
                  </a:extLst>
                </a:gridCol>
              </a:tblGrid>
              <a:tr h="370840">
                <a:tc>
                  <a:txBody>
                    <a:bodyPr/>
                    <a:lstStyle/>
                    <a:p>
                      <a:r>
                        <a:rPr lang="en-US" dirty="0">
                          <a:solidFill>
                            <a:schemeClr val="tx2">
                              <a:lumMod val="75000"/>
                            </a:schemeClr>
                          </a:solidFill>
                        </a:rPr>
                        <a:t>Years vs price</a:t>
                      </a:r>
                      <a:endParaRPr lang="en-IN" dirty="0">
                        <a:solidFill>
                          <a:schemeClr val="tx2">
                            <a:lumMod val="75000"/>
                          </a:schemeClr>
                        </a:solidFill>
                      </a:endParaRPr>
                    </a:p>
                  </a:txBody>
                  <a:tcPr>
                    <a:solidFill>
                      <a:schemeClr val="bg1"/>
                    </a:solidFill>
                  </a:tcPr>
                </a:tc>
                <a:extLst>
                  <a:ext uri="{0D108BD9-81ED-4DB2-BD59-A6C34878D82A}">
                    <a16:rowId xmlns:a16="http://schemas.microsoft.com/office/drawing/2014/main" val="1364948580"/>
                  </a:ext>
                </a:extLst>
              </a:tr>
            </a:tbl>
          </a:graphicData>
        </a:graphic>
      </p:graphicFrame>
      <p:pic>
        <p:nvPicPr>
          <p:cNvPr id="7" name="Picture 6">
            <a:extLst>
              <a:ext uri="{FF2B5EF4-FFF2-40B4-BE49-F238E27FC236}">
                <a16:creationId xmlns:a16="http://schemas.microsoft.com/office/drawing/2014/main" id="{FCCAF241-0843-4BEF-B307-6E18B2D1DC24}"/>
              </a:ext>
            </a:extLst>
          </p:cNvPr>
          <p:cNvPicPr>
            <a:picLocks noChangeAspect="1"/>
          </p:cNvPicPr>
          <p:nvPr/>
        </p:nvPicPr>
        <p:blipFill>
          <a:blip r:embed="rId3"/>
          <a:stretch>
            <a:fillRect/>
          </a:stretch>
        </p:blipFill>
        <p:spPr>
          <a:xfrm>
            <a:off x="6858000" y="1531495"/>
            <a:ext cx="4521297" cy="2903472"/>
          </a:xfrm>
          <a:prstGeom prst="rect">
            <a:avLst/>
          </a:prstGeom>
        </p:spPr>
      </p:pic>
      <p:graphicFrame>
        <p:nvGraphicFramePr>
          <p:cNvPr id="9" name="Table 9">
            <a:extLst>
              <a:ext uri="{FF2B5EF4-FFF2-40B4-BE49-F238E27FC236}">
                <a16:creationId xmlns:a16="http://schemas.microsoft.com/office/drawing/2014/main" id="{8A8F67F4-F483-4114-9A03-424F7B021408}"/>
              </a:ext>
            </a:extLst>
          </p:cNvPr>
          <p:cNvGraphicFramePr>
            <a:graphicFrameLocks noGrp="1"/>
          </p:cNvGraphicFramePr>
          <p:nvPr>
            <p:extLst>
              <p:ext uri="{D42A27DB-BD31-4B8C-83A1-F6EECF244321}">
                <p14:modId xmlns:p14="http://schemas.microsoft.com/office/powerpoint/2010/main" val="1491705573"/>
              </p:ext>
            </p:extLst>
          </p:nvPr>
        </p:nvGraphicFramePr>
        <p:xfrm>
          <a:off x="4730379" y="5232826"/>
          <a:ext cx="3974353" cy="914400"/>
        </p:xfrm>
        <a:graphic>
          <a:graphicData uri="http://schemas.openxmlformats.org/drawingml/2006/table">
            <a:tbl>
              <a:tblPr firstRow="1" bandRow="1">
                <a:tableStyleId>{5C22544A-7EE6-4342-B048-85BDC9FD1C3A}</a:tableStyleId>
              </a:tblPr>
              <a:tblGrid>
                <a:gridCol w="3974353">
                  <a:extLst>
                    <a:ext uri="{9D8B030D-6E8A-4147-A177-3AD203B41FA5}">
                      <a16:colId xmlns:a16="http://schemas.microsoft.com/office/drawing/2014/main" val="2186768355"/>
                    </a:ext>
                  </a:extLst>
                </a:gridCol>
              </a:tblGrid>
              <a:tr h="370840">
                <a:tc>
                  <a:txBody>
                    <a:bodyPr/>
                    <a:lstStyle/>
                    <a:p>
                      <a:r>
                        <a:rPr lang="en-IN" dirty="0">
                          <a:solidFill>
                            <a:schemeClr val="accent2">
                              <a:lumMod val="50000"/>
                            </a:schemeClr>
                          </a:solidFill>
                        </a:rPr>
                        <a:t>Observation:-</a:t>
                      </a:r>
                    </a:p>
                    <a:p>
                      <a:r>
                        <a:rPr lang="en-IN" dirty="0">
                          <a:solidFill>
                            <a:schemeClr val="accent2">
                              <a:lumMod val="50000"/>
                            </a:schemeClr>
                          </a:solidFill>
                        </a:rPr>
                        <a:t>Increasing of year the price is decreases </a:t>
                      </a:r>
                    </a:p>
                  </a:txBody>
                  <a:tcPr>
                    <a:solidFill>
                      <a:schemeClr val="bg1"/>
                    </a:solidFill>
                  </a:tcPr>
                </a:tc>
                <a:extLst>
                  <a:ext uri="{0D108BD9-81ED-4DB2-BD59-A6C34878D82A}">
                    <a16:rowId xmlns:a16="http://schemas.microsoft.com/office/drawing/2014/main" val="2665213269"/>
                  </a:ext>
                </a:extLst>
              </a:tr>
            </a:tbl>
          </a:graphicData>
        </a:graphic>
      </p:graphicFrame>
    </p:spTree>
    <p:extLst>
      <p:ext uri="{BB962C8B-B14F-4D97-AF65-F5344CB8AC3E}">
        <p14:creationId xmlns:p14="http://schemas.microsoft.com/office/powerpoint/2010/main" val="428042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2C060-5D50-421D-ABB2-E433216E7BD2}"/>
              </a:ext>
            </a:extLst>
          </p:cNvPr>
          <p:cNvPicPr>
            <a:picLocks noChangeAspect="1"/>
          </p:cNvPicPr>
          <p:nvPr/>
        </p:nvPicPr>
        <p:blipFill>
          <a:blip r:embed="rId2"/>
          <a:stretch>
            <a:fillRect/>
          </a:stretch>
        </p:blipFill>
        <p:spPr>
          <a:xfrm>
            <a:off x="890230" y="816342"/>
            <a:ext cx="4351397" cy="2796782"/>
          </a:xfrm>
          <a:prstGeom prst="rect">
            <a:avLst/>
          </a:prstGeom>
        </p:spPr>
      </p:pic>
      <p:pic>
        <p:nvPicPr>
          <p:cNvPr id="5" name="Picture 4">
            <a:extLst>
              <a:ext uri="{FF2B5EF4-FFF2-40B4-BE49-F238E27FC236}">
                <a16:creationId xmlns:a16="http://schemas.microsoft.com/office/drawing/2014/main" id="{4F54FFCD-82F0-4B3D-A5A8-47B57D53F99D}"/>
              </a:ext>
            </a:extLst>
          </p:cNvPr>
          <p:cNvPicPr>
            <a:picLocks noChangeAspect="1"/>
          </p:cNvPicPr>
          <p:nvPr/>
        </p:nvPicPr>
        <p:blipFill>
          <a:blip r:embed="rId3"/>
          <a:stretch>
            <a:fillRect/>
          </a:stretch>
        </p:blipFill>
        <p:spPr>
          <a:xfrm>
            <a:off x="6815903" y="816342"/>
            <a:ext cx="4198984" cy="2751058"/>
          </a:xfrm>
          <a:prstGeom prst="rect">
            <a:avLst/>
          </a:prstGeom>
        </p:spPr>
      </p:pic>
      <p:graphicFrame>
        <p:nvGraphicFramePr>
          <p:cNvPr id="6" name="Table 6">
            <a:extLst>
              <a:ext uri="{FF2B5EF4-FFF2-40B4-BE49-F238E27FC236}">
                <a16:creationId xmlns:a16="http://schemas.microsoft.com/office/drawing/2014/main" id="{E8A76123-DA1F-4CCC-855E-310BDF89F855}"/>
              </a:ext>
            </a:extLst>
          </p:cNvPr>
          <p:cNvGraphicFramePr>
            <a:graphicFrameLocks noGrp="1"/>
          </p:cNvGraphicFramePr>
          <p:nvPr>
            <p:extLst>
              <p:ext uri="{D42A27DB-BD31-4B8C-83A1-F6EECF244321}">
                <p14:modId xmlns:p14="http://schemas.microsoft.com/office/powerpoint/2010/main" val="295804127"/>
              </p:ext>
            </p:extLst>
          </p:nvPr>
        </p:nvGraphicFramePr>
        <p:xfrm>
          <a:off x="2770095" y="4027643"/>
          <a:ext cx="7447001" cy="1188720"/>
        </p:xfrm>
        <a:graphic>
          <a:graphicData uri="http://schemas.openxmlformats.org/drawingml/2006/table">
            <a:tbl>
              <a:tblPr firstRow="1" bandRow="1">
                <a:tableStyleId>{5C22544A-7EE6-4342-B048-85BDC9FD1C3A}</a:tableStyleId>
              </a:tblPr>
              <a:tblGrid>
                <a:gridCol w="7447001">
                  <a:extLst>
                    <a:ext uri="{9D8B030D-6E8A-4147-A177-3AD203B41FA5}">
                      <a16:colId xmlns:a16="http://schemas.microsoft.com/office/drawing/2014/main" val="2085359140"/>
                    </a:ext>
                  </a:extLst>
                </a:gridCol>
              </a:tblGrid>
              <a:tr h="370840">
                <a:tc>
                  <a:txBody>
                    <a:bodyPr/>
                    <a:lstStyle/>
                    <a:p>
                      <a:r>
                        <a:rPr lang="en-IN" dirty="0">
                          <a:solidFill>
                            <a:schemeClr val="accent6">
                              <a:lumMod val="50000"/>
                            </a:schemeClr>
                          </a:solidFill>
                        </a:rPr>
                        <a:t>Observation:-</a:t>
                      </a:r>
                    </a:p>
                    <a:p>
                      <a:r>
                        <a:rPr lang="en-IN" dirty="0">
                          <a:solidFill>
                            <a:schemeClr val="accent6">
                              <a:lumMod val="50000"/>
                            </a:schemeClr>
                          </a:solidFill>
                          <a:sym typeface="Wingdings" panose="05000000000000000000" pitchFamily="2" charset="2"/>
                        </a:rPr>
                        <a:t></a:t>
                      </a:r>
                      <a:r>
                        <a:rPr lang="en-IN" dirty="0">
                          <a:solidFill>
                            <a:schemeClr val="accent6">
                              <a:lumMod val="50000"/>
                            </a:schemeClr>
                          </a:solidFill>
                        </a:rPr>
                        <a:t>Garage price is high when the years is less </a:t>
                      </a:r>
                      <a:r>
                        <a:rPr lang="en-IN" dirty="0" err="1">
                          <a:solidFill>
                            <a:schemeClr val="accent6">
                              <a:lumMod val="50000"/>
                            </a:schemeClr>
                          </a:solidFill>
                        </a:rPr>
                        <a:t>i.e</a:t>
                      </a:r>
                      <a:r>
                        <a:rPr lang="en-IN" dirty="0">
                          <a:solidFill>
                            <a:schemeClr val="accent6">
                              <a:lumMod val="50000"/>
                            </a:schemeClr>
                          </a:solidFill>
                        </a:rPr>
                        <a:t> recent one is high price </a:t>
                      </a:r>
                    </a:p>
                    <a:p>
                      <a:r>
                        <a:rPr lang="en-IN" dirty="0">
                          <a:solidFill>
                            <a:schemeClr val="accent6">
                              <a:lumMod val="50000"/>
                            </a:schemeClr>
                          </a:solidFill>
                          <a:sym typeface="Wingdings" panose="05000000000000000000" pitchFamily="2" charset="2"/>
                        </a:rPr>
                        <a:t>in the month of 1</a:t>
                      </a:r>
                      <a:r>
                        <a:rPr lang="en-IN" baseline="30000" dirty="0">
                          <a:solidFill>
                            <a:schemeClr val="accent6">
                              <a:lumMod val="50000"/>
                            </a:schemeClr>
                          </a:solidFill>
                          <a:sym typeface="Wingdings" panose="05000000000000000000" pitchFamily="2" charset="2"/>
                        </a:rPr>
                        <a:t>st</a:t>
                      </a:r>
                      <a:r>
                        <a:rPr lang="en-IN" dirty="0">
                          <a:solidFill>
                            <a:schemeClr val="accent6">
                              <a:lumMod val="50000"/>
                            </a:schemeClr>
                          </a:solidFill>
                          <a:sym typeface="Wingdings" panose="05000000000000000000" pitchFamily="2" charset="2"/>
                        </a:rPr>
                        <a:t> and 7</a:t>
                      </a:r>
                      <a:r>
                        <a:rPr lang="en-IN" baseline="30000" dirty="0">
                          <a:solidFill>
                            <a:schemeClr val="accent6">
                              <a:lumMod val="50000"/>
                            </a:schemeClr>
                          </a:solidFill>
                          <a:sym typeface="Wingdings" panose="05000000000000000000" pitchFamily="2" charset="2"/>
                        </a:rPr>
                        <a:t>th</a:t>
                      </a:r>
                      <a:r>
                        <a:rPr lang="en-IN" dirty="0">
                          <a:solidFill>
                            <a:schemeClr val="accent6">
                              <a:lumMod val="50000"/>
                            </a:schemeClr>
                          </a:solidFill>
                          <a:sym typeface="Wingdings" panose="05000000000000000000" pitchFamily="2" charset="2"/>
                        </a:rPr>
                        <a:t>  price is high </a:t>
                      </a:r>
                      <a:endParaRPr lang="en-IN" dirty="0">
                        <a:solidFill>
                          <a:schemeClr val="accent6">
                            <a:lumMod val="50000"/>
                          </a:schemeClr>
                        </a:solidFill>
                      </a:endParaRPr>
                    </a:p>
                  </a:txBody>
                  <a:tcPr>
                    <a:solidFill>
                      <a:schemeClr val="bg1"/>
                    </a:solidFill>
                  </a:tcPr>
                </a:tc>
                <a:extLst>
                  <a:ext uri="{0D108BD9-81ED-4DB2-BD59-A6C34878D82A}">
                    <a16:rowId xmlns:a16="http://schemas.microsoft.com/office/drawing/2014/main" val="2972681021"/>
                  </a:ext>
                </a:extLst>
              </a:tr>
            </a:tbl>
          </a:graphicData>
        </a:graphic>
      </p:graphicFrame>
    </p:spTree>
    <p:extLst>
      <p:ext uri="{BB962C8B-B14F-4D97-AF65-F5344CB8AC3E}">
        <p14:creationId xmlns:p14="http://schemas.microsoft.com/office/powerpoint/2010/main" val="424791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02FBB-8FFE-49C0-8D02-F6EF76449EEE}"/>
              </a:ext>
            </a:extLst>
          </p:cNvPr>
          <p:cNvPicPr>
            <a:picLocks noChangeAspect="1"/>
          </p:cNvPicPr>
          <p:nvPr/>
        </p:nvPicPr>
        <p:blipFill>
          <a:blip r:embed="rId2"/>
          <a:stretch>
            <a:fillRect/>
          </a:stretch>
        </p:blipFill>
        <p:spPr>
          <a:xfrm>
            <a:off x="545497" y="1020742"/>
            <a:ext cx="10455546" cy="2629128"/>
          </a:xfrm>
          <a:prstGeom prst="rect">
            <a:avLst/>
          </a:prstGeom>
        </p:spPr>
      </p:pic>
      <p:graphicFrame>
        <p:nvGraphicFramePr>
          <p:cNvPr id="4" name="Table 4">
            <a:extLst>
              <a:ext uri="{FF2B5EF4-FFF2-40B4-BE49-F238E27FC236}">
                <a16:creationId xmlns:a16="http://schemas.microsoft.com/office/drawing/2014/main" id="{0360DB40-AB16-4640-B820-A440900DD1A4}"/>
              </a:ext>
            </a:extLst>
          </p:cNvPr>
          <p:cNvGraphicFramePr>
            <a:graphicFrameLocks noGrp="1"/>
          </p:cNvGraphicFramePr>
          <p:nvPr>
            <p:extLst>
              <p:ext uri="{D42A27DB-BD31-4B8C-83A1-F6EECF244321}">
                <p14:modId xmlns:p14="http://schemas.microsoft.com/office/powerpoint/2010/main" val="3364737978"/>
              </p:ext>
            </p:extLst>
          </p:nvPr>
        </p:nvGraphicFramePr>
        <p:xfrm>
          <a:off x="723154" y="6088728"/>
          <a:ext cx="5973482" cy="518160"/>
        </p:xfrm>
        <a:graphic>
          <a:graphicData uri="http://schemas.openxmlformats.org/drawingml/2006/table">
            <a:tbl>
              <a:tblPr firstRow="1" bandRow="1">
                <a:tableStyleId>{5C22544A-7EE6-4342-B048-85BDC9FD1C3A}</a:tableStyleId>
              </a:tblPr>
              <a:tblGrid>
                <a:gridCol w="5973482">
                  <a:extLst>
                    <a:ext uri="{9D8B030D-6E8A-4147-A177-3AD203B41FA5}">
                      <a16:colId xmlns:a16="http://schemas.microsoft.com/office/drawing/2014/main" val="1271766238"/>
                    </a:ext>
                  </a:extLst>
                </a:gridCol>
              </a:tblGrid>
              <a:tr h="370840">
                <a:tc>
                  <a:txBody>
                    <a:bodyPr/>
                    <a:lstStyle/>
                    <a:p>
                      <a:r>
                        <a:rPr lang="en-IN" sz="1400" dirty="0" err="1">
                          <a:solidFill>
                            <a:schemeClr val="accent1">
                              <a:lumMod val="50000"/>
                            </a:schemeClr>
                          </a:solidFill>
                        </a:rPr>
                        <a:t>BsmtUnfSF</a:t>
                      </a:r>
                      <a:r>
                        <a:rPr lang="en-IN" sz="1400" dirty="0">
                          <a:solidFill>
                            <a:schemeClr val="accent1">
                              <a:lumMod val="50000"/>
                            </a:schemeClr>
                          </a:solidFill>
                        </a:rPr>
                        <a:t>:- we can see that increasing of  area the price is also increases </a:t>
                      </a:r>
                    </a:p>
                  </a:txBody>
                  <a:tcPr>
                    <a:solidFill>
                      <a:schemeClr val="bg1"/>
                    </a:solidFill>
                  </a:tcPr>
                </a:tc>
                <a:extLst>
                  <a:ext uri="{0D108BD9-81ED-4DB2-BD59-A6C34878D82A}">
                    <a16:rowId xmlns:a16="http://schemas.microsoft.com/office/drawing/2014/main" val="2768326451"/>
                  </a:ext>
                </a:extLst>
              </a:tr>
            </a:tbl>
          </a:graphicData>
        </a:graphic>
      </p:graphicFrame>
      <p:graphicFrame>
        <p:nvGraphicFramePr>
          <p:cNvPr id="5" name="Table 5">
            <a:extLst>
              <a:ext uri="{FF2B5EF4-FFF2-40B4-BE49-F238E27FC236}">
                <a16:creationId xmlns:a16="http://schemas.microsoft.com/office/drawing/2014/main" id="{A5296765-F9CC-4F12-BF3B-38C038315B45}"/>
              </a:ext>
            </a:extLst>
          </p:cNvPr>
          <p:cNvGraphicFramePr>
            <a:graphicFrameLocks noGrp="1"/>
          </p:cNvGraphicFramePr>
          <p:nvPr>
            <p:extLst>
              <p:ext uri="{D42A27DB-BD31-4B8C-83A1-F6EECF244321}">
                <p14:modId xmlns:p14="http://schemas.microsoft.com/office/powerpoint/2010/main" val="1413714858"/>
              </p:ext>
            </p:extLst>
          </p:nvPr>
        </p:nvGraphicFramePr>
        <p:xfrm>
          <a:off x="723153" y="5028627"/>
          <a:ext cx="8128000" cy="5181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833678463"/>
                    </a:ext>
                  </a:extLst>
                </a:gridCol>
              </a:tblGrid>
              <a:tr h="370840">
                <a:tc>
                  <a:txBody>
                    <a:bodyPr/>
                    <a:lstStyle/>
                    <a:p>
                      <a:r>
                        <a:rPr lang="en-IN" sz="1400" dirty="0">
                          <a:solidFill>
                            <a:schemeClr val="accent1">
                              <a:lumMod val="50000"/>
                            </a:schemeClr>
                          </a:solidFill>
                        </a:rPr>
                        <a:t>BsmtFinSF2:-the price is high in the </a:t>
                      </a:r>
                      <a:r>
                        <a:rPr lang="en-IN" sz="1400" dirty="0" err="1">
                          <a:solidFill>
                            <a:schemeClr val="accent1">
                              <a:lumMod val="50000"/>
                            </a:schemeClr>
                          </a:solidFill>
                        </a:rPr>
                        <a:t>squarefeet</a:t>
                      </a:r>
                      <a:r>
                        <a:rPr lang="en-IN" sz="1400" dirty="0">
                          <a:solidFill>
                            <a:schemeClr val="accent1">
                              <a:lumMod val="50000"/>
                            </a:schemeClr>
                          </a:solidFill>
                        </a:rPr>
                        <a:t> of finished areatype2 is 0 and also price is increases when the area is increases</a:t>
                      </a:r>
                    </a:p>
                  </a:txBody>
                  <a:tcPr>
                    <a:solidFill>
                      <a:schemeClr val="bg1"/>
                    </a:solidFill>
                  </a:tcPr>
                </a:tc>
                <a:extLst>
                  <a:ext uri="{0D108BD9-81ED-4DB2-BD59-A6C34878D82A}">
                    <a16:rowId xmlns:a16="http://schemas.microsoft.com/office/drawing/2014/main" val="2260979425"/>
                  </a:ext>
                </a:extLst>
              </a:tr>
            </a:tbl>
          </a:graphicData>
        </a:graphic>
      </p:graphicFrame>
      <p:graphicFrame>
        <p:nvGraphicFramePr>
          <p:cNvPr id="6" name="Table 5">
            <a:extLst>
              <a:ext uri="{FF2B5EF4-FFF2-40B4-BE49-F238E27FC236}">
                <a16:creationId xmlns:a16="http://schemas.microsoft.com/office/drawing/2014/main" id="{C874AEAD-4586-48A2-896B-112929BFE0D2}"/>
              </a:ext>
            </a:extLst>
          </p:cNvPr>
          <p:cNvGraphicFramePr>
            <a:graphicFrameLocks noGrp="1"/>
          </p:cNvGraphicFramePr>
          <p:nvPr>
            <p:extLst>
              <p:ext uri="{D42A27DB-BD31-4B8C-83A1-F6EECF244321}">
                <p14:modId xmlns:p14="http://schemas.microsoft.com/office/powerpoint/2010/main" val="871658251"/>
              </p:ext>
            </p:extLst>
          </p:nvPr>
        </p:nvGraphicFramePr>
        <p:xfrm>
          <a:off x="723153" y="3968525"/>
          <a:ext cx="7112000" cy="666227"/>
        </p:xfrm>
        <a:graphic>
          <a:graphicData uri="http://schemas.openxmlformats.org/drawingml/2006/table">
            <a:tbl>
              <a:tblPr firstRow="1" bandRow="1">
                <a:tableStyleId>{5C22544A-7EE6-4342-B048-85BDC9FD1C3A}</a:tableStyleId>
              </a:tblPr>
              <a:tblGrid>
                <a:gridCol w="7112000">
                  <a:extLst>
                    <a:ext uri="{9D8B030D-6E8A-4147-A177-3AD203B41FA5}">
                      <a16:colId xmlns:a16="http://schemas.microsoft.com/office/drawing/2014/main" val="3833678463"/>
                    </a:ext>
                  </a:extLst>
                </a:gridCol>
              </a:tblGrid>
              <a:tr h="666227">
                <a:tc>
                  <a:txBody>
                    <a:bodyPr/>
                    <a:lstStyle/>
                    <a:p>
                      <a:r>
                        <a:rPr lang="en-IN" sz="1400" dirty="0" err="1">
                          <a:solidFill>
                            <a:schemeClr val="accent1">
                              <a:lumMod val="50000"/>
                            </a:schemeClr>
                          </a:solidFill>
                        </a:rPr>
                        <a:t>LotArea</a:t>
                      </a:r>
                      <a:r>
                        <a:rPr lang="en-IN" sz="1400" dirty="0">
                          <a:solidFill>
                            <a:schemeClr val="accent1">
                              <a:lumMod val="50000"/>
                            </a:schemeClr>
                          </a:solidFill>
                        </a:rPr>
                        <a:t>:- </a:t>
                      </a:r>
                      <a:r>
                        <a:rPr lang="en-IN" sz="1400" dirty="0" err="1">
                          <a:solidFill>
                            <a:schemeClr val="accent1">
                              <a:lumMod val="50000"/>
                            </a:schemeClr>
                          </a:solidFill>
                        </a:rPr>
                        <a:t>Lotarea</a:t>
                      </a:r>
                      <a:r>
                        <a:rPr lang="en-IN" sz="1400" dirty="0">
                          <a:solidFill>
                            <a:schemeClr val="accent1">
                              <a:lumMod val="50000"/>
                            </a:schemeClr>
                          </a:solidFill>
                        </a:rPr>
                        <a:t> is between 0 to 20000 </a:t>
                      </a:r>
                      <a:r>
                        <a:rPr lang="en-IN" sz="1400" dirty="0" err="1">
                          <a:solidFill>
                            <a:schemeClr val="accent1">
                              <a:lumMod val="50000"/>
                            </a:schemeClr>
                          </a:solidFill>
                        </a:rPr>
                        <a:t>sft</a:t>
                      </a:r>
                      <a:r>
                        <a:rPr lang="en-IN" sz="1400" dirty="0">
                          <a:solidFill>
                            <a:schemeClr val="accent1">
                              <a:lumMod val="50000"/>
                            </a:schemeClr>
                          </a:solidFill>
                        </a:rPr>
                        <a:t> price is also high in this area that is If the area is increases price is also increases </a:t>
                      </a:r>
                    </a:p>
                  </a:txBody>
                  <a:tcPr>
                    <a:solidFill>
                      <a:schemeClr val="bg1"/>
                    </a:solidFill>
                  </a:tcPr>
                </a:tc>
                <a:extLst>
                  <a:ext uri="{0D108BD9-81ED-4DB2-BD59-A6C34878D82A}">
                    <a16:rowId xmlns:a16="http://schemas.microsoft.com/office/drawing/2014/main" val="2260979425"/>
                  </a:ext>
                </a:extLst>
              </a:tr>
            </a:tbl>
          </a:graphicData>
        </a:graphic>
      </p:graphicFrame>
    </p:spTree>
    <p:extLst>
      <p:ext uri="{BB962C8B-B14F-4D97-AF65-F5344CB8AC3E}">
        <p14:creationId xmlns:p14="http://schemas.microsoft.com/office/powerpoint/2010/main" val="423542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214CDE-FD97-4996-83F9-D349EF9E70CA}"/>
              </a:ext>
            </a:extLst>
          </p:cNvPr>
          <p:cNvPicPr>
            <a:picLocks noChangeAspect="1"/>
          </p:cNvPicPr>
          <p:nvPr/>
        </p:nvPicPr>
        <p:blipFill>
          <a:blip r:embed="rId2"/>
          <a:stretch>
            <a:fillRect/>
          </a:stretch>
        </p:blipFill>
        <p:spPr>
          <a:xfrm>
            <a:off x="894899" y="853217"/>
            <a:ext cx="10402201" cy="2575783"/>
          </a:xfrm>
          <a:prstGeom prst="rect">
            <a:avLst/>
          </a:prstGeom>
        </p:spPr>
      </p:pic>
    </p:spTree>
    <p:extLst>
      <p:ext uri="{BB962C8B-B14F-4D97-AF65-F5344CB8AC3E}">
        <p14:creationId xmlns:p14="http://schemas.microsoft.com/office/powerpoint/2010/main" val="2288121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TotalTime>
  <Words>856</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male</dc:creator>
  <cp:lastModifiedBy>Aditya male</cp:lastModifiedBy>
  <cp:revision>21</cp:revision>
  <dcterms:created xsi:type="dcterms:W3CDTF">2022-04-26T14:42:16Z</dcterms:created>
  <dcterms:modified xsi:type="dcterms:W3CDTF">2022-04-27T17:15:30Z</dcterms:modified>
</cp:coreProperties>
</file>