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3" roundtripDataSignature="AMtx7mih1QFDzhbLvDQdgWMIVSmhBVaC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70B382-B70F-4DC0-BAE5-0678E37A204B}">
  <a:tblStyle styleId="{2470B382-B70F-4DC0-BAE5-0678E37A20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70edae01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f70edae01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70edae01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f70edae01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70edae012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f70edae01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70edae01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f70edae01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b351e020a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eb351e020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21"/>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21"/>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21"/>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a:ea typeface="Arial"/>
                <a:cs typeface="Arial"/>
                <a:sym typeface="Arial"/>
              </a:rPr>
              <a:t>Acropolis Institute of Technology &amp; Research, Indore</a:t>
            </a:r>
            <a:endParaRPr b="1" i="0" sz="4600" u="none" cap="none" strike="noStrike">
              <a:solidFill>
                <a:schemeClr val="lt1"/>
              </a:solidFill>
              <a:latin typeface="Arial"/>
              <a:ea typeface="Arial"/>
              <a:cs typeface="Arial"/>
              <a:sym typeface="Arial"/>
            </a:endParaRPr>
          </a:p>
        </p:txBody>
      </p:sp>
      <p:sp>
        <p:nvSpPr>
          <p:cNvPr id="20" name="Google Shape;20;p21"/>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b="1"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Arial"/>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1"/>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Arial"/>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2"/>
          <p:cNvSpPr/>
          <p:nvPr>
            <p:ph idx="2" type="pic"/>
          </p:nvPr>
        </p:nvSpPr>
        <p:spPr>
          <a:xfrm>
            <a:off x="5384893" y="987427"/>
            <a:ext cx="6172200" cy="4873625"/>
          </a:xfrm>
          <a:prstGeom prst="rect">
            <a:avLst/>
          </a:prstGeom>
          <a:noFill/>
          <a:ln>
            <a:noFill/>
          </a:ln>
        </p:spPr>
        <p:txBody>
          <a:bodyPr anchorCtr="0" anchor="t" bIns="45700" lIns="91425" spcFirstLastPara="1" rIns="91425" wrap="square" tIns="45700">
            <a:normAutofit/>
          </a:bodyPr>
          <a:lstStyle>
            <a:lvl1pPr lvl="0" marR="0" rtl="0" algn="just">
              <a:lnSpc>
                <a:spcPct val="90000"/>
              </a:lnSpc>
              <a:spcBef>
                <a:spcPts val="960"/>
              </a:spcBef>
              <a:spcAft>
                <a:spcPts val="0"/>
              </a:spcAft>
              <a:buClr>
                <a:srgbClr val="0070C0"/>
              </a:buClr>
              <a:buSzPts val="3200"/>
              <a:buFont typeface="Noto Sans Symbols"/>
              <a:buNone/>
              <a:defRPr b="0" i="0" sz="3200" u="none" cap="none" strike="noStrike">
                <a:solidFill>
                  <a:schemeClr val="dk1"/>
                </a:solidFill>
                <a:latin typeface="Arial"/>
                <a:ea typeface="Arial"/>
                <a:cs typeface="Arial"/>
                <a:sym typeface="Arial"/>
              </a:defRPr>
            </a:lvl1pPr>
            <a:lvl2pPr lvl="1" marR="0" rtl="0" algn="just">
              <a:lnSpc>
                <a:spcPct val="90000"/>
              </a:lnSpc>
              <a:spcBef>
                <a:spcPts val="840"/>
              </a:spcBef>
              <a:spcAft>
                <a:spcPts val="0"/>
              </a:spcAft>
              <a:buClr>
                <a:srgbClr val="0070C0"/>
              </a:buClr>
              <a:buSzPts val="2800"/>
              <a:buFont typeface="Noto Sans Symbols"/>
              <a:buNone/>
              <a:defRPr b="0" i="0" sz="2800" u="none" cap="none" strike="noStrike">
                <a:solidFill>
                  <a:schemeClr val="dk1"/>
                </a:solidFill>
                <a:latin typeface="Arial"/>
                <a:ea typeface="Arial"/>
                <a:cs typeface="Arial"/>
                <a:sym typeface="Arial"/>
              </a:defRPr>
            </a:lvl2pPr>
            <a:lvl3pPr lvl="2" marR="0" rtl="0" algn="just">
              <a:lnSpc>
                <a:spcPct val="90000"/>
              </a:lnSpc>
              <a:spcBef>
                <a:spcPts val="720"/>
              </a:spcBef>
              <a:spcAft>
                <a:spcPts val="0"/>
              </a:spcAft>
              <a:buClr>
                <a:srgbClr val="0070C0"/>
              </a:buClr>
              <a:buSzPts val="2400"/>
              <a:buFont typeface="Noto Sans Symbols"/>
              <a:buNone/>
              <a:defRPr b="0" i="0" sz="2400" u="none" cap="none" strike="noStrike">
                <a:solidFill>
                  <a:schemeClr val="dk1"/>
                </a:solidFill>
                <a:latin typeface="Arial"/>
                <a:ea typeface="Arial"/>
                <a:cs typeface="Arial"/>
                <a:sym typeface="Arial"/>
              </a:defRPr>
            </a:lvl3pPr>
            <a:lvl4pPr lvl="3" marR="0" rtl="0" algn="just">
              <a:lnSpc>
                <a:spcPct val="90000"/>
              </a:lnSpc>
              <a:spcBef>
                <a:spcPts val="600"/>
              </a:spcBef>
              <a:spcAft>
                <a:spcPts val="0"/>
              </a:spcAft>
              <a:buClr>
                <a:srgbClr val="0070C0"/>
              </a:buClr>
              <a:buSzPts val="2000"/>
              <a:buFont typeface="Courier New"/>
              <a:buNone/>
              <a:defRPr b="0" i="0" sz="2000" u="none" cap="none" strike="noStrike">
                <a:solidFill>
                  <a:schemeClr val="dk1"/>
                </a:solidFill>
                <a:latin typeface="Arial"/>
                <a:ea typeface="Arial"/>
                <a:cs typeface="Arial"/>
                <a:sym typeface="Arial"/>
              </a:defRPr>
            </a:lvl4pPr>
            <a:lvl5pPr lvl="4" marR="0" rtl="0" algn="just">
              <a:lnSpc>
                <a:spcPct val="90000"/>
              </a:lnSpc>
              <a:spcBef>
                <a:spcPts val="600"/>
              </a:spcBef>
              <a:spcAft>
                <a:spcPts val="0"/>
              </a:spcAft>
              <a:buClr>
                <a:srgbClr val="0070C0"/>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94" name="Google Shape;94;p3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3"/>
          <p:cNvSpPr txBox="1"/>
          <p:nvPr>
            <p:ph idx="1" type="body"/>
          </p:nvPr>
        </p:nvSpPr>
        <p:spPr>
          <a:xfrm rot="5400000">
            <a:off x="3639324" y="-1885714"/>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4"/>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4"/>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4"/>
          <p:cNvSpPr txBox="1"/>
          <p:nvPr>
            <p:ph idx="1" type="body"/>
          </p:nvPr>
        </p:nvSpPr>
        <p:spPr>
          <a:xfrm rot="5400000">
            <a:off x="2387740" y="-1184415"/>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2"/>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2"/>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Arial"/>
              <a:buNone/>
              <a:defRPr b="1" sz="7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3"/>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3"/>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Arial"/>
                <a:ea typeface="Arial"/>
                <a:cs typeface="Arial"/>
                <a:sym typeface="Arial"/>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8"/>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9"/>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9"/>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9"/>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Arial"/>
              <a:buNone/>
              <a:defRPr b="1" i="0" sz="4400" u="none" cap="none" strike="noStrike">
                <a:solidFill>
                  <a:srgbClr val="30678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Arial"/>
                <a:ea typeface="Arial"/>
                <a:cs typeface="Arial"/>
                <a:sym typeface="Arial"/>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20"/>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bigbasket.com/bbdaily/" TargetMode="External"/><Relationship Id="rId4" Type="http://schemas.openxmlformats.org/officeDocument/2006/relationships/hyperlink" Target="https://grofers.com/" TargetMode="External"/><Relationship Id="rId5" Type="http://schemas.openxmlformats.org/officeDocument/2006/relationships/hyperlink" Target="https://countrydelight.in/" TargetMode="External"/><Relationship Id="rId6" Type="http://schemas.openxmlformats.org/officeDocument/2006/relationships/hyperlink" Target="https://reactnative.dev/docs/getting-started" TargetMode="External"/><Relationship Id="rId7" Type="http://schemas.openxmlformats.org/officeDocument/2006/relationships/hyperlink" Target="https://firebase.google.com/doc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Objectives</a:t>
            </a:r>
            <a:endParaRPr/>
          </a:p>
        </p:txBody>
      </p:sp>
      <p:sp>
        <p:nvSpPr>
          <p:cNvPr id="190" name="Google Shape;190;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0" lvl="0" marL="457200" rtl="0" algn="just">
              <a:lnSpc>
                <a:spcPct val="90000"/>
              </a:lnSpc>
              <a:spcBef>
                <a:spcPts val="960"/>
              </a:spcBef>
              <a:spcAft>
                <a:spcPts val="0"/>
              </a:spcAft>
              <a:buNone/>
            </a:pPr>
            <a:r>
              <a:t/>
            </a:r>
            <a:endParaRPr/>
          </a:p>
          <a:p>
            <a:pPr indent="-310635" lvl="0" marL="457200" rtl="0" algn="just">
              <a:lnSpc>
                <a:spcPct val="90000"/>
              </a:lnSpc>
              <a:spcBef>
                <a:spcPts val="960"/>
              </a:spcBef>
              <a:spcAft>
                <a:spcPts val="0"/>
              </a:spcAft>
              <a:buSzPts val="1292"/>
              <a:buChar char="❖"/>
            </a:pPr>
            <a:r>
              <a:rPr lang="en-US" sz="2691"/>
              <a:t>The very first module will be frontend designing which is further divided into two sub-modules</a:t>
            </a:r>
            <a:endParaRPr sz="2691"/>
          </a:p>
          <a:p>
            <a:pPr indent="-310635" lvl="1" marL="914400" rtl="0" algn="just">
              <a:spcBef>
                <a:spcPts val="960"/>
              </a:spcBef>
              <a:spcAft>
                <a:spcPts val="0"/>
              </a:spcAft>
              <a:buSzPts val="1292"/>
              <a:buChar char="➢"/>
            </a:pPr>
            <a:r>
              <a:rPr lang="en-US" sz="2691"/>
              <a:t>First is UI designing for customer</a:t>
            </a:r>
            <a:endParaRPr sz="2291"/>
          </a:p>
          <a:p>
            <a:pPr indent="-310635" lvl="1" marL="914400" rtl="0" algn="just">
              <a:spcBef>
                <a:spcPts val="960"/>
              </a:spcBef>
              <a:spcAft>
                <a:spcPts val="0"/>
              </a:spcAft>
              <a:buSzPts val="1292"/>
              <a:buChar char="➢"/>
            </a:pPr>
            <a:r>
              <a:rPr lang="en-US" sz="2691"/>
              <a:t>Second is UI design for vendor</a:t>
            </a:r>
            <a:endParaRPr sz="2691"/>
          </a:p>
          <a:p>
            <a:pPr indent="457200" lvl="0" marL="0" rtl="0" algn="just">
              <a:lnSpc>
                <a:spcPct val="90000"/>
              </a:lnSpc>
              <a:spcBef>
                <a:spcPts val="960"/>
              </a:spcBef>
              <a:spcAft>
                <a:spcPts val="0"/>
              </a:spcAft>
              <a:buNone/>
            </a:pPr>
            <a:r>
              <a:rPr lang="en-US" sz="2691"/>
              <a:t>both UI’s will have their </a:t>
            </a:r>
            <a:r>
              <a:rPr lang="en-US" sz="2691"/>
              <a:t>separate</a:t>
            </a:r>
            <a:r>
              <a:rPr lang="en-US" sz="2691"/>
              <a:t> login, signup, homepage, etc.</a:t>
            </a:r>
            <a:endParaRPr sz="2691"/>
          </a:p>
          <a:p>
            <a:pPr indent="0" lvl="0" marL="457200" rtl="0" algn="just">
              <a:lnSpc>
                <a:spcPct val="90000"/>
              </a:lnSpc>
              <a:spcBef>
                <a:spcPts val="960"/>
              </a:spcBef>
              <a:spcAft>
                <a:spcPts val="0"/>
              </a:spcAft>
              <a:buNone/>
            </a:pPr>
            <a:r>
              <a:t/>
            </a:r>
            <a:endParaRPr sz="2691"/>
          </a:p>
          <a:p>
            <a:pPr indent="-310635" lvl="0" marL="457200" rtl="0" algn="just">
              <a:spcBef>
                <a:spcPts val="960"/>
              </a:spcBef>
              <a:spcAft>
                <a:spcPts val="0"/>
              </a:spcAft>
              <a:buSzPts val="1292"/>
              <a:buChar char="❖"/>
            </a:pPr>
            <a:r>
              <a:rPr lang="en-US" sz="2691"/>
              <a:t>The second module will be backend to maintain and manage the data.</a:t>
            </a:r>
            <a:endParaRPr sz="2691"/>
          </a:p>
          <a:p>
            <a:pPr indent="0" lvl="0" marL="457200" rtl="0" algn="just">
              <a:spcBef>
                <a:spcPts val="960"/>
              </a:spcBef>
              <a:spcAft>
                <a:spcPts val="0"/>
              </a:spcAft>
              <a:buNone/>
            </a:pPr>
            <a:r>
              <a:t/>
            </a:r>
            <a:endParaRPr sz="2691"/>
          </a:p>
          <a:p>
            <a:pPr indent="-310635" lvl="0" marL="457200" rtl="0" algn="just">
              <a:spcBef>
                <a:spcPts val="960"/>
              </a:spcBef>
              <a:spcAft>
                <a:spcPts val="0"/>
              </a:spcAft>
              <a:buSzPts val="1292"/>
              <a:buChar char="❖"/>
            </a:pPr>
            <a:r>
              <a:rPr lang="en-US" sz="2691"/>
              <a:t>The third module will be integration of third party API’s like Payment API or Calendar API.</a:t>
            </a:r>
            <a:endParaRPr sz="2691"/>
          </a:p>
        </p:txBody>
      </p:sp>
      <p:sp>
        <p:nvSpPr>
          <p:cNvPr id="191" name="Google Shape;191;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92" name="Google Shape;192;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idx="1" type="body"/>
          </p:nvPr>
        </p:nvSpPr>
        <p:spPr>
          <a:xfrm>
            <a:off x="239925" y="1311500"/>
            <a:ext cx="11847000" cy="5261700"/>
          </a:xfrm>
          <a:prstGeom prst="rect">
            <a:avLst/>
          </a:prstGeom>
          <a:noFill/>
          <a:ln>
            <a:noFill/>
          </a:ln>
        </p:spPr>
        <p:txBody>
          <a:bodyPr anchorCtr="0" anchor="t" bIns="45700" lIns="91425" spcFirstLastPara="1" rIns="91425" wrap="square" tIns="45700">
            <a:noAutofit/>
          </a:bodyPr>
          <a:lstStyle/>
          <a:p>
            <a:pPr indent="0" lvl="0" marL="228600" rtl="0" algn="just">
              <a:lnSpc>
                <a:spcPct val="70000"/>
              </a:lnSpc>
              <a:spcBef>
                <a:spcPts val="0"/>
              </a:spcBef>
              <a:spcAft>
                <a:spcPts val="0"/>
              </a:spcAft>
              <a:buNone/>
            </a:pPr>
            <a:r>
              <a:t/>
            </a:r>
            <a:endParaRPr sz="1960"/>
          </a:p>
          <a:p>
            <a:pPr indent="-365760" lvl="0" marL="457200" rtl="0" algn="just">
              <a:lnSpc>
                <a:spcPct val="70000"/>
              </a:lnSpc>
              <a:spcBef>
                <a:spcPts val="0"/>
              </a:spcBef>
              <a:spcAft>
                <a:spcPts val="0"/>
              </a:spcAft>
              <a:buSzPts val="2160"/>
              <a:buChar char="❖"/>
            </a:pPr>
            <a:r>
              <a:rPr b="1" lang="en-US" sz="2160"/>
              <a:t> Hardware Requirements -</a:t>
            </a:r>
            <a:endParaRPr b="1" sz="2160"/>
          </a:p>
          <a:p>
            <a:pPr indent="0" lvl="0" marL="0" rtl="0" algn="just">
              <a:lnSpc>
                <a:spcPct val="70000"/>
              </a:lnSpc>
              <a:spcBef>
                <a:spcPts val="0"/>
              </a:spcBef>
              <a:spcAft>
                <a:spcPts val="0"/>
              </a:spcAft>
              <a:buNone/>
            </a:pPr>
            <a:r>
              <a:rPr lang="en-US" sz="2160"/>
              <a:t>              -   </a:t>
            </a:r>
            <a:r>
              <a:rPr lang="en-US" sz="2160"/>
              <a:t>Android Device</a:t>
            </a:r>
            <a:endParaRPr sz="2160"/>
          </a:p>
          <a:p>
            <a:pPr indent="-365760" lvl="0" marL="1371600" rtl="0" algn="just">
              <a:lnSpc>
                <a:spcPct val="70000"/>
              </a:lnSpc>
              <a:spcBef>
                <a:spcPts val="0"/>
              </a:spcBef>
              <a:spcAft>
                <a:spcPts val="0"/>
              </a:spcAft>
              <a:buSzPts val="2160"/>
              <a:buChar char="-"/>
            </a:pPr>
            <a:r>
              <a:rPr lang="en-US" sz="2160"/>
              <a:t>System for maintenance</a:t>
            </a:r>
            <a:endParaRPr sz="2160"/>
          </a:p>
          <a:p>
            <a:pPr indent="0" lvl="0" marL="457200" rtl="0" algn="just">
              <a:lnSpc>
                <a:spcPct val="70000"/>
              </a:lnSpc>
              <a:spcBef>
                <a:spcPts val="0"/>
              </a:spcBef>
              <a:spcAft>
                <a:spcPts val="0"/>
              </a:spcAft>
              <a:buClr>
                <a:schemeClr val="dk1"/>
              </a:buClr>
              <a:buSzPts val="1100"/>
              <a:buFont typeface="Arial"/>
              <a:buNone/>
            </a:pPr>
            <a:r>
              <a:t/>
            </a:r>
            <a:endParaRPr b="1" sz="2160"/>
          </a:p>
          <a:p>
            <a:pPr indent="-365760" lvl="0" marL="457200" rtl="0" algn="just">
              <a:lnSpc>
                <a:spcPct val="70000"/>
              </a:lnSpc>
              <a:spcBef>
                <a:spcPts val="0"/>
              </a:spcBef>
              <a:spcAft>
                <a:spcPts val="0"/>
              </a:spcAft>
              <a:buSzPts val="2160"/>
              <a:buChar char="❖"/>
            </a:pPr>
            <a:r>
              <a:rPr b="1" lang="en-US" sz="2160"/>
              <a:t>Software Requirements -</a:t>
            </a:r>
            <a:endParaRPr b="1" sz="2160"/>
          </a:p>
          <a:p>
            <a:pPr indent="0" lvl="0" marL="914400" rtl="0" algn="just">
              <a:lnSpc>
                <a:spcPct val="70000"/>
              </a:lnSpc>
              <a:spcBef>
                <a:spcPts val="0"/>
              </a:spcBef>
              <a:spcAft>
                <a:spcPts val="0"/>
              </a:spcAft>
              <a:buNone/>
            </a:pPr>
            <a:r>
              <a:t/>
            </a:r>
            <a:endParaRPr b="1" sz="2160"/>
          </a:p>
          <a:p>
            <a:pPr indent="-365760" lvl="1" marL="1371600" rtl="0" algn="just">
              <a:lnSpc>
                <a:spcPct val="70000"/>
              </a:lnSpc>
              <a:spcBef>
                <a:spcPts val="0"/>
              </a:spcBef>
              <a:spcAft>
                <a:spcPts val="0"/>
              </a:spcAft>
              <a:buSzPts val="2160"/>
              <a:buChar char="➢"/>
            </a:pPr>
            <a:r>
              <a:rPr b="1" lang="en-US" sz="2160"/>
              <a:t>React Native :-</a:t>
            </a:r>
            <a:r>
              <a:rPr lang="en-US" sz="2160"/>
              <a:t> React Native is a Javascript based framework for writing real, native rendering mobile applications for iOS and Android. It is based on React, Facebook’s Javascript library for building user interfaces, but instead of targeting the browser, it targets mobile platforms.</a:t>
            </a:r>
            <a:endParaRPr sz="2160"/>
          </a:p>
          <a:p>
            <a:pPr indent="0" lvl="0" marL="1371600" rtl="0" algn="just">
              <a:lnSpc>
                <a:spcPct val="70000"/>
              </a:lnSpc>
              <a:spcBef>
                <a:spcPts val="0"/>
              </a:spcBef>
              <a:spcAft>
                <a:spcPts val="0"/>
              </a:spcAft>
              <a:buNone/>
            </a:pPr>
            <a:r>
              <a:t/>
            </a:r>
            <a:endParaRPr sz="2160"/>
          </a:p>
          <a:p>
            <a:pPr indent="-365760" lvl="1" marL="1371600" rtl="0" algn="just">
              <a:lnSpc>
                <a:spcPct val="70000"/>
              </a:lnSpc>
              <a:spcBef>
                <a:spcPts val="0"/>
              </a:spcBef>
              <a:spcAft>
                <a:spcPts val="0"/>
              </a:spcAft>
              <a:buSzPts val="2160"/>
              <a:buChar char="➢"/>
            </a:pPr>
            <a:r>
              <a:rPr b="1" lang="en-US" sz="2160"/>
              <a:t>Firebase :-</a:t>
            </a:r>
            <a:r>
              <a:rPr lang="en-US" sz="2160"/>
              <a:t> Firebase is a toolset to build, improve, and grow your app and it helps you to cover a large portion of the services that developers would normally have to build themselves, but don’t really want to build because they’d rather be focusing on the app experience itself.</a:t>
            </a:r>
            <a:endParaRPr sz="2160"/>
          </a:p>
          <a:p>
            <a:pPr indent="0" lvl="0" marL="1371600" rtl="0" algn="just">
              <a:lnSpc>
                <a:spcPct val="70000"/>
              </a:lnSpc>
              <a:spcBef>
                <a:spcPts val="0"/>
              </a:spcBef>
              <a:spcAft>
                <a:spcPts val="0"/>
              </a:spcAft>
              <a:buNone/>
            </a:pPr>
            <a:r>
              <a:t/>
            </a:r>
            <a:endParaRPr sz="2160"/>
          </a:p>
          <a:p>
            <a:pPr indent="-365760" lvl="1" marL="1371600" rtl="0" algn="just">
              <a:lnSpc>
                <a:spcPct val="70000"/>
              </a:lnSpc>
              <a:spcBef>
                <a:spcPts val="0"/>
              </a:spcBef>
              <a:spcAft>
                <a:spcPts val="0"/>
              </a:spcAft>
              <a:buSzPts val="2160"/>
              <a:buChar char="➢"/>
            </a:pPr>
            <a:r>
              <a:rPr b="1" lang="en-US" sz="2160"/>
              <a:t>Visual Studio Code :- </a:t>
            </a:r>
            <a:r>
              <a:rPr lang="en-US" sz="2160"/>
              <a:t>It is an IDE with less features than the actual Visual Studio and it could be used on Linux and Mac platforms.</a:t>
            </a:r>
            <a:endParaRPr sz="2160"/>
          </a:p>
          <a:p>
            <a:pPr indent="0" lvl="0" marL="1371600" rtl="0" algn="just">
              <a:lnSpc>
                <a:spcPct val="70000"/>
              </a:lnSpc>
              <a:spcBef>
                <a:spcPts val="0"/>
              </a:spcBef>
              <a:spcAft>
                <a:spcPts val="0"/>
              </a:spcAft>
              <a:buNone/>
            </a:pPr>
            <a:r>
              <a:t/>
            </a:r>
            <a:endParaRPr sz="2160"/>
          </a:p>
          <a:p>
            <a:pPr indent="0" lvl="0" marL="914400" rtl="0" algn="just">
              <a:lnSpc>
                <a:spcPct val="70000"/>
              </a:lnSpc>
              <a:spcBef>
                <a:spcPts val="0"/>
              </a:spcBef>
              <a:spcAft>
                <a:spcPts val="0"/>
              </a:spcAft>
              <a:buNone/>
            </a:pPr>
            <a:r>
              <a:t/>
            </a:r>
            <a:endParaRPr b="1" sz="2160"/>
          </a:p>
          <a:p>
            <a:pPr indent="0" lvl="0" marL="914400" rtl="0" algn="just">
              <a:lnSpc>
                <a:spcPct val="70000"/>
              </a:lnSpc>
              <a:spcBef>
                <a:spcPts val="0"/>
              </a:spcBef>
              <a:spcAft>
                <a:spcPts val="0"/>
              </a:spcAft>
              <a:buNone/>
            </a:pPr>
            <a:r>
              <a:t/>
            </a:r>
            <a:endParaRPr b="1" sz="2160"/>
          </a:p>
          <a:p>
            <a:pPr indent="0" lvl="0" marL="914400" rtl="0" algn="just">
              <a:lnSpc>
                <a:spcPct val="70000"/>
              </a:lnSpc>
              <a:spcBef>
                <a:spcPts val="0"/>
              </a:spcBef>
              <a:spcAft>
                <a:spcPts val="0"/>
              </a:spcAft>
              <a:buNone/>
            </a:pPr>
            <a:r>
              <a:t/>
            </a:r>
            <a:endParaRPr b="1" sz="2160"/>
          </a:p>
          <a:p>
            <a:pPr indent="0" lvl="0" marL="457200" rtl="0" algn="just">
              <a:lnSpc>
                <a:spcPct val="70000"/>
              </a:lnSpc>
              <a:spcBef>
                <a:spcPts val="0"/>
              </a:spcBef>
              <a:spcAft>
                <a:spcPts val="0"/>
              </a:spcAft>
              <a:buNone/>
            </a:pPr>
            <a:r>
              <a:t/>
            </a:r>
            <a:endParaRPr b="1" sz="2160"/>
          </a:p>
        </p:txBody>
      </p:sp>
      <p:sp>
        <p:nvSpPr>
          <p:cNvPr id="199" name="Google Shape;199;p10"/>
          <p:cNvSpPr txBox="1"/>
          <p:nvPr>
            <p:ph type="title"/>
          </p:nvPr>
        </p:nvSpPr>
        <p:spPr>
          <a:xfrm>
            <a:off x="226271" y="10688"/>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Requirement Analysis</a:t>
            </a:r>
            <a:endParaRPr/>
          </a:p>
        </p:txBody>
      </p:sp>
      <p:sp>
        <p:nvSpPr>
          <p:cNvPr id="200" name="Google Shape;200;p10"/>
          <p:cNvSpPr txBox="1"/>
          <p:nvPr>
            <p:ph idx="10" type="dt"/>
          </p:nvPr>
        </p:nvSpPr>
        <p:spPr>
          <a:xfrm>
            <a:off x="909925" y="6573103"/>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01" name="Google Shape;201;p10"/>
          <p:cNvSpPr txBox="1"/>
          <p:nvPr>
            <p:ph idx="12" type="sldNum"/>
          </p:nvPr>
        </p:nvSpPr>
        <p:spPr>
          <a:xfrm>
            <a:off x="8829367" y="6573103"/>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0"/>
          <p:cNvSpPr txBox="1"/>
          <p:nvPr>
            <p:ph idx="11" type="ftr"/>
          </p:nvPr>
        </p:nvSpPr>
        <p:spPr>
          <a:xfrm>
            <a:off x="4360390" y="6573103"/>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Solution Proposed</a:t>
            </a:r>
            <a:endParaRPr/>
          </a:p>
        </p:txBody>
      </p:sp>
      <p:sp>
        <p:nvSpPr>
          <p:cNvPr id="208" name="Google Shape;208;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09" name="Google Shape;209;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10" name="Google Shape;210;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1"/>
          <p:cNvSpPr txBox="1"/>
          <p:nvPr>
            <p:ph idx="1" type="body"/>
          </p:nvPr>
        </p:nvSpPr>
        <p:spPr>
          <a:xfrm>
            <a:off x="144900" y="1465338"/>
            <a:ext cx="11874300" cy="4943100"/>
          </a:xfrm>
          <a:prstGeom prst="rect">
            <a:avLst/>
          </a:prstGeom>
          <a:noFill/>
          <a:ln>
            <a:noFill/>
          </a:ln>
        </p:spPr>
        <p:txBody>
          <a:bodyPr anchorCtr="0" anchor="t" bIns="45700" lIns="91425" spcFirstLastPara="1" rIns="91425" wrap="square" tIns="45700">
            <a:normAutofit fontScale="55000" lnSpcReduction="20000"/>
          </a:bodyPr>
          <a:lstStyle/>
          <a:p>
            <a:pPr indent="0" lvl="0" marL="457200" rtl="0" algn="just">
              <a:lnSpc>
                <a:spcPct val="150000"/>
              </a:lnSpc>
              <a:spcBef>
                <a:spcPts val="960"/>
              </a:spcBef>
              <a:spcAft>
                <a:spcPts val="0"/>
              </a:spcAft>
              <a:buNone/>
            </a:pPr>
            <a:r>
              <a:t/>
            </a:r>
            <a:endParaRPr/>
          </a:p>
          <a:p>
            <a:pPr indent="-327278" lvl="0" marL="457200" rtl="0" algn="just">
              <a:lnSpc>
                <a:spcPct val="100000"/>
              </a:lnSpc>
              <a:spcBef>
                <a:spcPts val="960"/>
              </a:spcBef>
              <a:spcAft>
                <a:spcPts val="0"/>
              </a:spcAft>
              <a:buSzPct val="66867"/>
              <a:buChar char="❖"/>
            </a:pPr>
            <a:r>
              <a:rPr lang="en-US" sz="4225"/>
              <a:t>In this project we will be working on an android application that is solving the problem of consumer and vendor facing issues regarding quantity of different products &amp; their payment. This application will mainly be focusing on development of a real time application using firebase as database and react-native as javascript based android development framework.</a:t>
            </a:r>
            <a:endParaRPr sz="4225"/>
          </a:p>
          <a:p>
            <a:pPr indent="0" lvl="0" marL="457200" rtl="0" algn="just">
              <a:lnSpc>
                <a:spcPct val="100000"/>
              </a:lnSpc>
              <a:spcBef>
                <a:spcPts val="1000"/>
              </a:spcBef>
              <a:spcAft>
                <a:spcPts val="0"/>
              </a:spcAft>
              <a:buNone/>
            </a:pPr>
            <a:r>
              <a:t/>
            </a:r>
            <a:endParaRPr/>
          </a:p>
          <a:p>
            <a:pPr indent="-315862" lvl="0" marL="457200" rtl="0" algn="just">
              <a:lnSpc>
                <a:spcPct val="100000"/>
              </a:lnSpc>
              <a:spcBef>
                <a:spcPts val="1000"/>
              </a:spcBef>
              <a:spcAft>
                <a:spcPts val="0"/>
              </a:spcAft>
              <a:buSzPct val="64089"/>
              <a:buChar char="❖"/>
            </a:pPr>
            <a:r>
              <a:rPr lang="en-US" sz="3898"/>
              <a:t>The application itself has many different features that will enable a consumer to make his life easy such as pdf generation, contacting, online payments, and statistical analysis of data using data analytics and machine learning algorithms and providing real time FAQs to have better user experience. By developing this application we are rapidly moving forward towards a very great initiative taken by the government to make our rural India more advanced with the Digital India program.</a:t>
            </a:r>
            <a:endParaRPr sz="3898"/>
          </a:p>
          <a:p>
            <a:pPr indent="-228600" lvl="0" marL="228600" rtl="0" algn="just">
              <a:lnSpc>
                <a:spcPct val="150000"/>
              </a:lnSpc>
              <a:spcBef>
                <a:spcPts val="1000"/>
              </a:spcBef>
              <a:spcAft>
                <a:spcPts val="0"/>
              </a:spcAft>
              <a:buClr>
                <a:schemeClr val="dk1"/>
              </a:buClr>
              <a:buSzPct val="32805"/>
              <a:buFont typeface="Arial"/>
              <a:buNone/>
            </a:pPr>
            <a:r>
              <a:t/>
            </a:r>
            <a:endParaRPr sz="3353"/>
          </a:p>
          <a:p>
            <a:pPr indent="-228600" lvl="0" marL="228600" rtl="0" algn="just">
              <a:lnSpc>
                <a:spcPct val="150000"/>
              </a:lnSpc>
              <a:spcBef>
                <a:spcPts val="1000"/>
              </a:spcBef>
              <a:spcAft>
                <a:spcPts val="0"/>
              </a:spcAft>
              <a:buSzPct val="95433"/>
              <a:buNone/>
            </a:pPr>
            <a:r>
              <a:t/>
            </a:r>
            <a:endParaRPr sz="3353"/>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Models/Diagrams</a:t>
            </a:r>
            <a:endParaRPr/>
          </a:p>
        </p:txBody>
      </p:sp>
      <p:sp>
        <p:nvSpPr>
          <p:cNvPr id="217" name="Google Shape;217;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18" name="Google Shape;218;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20" name="Google Shape;220;p12"/>
          <p:cNvPicPr preferRelativeResize="0"/>
          <p:nvPr/>
        </p:nvPicPr>
        <p:blipFill>
          <a:blip r:embed="rId3">
            <a:alphaModFix/>
          </a:blip>
          <a:stretch>
            <a:fillRect/>
          </a:stretch>
        </p:blipFill>
        <p:spPr>
          <a:xfrm>
            <a:off x="642925" y="1300775"/>
            <a:ext cx="10129249" cy="5550150"/>
          </a:xfrm>
          <a:prstGeom prst="rect">
            <a:avLst/>
          </a:prstGeom>
          <a:noFill/>
          <a:ln cap="flat" cmpd="sng" w="25400">
            <a:solidFill>
              <a:srgbClr val="D9D9D9"/>
            </a:solidFill>
            <a:prstDash val="solid"/>
            <a:miter lim="8000"/>
            <a:headEnd len="sm" w="sm" type="none"/>
            <a:tailEnd len="sm" w="sm" type="none"/>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70edae012_0_0"/>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Models/Diagrams</a:t>
            </a:r>
            <a:endParaRPr/>
          </a:p>
        </p:txBody>
      </p:sp>
      <p:sp>
        <p:nvSpPr>
          <p:cNvPr id="226" name="Google Shape;226;gf70edae012_0_0"/>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27" name="Google Shape;227;gf70edae012_0_0"/>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gf70edae012_0_0"/>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29" name="Google Shape;229;gf70edae012_0_0"/>
          <p:cNvPicPr preferRelativeResize="0"/>
          <p:nvPr/>
        </p:nvPicPr>
        <p:blipFill>
          <a:blip r:embed="rId3">
            <a:alphaModFix/>
          </a:blip>
          <a:stretch>
            <a:fillRect/>
          </a:stretch>
        </p:blipFill>
        <p:spPr>
          <a:xfrm>
            <a:off x="3723826" y="595800"/>
            <a:ext cx="6114850" cy="6219924"/>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f70edae012_0_8"/>
          <p:cNvSpPr txBox="1"/>
          <p:nvPr>
            <p:ph type="title"/>
          </p:nvPr>
        </p:nvSpPr>
        <p:spPr>
          <a:xfrm>
            <a:off x="1588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Models/Diagrams</a:t>
            </a:r>
            <a:endParaRPr/>
          </a:p>
        </p:txBody>
      </p:sp>
      <p:sp>
        <p:nvSpPr>
          <p:cNvPr id="235" name="Google Shape;235;gf70edae012_0_8"/>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36" name="Google Shape;236;gf70edae012_0_8"/>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gf70edae012_0_8"/>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38" name="Google Shape;238;gf70edae012_0_8"/>
          <p:cNvPicPr preferRelativeResize="0"/>
          <p:nvPr/>
        </p:nvPicPr>
        <p:blipFill>
          <a:blip r:embed="rId3">
            <a:alphaModFix/>
          </a:blip>
          <a:stretch>
            <a:fillRect/>
          </a:stretch>
        </p:blipFill>
        <p:spPr>
          <a:xfrm>
            <a:off x="3706961" y="1300800"/>
            <a:ext cx="4363830" cy="5261626"/>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f70edae012_0_16"/>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Models/Diagrams</a:t>
            </a:r>
            <a:endParaRPr/>
          </a:p>
        </p:txBody>
      </p:sp>
      <p:sp>
        <p:nvSpPr>
          <p:cNvPr id="244" name="Google Shape;244;gf70edae012_0_16"/>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45" name="Google Shape;245;gf70edae012_0_16"/>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gf70edae012_0_16"/>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47" name="Google Shape;247;gf70edae012_0_16"/>
          <p:cNvPicPr preferRelativeResize="0"/>
          <p:nvPr/>
        </p:nvPicPr>
        <p:blipFill>
          <a:blip r:embed="rId3">
            <a:alphaModFix/>
          </a:blip>
          <a:stretch>
            <a:fillRect/>
          </a:stretch>
        </p:blipFill>
        <p:spPr>
          <a:xfrm>
            <a:off x="1181025" y="1509756"/>
            <a:ext cx="9166425" cy="4604663"/>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f70edae012_0_24"/>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Models/Diagrams</a:t>
            </a:r>
            <a:endParaRPr/>
          </a:p>
        </p:txBody>
      </p:sp>
      <p:sp>
        <p:nvSpPr>
          <p:cNvPr id="253" name="Google Shape;253;gf70edae012_0_24"/>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54" name="Google Shape;254;gf70edae012_0_24"/>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gf70edae012_0_24"/>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56" name="Google Shape;256;gf70edae012_0_24"/>
          <p:cNvPicPr preferRelativeResize="0"/>
          <p:nvPr/>
        </p:nvPicPr>
        <p:blipFill>
          <a:blip r:embed="rId3">
            <a:alphaModFix/>
          </a:blip>
          <a:stretch>
            <a:fillRect/>
          </a:stretch>
        </p:blipFill>
        <p:spPr>
          <a:xfrm>
            <a:off x="1163875" y="1365925"/>
            <a:ext cx="8110550" cy="5872675"/>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The Outcome Discussion</a:t>
            </a:r>
            <a:endParaRPr/>
          </a:p>
        </p:txBody>
      </p:sp>
      <p:sp>
        <p:nvSpPr>
          <p:cNvPr id="262" name="Google Shape;262;p15"/>
          <p:cNvSpPr txBox="1"/>
          <p:nvPr>
            <p:ph idx="1" type="body"/>
          </p:nvPr>
        </p:nvSpPr>
        <p:spPr>
          <a:xfrm>
            <a:off x="172500" y="1417225"/>
            <a:ext cx="11734500" cy="50067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1629"/>
              </a:spcBef>
              <a:spcAft>
                <a:spcPts val="0"/>
              </a:spcAft>
              <a:buNone/>
            </a:pPr>
            <a:r>
              <a:t/>
            </a:r>
            <a:endParaRPr sz="1900">
              <a:latin typeface="Times New Roman"/>
              <a:ea typeface="Times New Roman"/>
              <a:cs typeface="Times New Roman"/>
              <a:sym typeface="Times New Roman"/>
            </a:endParaRPr>
          </a:p>
          <a:p>
            <a:pPr indent="-302260" lvl="0" marL="228600" rtl="0" algn="l">
              <a:lnSpc>
                <a:spcPct val="115000"/>
              </a:lnSpc>
              <a:spcBef>
                <a:spcPts val="192"/>
              </a:spcBef>
              <a:spcAft>
                <a:spcPts val="0"/>
              </a:spcAft>
              <a:buSzPct val="100000"/>
              <a:buChar char="❖"/>
            </a:pPr>
            <a:r>
              <a:rPr lang="en-US"/>
              <a:t> </a:t>
            </a:r>
            <a:r>
              <a:rPr lang="en-US">
                <a:latin typeface="Times New Roman"/>
                <a:ea typeface="Times New Roman"/>
                <a:cs typeface="Times New Roman"/>
                <a:sym typeface="Times New Roman"/>
              </a:rPr>
              <a:t>Paperwork reduction will be the most prominent outcome for nature. </a:t>
            </a:r>
            <a:endParaRPr>
              <a:latin typeface="Times New Roman"/>
              <a:ea typeface="Times New Roman"/>
              <a:cs typeface="Times New Roman"/>
              <a:sym typeface="Times New Roman"/>
            </a:endParaRPr>
          </a:p>
          <a:p>
            <a:pPr indent="-302260" lvl="0" marL="228600" marR="1345514" rtl="0" algn="l">
              <a:lnSpc>
                <a:spcPct val="115000"/>
              </a:lnSpc>
              <a:spcBef>
                <a:spcPts val="0"/>
              </a:spcBef>
              <a:spcAft>
                <a:spcPts val="0"/>
              </a:spcAft>
              <a:buSzPct val="100000"/>
              <a:buChar char="❖"/>
            </a:pPr>
            <a:r>
              <a:rPr lang="en-US"/>
              <a:t> </a:t>
            </a:r>
            <a:r>
              <a:rPr lang="en-US">
                <a:latin typeface="Times New Roman"/>
                <a:ea typeface="Times New Roman"/>
                <a:cs typeface="Times New Roman"/>
                <a:sym typeface="Times New Roman"/>
              </a:rPr>
              <a:t>Instant &amp; quick access will allow users to experience good quality of service. </a:t>
            </a:r>
            <a:endParaRPr/>
          </a:p>
          <a:p>
            <a:pPr indent="-302260" lvl="0" marL="228600" marR="1345514" rtl="0" algn="l">
              <a:lnSpc>
                <a:spcPct val="115000"/>
              </a:lnSpc>
              <a:spcBef>
                <a:spcPts val="0"/>
              </a:spcBef>
              <a:spcAft>
                <a:spcPts val="0"/>
              </a:spcAft>
              <a:buSzPct val="100000"/>
              <a:buChar char="❖"/>
            </a:pPr>
            <a:r>
              <a:rPr lang="en-US"/>
              <a:t> </a:t>
            </a:r>
            <a:r>
              <a:rPr lang="en-US">
                <a:latin typeface="Times New Roman"/>
                <a:ea typeface="Times New Roman"/>
                <a:cs typeface="Times New Roman"/>
                <a:sym typeface="Times New Roman"/>
              </a:rPr>
              <a:t>Product distributors can view their stats about their customers and </a:t>
            </a:r>
            <a:r>
              <a:rPr lang="en-US">
                <a:latin typeface="Times New Roman"/>
                <a:ea typeface="Times New Roman"/>
                <a:cs typeface="Times New Roman"/>
                <a:sym typeface="Times New Roman"/>
              </a:rPr>
              <a:t>Consumers can view reports anywhere anytime. </a:t>
            </a:r>
            <a:endParaRPr>
              <a:latin typeface="Times New Roman"/>
              <a:ea typeface="Times New Roman"/>
              <a:cs typeface="Times New Roman"/>
              <a:sym typeface="Times New Roman"/>
            </a:endParaRPr>
          </a:p>
          <a:p>
            <a:pPr indent="-302260" lvl="0" marL="228600" rtl="0" algn="l">
              <a:lnSpc>
                <a:spcPct val="115000"/>
              </a:lnSpc>
              <a:spcBef>
                <a:spcPts val="0"/>
              </a:spcBef>
              <a:spcAft>
                <a:spcPts val="0"/>
              </a:spcAft>
              <a:buSzPct val="100000"/>
              <a:buChar char="❖"/>
            </a:pPr>
            <a:r>
              <a:rPr lang="en-US"/>
              <a:t>  </a:t>
            </a:r>
            <a:r>
              <a:rPr lang="en-US">
                <a:latin typeface="Times New Roman"/>
                <a:ea typeface="Times New Roman"/>
                <a:cs typeface="Times New Roman"/>
                <a:sym typeface="Times New Roman"/>
              </a:rPr>
              <a:t>Less human efforts on marking product delivery dates on calendars, calculating bills, etc.</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3376" lvl="0" marL="228600" marR="380394" rtl="0" algn="l">
              <a:lnSpc>
                <a:spcPct val="115000"/>
              </a:lnSpc>
              <a:spcBef>
                <a:spcPts val="0"/>
              </a:spcBef>
              <a:spcAft>
                <a:spcPts val="0"/>
              </a:spcAft>
              <a:buSzPct val="100000"/>
              <a:buChar char="❖"/>
            </a:pPr>
            <a:r>
              <a:rPr lang="en-US"/>
              <a:t> </a:t>
            </a:r>
            <a:r>
              <a:rPr lang="en-US">
                <a:latin typeface="Times New Roman"/>
                <a:ea typeface="Times New Roman"/>
                <a:cs typeface="Times New Roman"/>
                <a:sym typeface="Times New Roman"/>
              </a:rPr>
              <a:t>Since billing is automated so error probability will be much less and efficiency of business will grow rapidly.</a:t>
            </a:r>
            <a:r>
              <a:rPr lang="en-US" sz="1900">
                <a:latin typeface="Times New Roman"/>
                <a:ea typeface="Times New Roman"/>
                <a:cs typeface="Times New Roman"/>
                <a:sym typeface="Times New Roman"/>
              </a:rPr>
              <a:t> </a:t>
            </a:r>
            <a:endParaRPr sz="3900"/>
          </a:p>
        </p:txBody>
      </p:sp>
      <p:sp>
        <p:nvSpPr>
          <p:cNvPr id="263" name="Google Shape;263;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64" name="Google Shape;264;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Conclusion and Limitation</a:t>
            </a:r>
            <a:endParaRPr/>
          </a:p>
        </p:txBody>
      </p:sp>
      <p:sp>
        <p:nvSpPr>
          <p:cNvPr id="271" name="Google Shape;271;p1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17500" lvl="0" marL="228600" rtl="0" algn="just">
              <a:lnSpc>
                <a:spcPct val="115000"/>
              </a:lnSpc>
              <a:spcBef>
                <a:spcPts val="0"/>
              </a:spcBef>
              <a:spcAft>
                <a:spcPts val="0"/>
              </a:spcAft>
              <a:buSzPts val="3200"/>
              <a:buChar char="❖"/>
            </a:pPr>
            <a:r>
              <a:rPr lang="en-US" sz="1200">
                <a:latin typeface="Times New Roman"/>
                <a:ea typeface="Times New Roman"/>
                <a:cs typeface="Times New Roman"/>
                <a:sym typeface="Times New Roman"/>
              </a:rPr>
              <a:t> </a:t>
            </a:r>
            <a:r>
              <a:rPr lang="en-US" sz="2300">
                <a:latin typeface="Times New Roman"/>
                <a:ea typeface="Times New Roman"/>
                <a:cs typeface="Times New Roman"/>
                <a:sym typeface="Times New Roman"/>
              </a:rPr>
              <a:t> In 2021, where all the sectors of the industry are turning towards the digital ecosystem and big tech companies are taking over by controlling the whole chain of business from manufacturing, sales, small vendors like milkman, newspaper, vegetable sellers and many more small scale businesses suffer due to inadequate knowledge of creating digital platforms. To improvise their services this app can be a game changer by giving a one stop solution to both the vendors and their customers. This application would help them to catch up and have a competing and even surviving the current quickly advancing scenario of vending and delivery services. In making this project we will be learning how to coordinate with our team members and try to solve a real life problem and brainstorm to bring an effective solution to it and create an app that mobilizes this industry to the digital world.</a:t>
            </a:r>
            <a:endParaRPr sz="23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a:p>
        </p:txBody>
      </p:sp>
      <p:sp>
        <p:nvSpPr>
          <p:cNvPr id="272" name="Google Shape;272;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73" name="Google Shape;273;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An android application for “DailyDairy” </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lang="en-US"/>
              <a:t>Submitted to: </a:t>
            </a:r>
            <a:endParaRPr/>
          </a:p>
          <a:p>
            <a:pPr indent="0" lvl="0" marL="0" rtl="0" algn="r">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Arial"/>
              <a:buNone/>
            </a:pPr>
            <a:r>
              <a:rPr lang="en-US"/>
              <a:t>Acknowledgment</a:t>
            </a:r>
            <a:endParaRPr/>
          </a:p>
        </p:txBody>
      </p:sp>
      <p:sp>
        <p:nvSpPr>
          <p:cNvPr id="280" name="Google Shape;280;p1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228600" rtl="0" algn="just">
              <a:lnSpc>
                <a:spcPct val="115000"/>
              </a:lnSpc>
              <a:spcBef>
                <a:spcPts val="0"/>
              </a:spcBef>
              <a:spcAft>
                <a:spcPts val="0"/>
              </a:spcAft>
              <a:buSzPts val="1100"/>
              <a:buNone/>
            </a:pPr>
            <a:r>
              <a:t/>
            </a:r>
            <a:endParaRPr sz="1200">
              <a:latin typeface="Times New Roman"/>
              <a:ea typeface="Times New Roman"/>
              <a:cs typeface="Times New Roman"/>
              <a:sym typeface="Times New Roman"/>
            </a:endParaRPr>
          </a:p>
          <a:p>
            <a:pPr indent="0" lvl="0" marL="228600" rtl="0" algn="just">
              <a:lnSpc>
                <a:spcPct val="115000"/>
              </a:lnSpc>
              <a:spcBef>
                <a:spcPts val="0"/>
              </a:spcBef>
              <a:spcAft>
                <a:spcPts val="0"/>
              </a:spcAft>
              <a:buSzPts val="1100"/>
              <a:buNone/>
            </a:pPr>
            <a:r>
              <a:rPr lang="en-US" sz="2000">
                <a:latin typeface="Times New Roman"/>
                <a:ea typeface="Times New Roman"/>
                <a:cs typeface="Times New Roman"/>
                <a:sym typeface="Times New Roman"/>
              </a:rPr>
              <a:t>Here are some links which were </a:t>
            </a:r>
            <a:r>
              <a:rPr lang="en-US" sz="2000">
                <a:latin typeface="Times New Roman"/>
                <a:ea typeface="Times New Roman"/>
                <a:cs typeface="Times New Roman"/>
                <a:sym typeface="Times New Roman"/>
              </a:rPr>
              <a:t>referred</a:t>
            </a:r>
            <a:r>
              <a:rPr lang="en-US" sz="2000">
                <a:latin typeface="Times New Roman"/>
                <a:ea typeface="Times New Roman"/>
                <a:cs typeface="Times New Roman"/>
                <a:sym typeface="Times New Roman"/>
              </a:rPr>
              <a:t> in the document to for reliable information and comparisons to our application and how it differs and improvers in the shortcomings of other applications.</a:t>
            </a:r>
            <a:endParaRPr sz="2000">
              <a:latin typeface="Times New Roman"/>
              <a:ea typeface="Times New Roman"/>
              <a:cs typeface="Times New Roman"/>
              <a:sym typeface="Times New Roman"/>
            </a:endParaRPr>
          </a:p>
          <a:p>
            <a:pPr indent="0" lvl="0" marL="228600" rtl="0" algn="just">
              <a:lnSpc>
                <a:spcPct val="115000"/>
              </a:lnSpc>
              <a:spcBef>
                <a:spcPts val="0"/>
              </a:spcBef>
              <a:spcAft>
                <a:spcPts val="0"/>
              </a:spcAft>
              <a:buSzPts val="1100"/>
              <a:buNone/>
            </a:pPr>
            <a:r>
              <a:t/>
            </a:r>
            <a:endParaRPr sz="1200">
              <a:latin typeface="Times New Roman"/>
              <a:ea typeface="Times New Roman"/>
              <a:cs typeface="Times New Roman"/>
              <a:sym typeface="Times New Roman"/>
            </a:endParaRPr>
          </a:p>
          <a:p>
            <a:pPr indent="0" lvl="0" marL="228600" rtl="0" algn="just">
              <a:lnSpc>
                <a:spcPct val="115000"/>
              </a:lnSpc>
              <a:spcBef>
                <a:spcPts val="0"/>
              </a:spcBef>
              <a:spcAft>
                <a:spcPts val="0"/>
              </a:spcAft>
              <a:buSzPts val="1100"/>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[1]-</a:t>
            </a:r>
            <a:r>
              <a:rPr lang="en-US" sz="19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https://www.bigbasket.com/bbdaily/</a:t>
            </a:r>
            <a:endParaRPr sz="1900">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[2]-</a:t>
            </a:r>
            <a:r>
              <a:rPr lang="en-US" sz="19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https://grofers.com/</a:t>
            </a:r>
            <a:endParaRPr sz="1900">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[3]-</a:t>
            </a:r>
            <a:r>
              <a:rPr lang="en-US" sz="19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https://countrydelight.in/</a:t>
            </a:r>
            <a:endParaRPr b="1" sz="1900">
              <a:solidFill>
                <a:srgbClr val="365F91"/>
              </a:solidFill>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t/>
            </a:r>
            <a:endParaRPr b="1" sz="1900">
              <a:solidFill>
                <a:srgbClr val="365F91"/>
              </a:solidFill>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[4]-</a:t>
            </a:r>
            <a:r>
              <a:rPr lang="en-US" sz="19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https://reactnative.dev/docs/getting-started</a:t>
            </a:r>
            <a:endParaRPr sz="1900">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228600" rtl="0" algn="just">
              <a:lnSpc>
                <a:spcPct val="115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[5]-</a:t>
            </a:r>
            <a:r>
              <a:rPr lang="en-US" sz="19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https://firebase.google.com/docs</a:t>
            </a:r>
            <a:endParaRPr sz="1900">
              <a:latin typeface="Times New Roman"/>
              <a:ea typeface="Times New Roman"/>
              <a:cs typeface="Times New Roman"/>
              <a:sym typeface="Times New Roman"/>
            </a:endParaRPr>
          </a:p>
          <a:p>
            <a:pPr indent="-25400" lvl="0" marL="228600" rtl="0" algn="just">
              <a:lnSpc>
                <a:spcPct val="90000"/>
              </a:lnSpc>
              <a:spcBef>
                <a:spcPts val="0"/>
              </a:spcBef>
              <a:spcAft>
                <a:spcPts val="0"/>
              </a:spcAft>
              <a:buSzPts val="3200"/>
              <a:buNone/>
            </a:pPr>
            <a:r>
              <a:t/>
            </a:r>
            <a:endParaRPr/>
          </a:p>
        </p:txBody>
      </p:sp>
      <p:sp>
        <p:nvSpPr>
          <p:cNvPr id="281" name="Google Shape;281;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82" name="Google Shape;282;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89" name="Google Shape;289;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90" name="Google Shape;290;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97" name="Google Shape;297;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298" name="Google Shape;298;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1" y="2402238"/>
            <a:ext cx="4802944" cy="218722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100000"/>
              <a:buFont typeface="Droid Sans Mono"/>
              <a:buNone/>
            </a:pPr>
            <a:r>
              <a:rPr lang="en-US" sz="3200"/>
              <a:t>Supervised by:</a:t>
            </a:r>
            <a:br>
              <a:rPr lang="en-US" sz="3200"/>
            </a:br>
            <a:r>
              <a:rPr lang="en-US" sz="3200"/>
              <a:t>Prof.Kamal Sethi(HOD) </a:t>
            </a:r>
            <a:endParaRPr sz="3200"/>
          </a:p>
          <a:p>
            <a:pPr indent="0" lvl="0" marL="0" rtl="0" algn="l">
              <a:lnSpc>
                <a:spcPct val="115000"/>
              </a:lnSpc>
              <a:spcBef>
                <a:spcPts val="0"/>
              </a:spcBef>
              <a:spcAft>
                <a:spcPts val="0"/>
              </a:spcAft>
              <a:buClr>
                <a:schemeClr val="dk1"/>
              </a:buClr>
              <a:buSzPct val="34375"/>
              <a:buFont typeface="Arial"/>
              <a:buNone/>
            </a:pPr>
            <a:r>
              <a:rPr lang="en-US" sz="3200"/>
              <a:t>Prof.Krupi Saraf </a:t>
            </a:r>
            <a:endParaRPr sz="3200"/>
          </a:p>
          <a:p>
            <a:pPr indent="0" lvl="0" marL="0" rtl="0" algn="l">
              <a:spcBef>
                <a:spcPts val="0"/>
              </a:spcBef>
              <a:spcAft>
                <a:spcPts val="0"/>
              </a:spcAft>
              <a:buClr>
                <a:schemeClr val="dk1"/>
              </a:buClr>
              <a:buSzPct val="34375"/>
              <a:buFont typeface="Arial"/>
              <a:buNone/>
            </a:pPr>
            <a:r>
              <a:t/>
            </a:r>
            <a:endParaRPr sz="3200"/>
          </a:p>
          <a:p>
            <a:pPr indent="0" lvl="0" marL="0" rtl="0" algn="l">
              <a:spcBef>
                <a:spcPts val="0"/>
              </a:spcBef>
              <a:spcAft>
                <a:spcPts val="0"/>
              </a:spcAft>
              <a:buClr>
                <a:schemeClr val="dk1"/>
              </a:buClr>
              <a:buSzPct val="100000"/>
              <a:buFont typeface="Droid Sans Mono"/>
              <a:buNone/>
            </a:pPr>
            <a:r>
              <a:t/>
            </a:r>
            <a:endParaRPr sz="3200"/>
          </a:p>
        </p:txBody>
      </p:sp>
      <p:sp>
        <p:nvSpPr>
          <p:cNvPr id="127" name="Google Shape;127;p3"/>
          <p:cNvSpPr txBox="1"/>
          <p:nvPr>
            <p:ph idx="1" type="body"/>
          </p:nvPr>
        </p:nvSpPr>
        <p:spPr>
          <a:xfrm>
            <a:off x="6323308" y="2025748"/>
            <a:ext cx="5269424" cy="2827606"/>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1.Aditya Deshmukh</a:t>
            </a:r>
            <a:endParaRPr/>
          </a:p>
          <a:p>
            <a:pPr indent="0" lvl="0" marL="0" rtl="0" algn="l">
              <a:lnSpc>
                <a:spcPct val="120000"/>
              </a:lnSpc>
              <a:spcBef>
                <a:spcPts val="0"/>
              </a:spcBef>
              <a:spcAft>
                <a:spcPts val="0"/>
              </a:spcAft>
              <a:buSzPct val="100000"/>
              <a:buNone/>
            </a:pPr>
            <a:r>
              <a:rPr lang="en-US"/>
              <a:t>2.Aditya Purohit</a:t>
            </a:r>
            <a:endParaRPr/>
          </a:p>
          <a:p>
            <a:pPr indent="0" lvl="0" marL="0" rtl="0" algn="l">
              <a:lnSpc>
                <a:spcPct val="120000"/>
              </a:lnSpc>
              <a:spcBef>
                <a:spcPts val="0"/>
              </a:spcBef>
              <a:spcAft>
                <a:spcPts val="0"/>
              </a:spcAft>
              <a:buSzPct val="100000"/>
              <a:buNone/>
            </a:pPr>
            <a:r>
              <a:rPr lang="en-US"/>
              <a:t>3.Aman Pratap Singh</a:t>
            </a:r>
            <a:endParaRPr/>
          </a:p>
          <a:p>
            <a:pPr indent="0" lvl="0" marL="0" rtl="0" algn="l">
              <a:lnSpc>
                <a:spcPct val="120000"/>
              </a:lnSpc>
              <a:spcBef>
                <a:spcPts val="0"/>
              </a:spcBef>
              <a:spcAft>
                <a:spcPts val="0"/>
              </a:spcAft>
              <a:buSzPct val="100000"/>
              <a:buNone/>
            </a:pPr>
            <a:r>
              <a:rPr lang="en-US"/>
              <a:t>4.Anirudha Singh</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Project Presentation Outline</a:t>
            </a:r>
            <a:endParaRPr/>
          </a:p>
        </p:txBody>
      </p:sp>
      <p:sp>
        <p:nvSpPr>
          <p:cNvPr id="136" name="Google Shape;136;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SzPct val="100000"/>
              <a:buChar char="❖"/>
            </a:pPr>
            <a:r>
              <a:rPr lang="en-US"/>
              <a:t>Abstract</a:t>
            </a:r>
            <a:endParaRPr/>
          </a:p>
          <a:p>
            <a:pPr indent="-228600" lvl="0" marL="228600" rtl="0" algn="just">
              <a:lnSpc>
                <a:spcPct val="90000"/>
              </a:lnSpc>
              <a:spcBef>
                <a:spcPts val="816"/>
              </a:spcBef>
              <a:spcAft>
                <a:spcPts val="0"/>
              </a:spcAft>
              <a:buSzPct val="100000"/>
              <a:buChar char="❖"/>
            </a:pPr>
            <a:r>
              <a:rPr lang="en-US"/>
              <a:t>Introduction</a:t>
            </a:r>
            <a:endParaRPr/>
          </a:p>
          <a:p>
            <a:pPr indent="-228600" lvl="0" marL="228600" rtl="0" algn="just">
              <a:lnSpc>
                <a:spcPct val="90000"/>
              </a:lnSpc>
              <a:spcBef>
                <a:spcPts val="816"/>
              </a:spcBef>
              <a:spcAft>
                <a:spcPts val="0"/>
              </a:spcAft>
              <a:buSzPct val="100000"/>
              <a:buChar char="❖"/>
            </a:pPr>
            <a:r>
              <a:rPr lang="en-US"/>
              <a:t>Problem Statement</a:t>
            </a:r>
            <a:endParaRPr/>
          </a:p>
          <a:p>
            <a:pPr indent="-228600" lvl="0" marL="228600" rtl="0" algn="just">
              <a:lnSpc>
                <a:spcPct val="90000"/>
              </a:lnSpc>
              <a:spcBef>
                <a:spcPts val="816"/>
              </a:spcBef>
              <a:spcAft>
                <a:spcPts val="0"/>
              </a:spcAft>
              <a:buSzPct val="100000"/>
              <a:buChar char="❖"/>
            </a:pPr>
            <a:r>
              <a:rPr lang="en-US"/>
              <a:t>Survey of Existing Systems</a:t>
            </a:r>
            <a:endParaRPr/>
          </a:p>
          <a:p>
            <a:pPr indent="-228600" lvl="0" marL="228600" rtl="0" algn="just">
              <a:lnSpc>
                <a:spcPct val="90000"/>
              </a:lnSpc>
              <a:spcBef>
                <a:spcPts val="816"/>
              </a:spcBef>
              <a:spcAft>
                <a:spcPts val="0"/>
              </a:spcAft>
              <a:buSzPct val="100000"/>
              <a:buChar char="❖"/>
            </a:pPr>
            <a:r>
              <a:rPr lang="en-US"/>
              <a:t>Project Objectives</a:t>
            </a:r>
            <a:endParaRPr/>
          </a:p>
          <a:p>
            <a:pPr indent="-228600" lvl="0" marL="228600" rtl="0" algn="just">
              <a:lnSpc>
                <a:spcPct val="90000"/>
              </a:lnSpc>
              <a:spcBef>
                <a:spcPts val="816"/>
              </a:spcBef>
              <a:spcAft>
                <a:spcPts val="0"/>
              </a:spcAft>
              <a:buSzPct val="100000"/>
              <a:buChar char="❖"/>
            </a:pPr>
            <a:r>
              <a:rPr lang="en-US"/>
              <a:t>Requirement Analysis</a:t>
            </a:r>
            <a:endParaRPr/>
          </a:p>
          <a:p>
            <a:pPr indent="-228600" lvl="0" marL="228600" rtl="0" algn="just">
              <a:lnSpc>
                <a:spcPct val="90000"/>
              </a:lnSpc>
              <a:spcBef>
                <a:spcPts val="816"/>
              </a:spcBef>
              <a:spcAft>
                <a:spcPts val="0"/>
              </a:spcAft>
              <a:buSzPct val="100000"/>
              <a:buChar char="❖"/>
            </a:pPr>
            <a:r>
              <a:rPr lang="en-US"/>
              <a:t>Solution Proposed</a:t>
            </a:r>
            <a:endParaRPr/>
          </a:p>
          <a:p>
            <a:pPr indent="-228600" lvl="0" marL="228600" rtl="0" algn="just">
              <a:lnSpc>
                <a:spcPct val="90000"/>
              </a:lnSpc>
              <a:spcBef>
                <a:spcPts val="816"/>
              </a:spcBef>
              <a:spcAft>
                <a:spcPts val="0"/>
              </a:spcAft>
              <a:buSzPct val="100000"/>
              <a:buChar char="❖"/>
            </a:pPr>
            <a:r>
              <a:rPr lang="en-US"/>
              <a:t>Models and Diagrams</a:t>
            </a:r>
            <a:endParaRPr/>
          </a:p>
          <a:p>
            <a:pPr indent="-228600" lvl="0" marL="228600" rtl="0" algn="just">
              <a:lnSpc>
                <a:spcPct val="90000"/>
              </a:lnSpc>
              <a:spcBef>
                <a:spcPts val="816"/>
              </a:spcBef>
              <a:spcAft>
                <a:spcPts val="0"/>
              </a:spcAft>
              <a:buSzPct val="100000"/>
              <a:buChar char="❖"/>
            </a:pPr>
            <a:r>
              <a:rPr lang="en-US"/>
              <a:t>The Implementation</a:t>
            </a:r>
            <a:endParaRPr/>
          </a:p>
          <a:p>
            <a:pPr indent="-228600" lvl="0" marL="228600" rtl="0" algn="just">
              <a:lnSpc>
                <a:spcPct val="90000"/>
              </a:lnSpc>
              <a:spcBef>
                <a:spcPts val="816"/>
              </a:spcBef>
              <a:spcAft>
                <a:spcPts val="0"/>
              </a:spcAft>
              <a:buSzPct val="100000"/>
              <a:buChar char="❖"/>
            </a:pPr>
            <a:r>
              <a:rPr lang="en-US"/>
              <a:t>Testing</a:t>
            </a:r>
            <a:endParaRPr/>
          </a:p>
          <a:p>
            <a:pPr indent="-228600" lvl="0" marL="228600" rtl="0" algn="just">
              <a:lnSpc>
                <a:spcPct val="90000"/>
              </a:lnSpc>
              <a:spcBef>
                <a:spcPts val="816"/>
              </a:spcBef>
              <a:spcAft>
                <a:spcPts val="0"/>
              </a:spcAft>
              <a:buSzPct val="100000"/>
              <a:buChar char="❖"/>
            </a:pPr>
            <a:r>
              <a:rPr lang="en-US"/>
              <a:t>The Outcome  Discussion</a:t>
            </a:r>
            <a:endParaRPr/>
          </a:p>
          <a:p>
            <a:pPr indent="-228600" lvl="0" marL="228600" rtl="0" algn="just">
              <a:lnSpc>
                <a:spcPct val="90000"/>
              </a:lnSpc>
              <a:spcBef>
                <a:spcPts val="816"/>
              </a:spcBef>
              <a:spcAft>
                <a:spcPts val="0"/>
              </a:spcAft>
              <a:buSzPct val="100000"/>
              <a:buChar char="❖"/>
            </a:pPr>
            <a:r>
              <a:rPr lang="en-US"/>
              <a:t>Conclusions and Limitations</a:t>
            </a:r>
            <a:endParaRPr/>
          </a:p>
          <a:p>
            <a:pPr indent="-228600" lvl="0" marL="228600" rtl="0" algn="just">
              <a:lnSpc>
                <a:spcPct val="90000"/>
              </a:lnSpc>
              <a:spcBef>
                <a:spcPts val="816"/>
              </a:spcBef>
              <a:spcAft>
                <a:spcPts val="0"/>
              </a:spcAft>
              <a:buSzPct val="100000"/>
              <a:buNone/>
            </a:pPr>
            <a:r>
              <a:t/>
            </a:r>
            <a:endParaRPr/>
          </a:p>
        </p:txBody>
      </p:sp>
      <p:sp>
        <p:nvSpPr>
          <p:cNvPr id="137" name="Google Shape;137;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Abstract</a:t>
            </a:r>
            <a:endParaRPr/>
          </a:p>
        </p:txBody>
      </p:sp>
      <p:sp>
        <p:nvSpPr>
          <p:cNvPr id="145" name="Google Shape;145;p5"/>
          <p:cNvSpPr txBox="1"/>
          <p:nvPr>
            <p:ph idx="1" type="body"/>
          </p:nvPr>
        </p:nvSpPr>
        <p:spPr>
          <a:xfrm>
            <a:off x="168283" y="1600922"/>
            <a:ext cx="11847000" cy="5112900"/>
          </a:xfrm>
          <a:prstGeom prst="rect">
            <a:avLst/>
          </a:prstGeom>
          <a:noFill/>
          <a:ln>
            <a:noFill/>
          </a:ln>
        </p:spPr>
        <p:txBody>
          <a:bodyPr anchorCtr="0" anchor="t" bIns="45700" lIns="91425" spcFirstLastPara="1" rIns="91425" wrap="square" tIns="45700">
            <a:normAutofit lnSpcReduction="10000"/>
          </a:bodyPr>
          <a:lstStyle/>
          <a:p>
            <a:pPr indent="0" lvl="0" marL="228600" rtl="0" algn="just">
              <a:lnSpc>
                <a:spcPct val="90000"/>
              </a:lnSpc>
              <a:spcBef>
                <a:spcPts val="0"/>
              </a:spcBef>
              <a:spcAft>
                <a:spcPts val="0"/>
              </a:spcAft>
              <a:buNone/>
            </a:pPr>
            <a:r>
              <a:t/>
            </a:r>
            <a:endParaRPr/>
          </a:p>
          <a:p>
            <a:pPr indent="0" lvl="0" marL="228600" rtl="0" algn="just">
              <a:lnSpc>
                <a:spcPct val="90000"/>
              </a:lnSpc>
              <a:spcBef>
                <a:spcPts val="0"/>
              </a:spcBef>
              <a:spcAft>
                <a:spcPts val="0"/>
              </a:spcAft>
              <a:buNone/>
            </a:pPr>
            <a:r>
              <a:t/>
            </a:r>
            <a:endParaRPr/>
          </a:p>
          <a:p>
            <a:pPr indent="0" lvl="0" marL="228600" rtl="0" algn="just">
              <a:lnSpc>
                <a:spcPct val="90000"/>
              </a:lnSpc>
              <a:spcBef>
                <a:spcPts val="0"/>
              </a:spcBef>
              <a:spcAft>
                <a:spcPts val="0"/>
              </a:spcAft>
              <a:buNone/>
            </a:pPr>
            <a:r>
              <a:rPr lang="en-US"/>
              <a:t>This project idea includes the complete solution of a problem that is faced by daily distributors/vendors and consumers. With this solution we are solving the problem on a large scale and solving the major differences between users and consumers. </a:t>
            </a:r>
            <a:endParaRPr/>
          </a:p>
          <a:p>
            <a:pPr indent="0" lvl="0" marL="228600" rtl="0" algn="just">
              <a:lnSpc>
                <a:spcPct val="90000"/>
              </a:lnSpc>
              <a:spcBef>
                <a:spcPts val="0"/>
              </a:spcBef>
              <a:spcAft>
                <a:spcPts val="0"/>
              </a:spcAft>
              <a:buNone/>
            </a:pPr>
            <a:r>
              <a:rPr lang="en-US"/>
              <a:t>Our solution will solve the issues like purchasing, daily management, accounting and billing of daily essential products and grocery items. It helps in budget control by tracking the expenses.</a:t>
            </a:r>
            <a:endParaRPr/>
          </a:p>
          <a:p>
            <a:pPr indent="0" lvl="0" marL="228600" rtl="0" algn="just">
              <a:lnSpc>
                <a:spcPct val="90000"/>
              </a:lnSpc>
              <a:spcBef>
                <a:spcPts val="0"/>
              </a:spcBef>
              <a:spcAft>
                <a:spcPts val="0"/>
              </a:spcAft>
              <a:buNone/>
            </a:pPr>
            <a:r>
              <a:t/>
            </a:r>
            <a:endParaRPr/>
          </a:p>
          <a:p>
            <a:pPr indent="0" lvl="0" marL="228600" rtl="0" algn="just">
              <a:lnSpc>
                <a:spcPct val="90000"/>
              </a:lnSpc>
              <a:spcBef>
                <a:spcPts val="0"/>
              </a:spcBef>
              <a:spcAft>
                <a:spcPts val="0"/>
              </a:spcAft>
              <a:buNone/>
            </a:pPr>
            <a:r>
              <a:t/>
            </a:r>
            <a:endParaRPr/>
          </a:p>
        </p:txBody>
      </p:sp>
      <p:sp>
        <p:nvSpPr>
          <p:cNvPr id="146" name="Google Shape;146;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Introduction </a:t>
            </a:r>
            <a:endParaRPr/>
          </a:p>
        </p:txBody>
      </p:sp>
      <p:sp>
        <p:nvSpPr>
          <p:cNvPr id="154" name="Google Shape;154;p6"/>
          <p:cNvSpPr txBox="1"/>
          <p:nvPr>
            <p:ph idx="1" type="body"/>
          </p:nvPr>
        </p:nvSpPr>
        <p:spPr>
          <a:xfrm>
            <a:off x="168283" y="1723872"/>
            <a:ext cx="11847000" cy="5112900"/>
          </a:xfrm>
          <a:prstGeom prst="rect">
            <a:avLst/>
          </a:prstGeom>
          <a:noFill/>
          <a:ln>
            <a:noFill/>
          </a:ln>
        </p:spPr>
        <p:txBody>
          <a:bodyPr anchorCtr="0" anchor="t" bIns="45700" lIns="91425" spcFirstLastPara="1" rIns="91425" wrap="square" tIns="45700">
            <a:normAutofit/>
          </a:bodyPr>
          <a:lstStyle/>
          <a:p>
            <a:pPr indent="-387350" lvl="0" marL="457200" rtl="0" algn="just">
              <a:lnSpc>
                <a:spcPct val="90000"/>
              </a:lnSpc>
              <a:spcBef>
                <a:spcPts val="960"/>
              </a:spcBef>
              <a:spcAft>
                <a:spcPts val="0"/>
              </a:spcAft>
              <a:buSzPts val="2500"/>
              <a:buChar char="❖"/>
            </a:pPr>
            <a:r>
              <a:rPr lang="en-US" sz="2500"/>
              <a:t>Difficult to keep a tab on your daily expenses? Need your own daily calendar to check out your daily expenses. “Ease On Essentials” is a general purpose app for every user. Users can keep track of their personal daily expenses on a touch. </a:t>
            </a:r>
            <a:endParaRPr sz="2500"/>
          </a:p>
          <a:p>
            <a:pPr indent="0" lvl="0" marL="457200" rtl="0" algn="just">
              <a:lnSpc>
                <a:spcPct val="90000"/>
              </a:lnSpc>
              <a:spcBef>
                <a:spcPts val="960"/>
              </a:spcBef>
              <a:spcAft>
                <a:spcPts val="0"/>
              </a:spcAft>
              <a:buNone/>
            </a:pPr>
            <a:r>
              <a:t/>
            </a:r>
            <a:endParaRPr sz="100"/>
          </a:p>
          <a:p>
            <a:pPr indent="-387350" lvl="0" marL="457200" rtl="0" algn="just">
              <a:lnSpc>
                <a:spcPct val="90000"/>
              </a:lnSpc>
              <a:spcBef>
                <a:spcPts val="960"/>
              </a:spcBef>
              <a:spcAft>
                <a:spcPts val="0"/>
              </a:spcAft>
              <a:buSzPts val="2500"/>
              <a:buChar char="❖"/>
            </a:pPr>
            <a:r>
              <a:rPr lang="en-US" sz="2500"/>
              <a:t>This application is a kind of digital and more elaborate version of ration card which records expenses, manages minor changes in real time, gives ability to overlook false delivery claims and makes payment online directly.</a:t>
            </a:r>
            <a:r>
              <a:rPr b="1" lang="en-US" sz="2500"/>
              <a:t> </a:t>
            </a:r>
            <a:endParaRPr b="1" sz="2500"/>
          </a:p>
          <a:p>
            <a:pPr indent="0" lvl="0" marL="457200" rtl="0" algn="just">
              <a:lnSpc>
                <a:spcPct val="90000"/>
              </a:lnSpc>
              <a:spcBef>
                <a:spcPts val="960"/>
              </a:spcBef>
              <a:spcAft>
                <a:spcPts val="0"/>
              </a:spcAft>
              <a:buNone/>
            </a:pPr>
            <a:r>
              <a:t/>
            </a:r>
            <a:endParaRPr b="1" sz="600"/>
          </a:p>
          <a:p>
            <a:pPr indent="-387350" lvl="0" marL="457200" rtl="0" algn="just">
              <a:lnSpc>
                <a:spcPct val="90000"/>
              </a:lnSpc>
              <a:spcBef>
                <a:spcPts val="960"/>
              </a:spcBef>
              <a:spcAft>
                <a:spcPts val="0"/>
              </a:spcAft>
              <a:buSzPts val="2500"/>
              <a:buChar char="❖"/>
            </a:pPr>
            <a:r>
              <a:rPr lang="en-US" sz="2500"/>
              <a:t>Many features provided by our platform can make the daily problems faced by local distributors whom we deal with an offline subscription basis can be organised, updated and made convenient.</a:t>
            </a:r>
            <a:endParaRPr sz="2500"/>
          </a:p>
        </p:txBody>
      </p:sp>
      <p:sp>
        <p:nvSpPr>
          <p:cNvPr id="155" name="Google Shape;155;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56" name="Google Shape;15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The Problem Statement</a:t>
            </a:r>
            <a:endParaRPr/>
          </a:p>
        </p:txBody>
      </p:sp>
      <p:sp>
        <p:nvSpPr>
          <p:cNvPr id="163" name="Google Shape;163;p7"/>
          <p:cNvSpPr txBox="1"/>
          <p:nvPr>
            <p:ph idx="1" type="body"/>
          </p:nvPr>
        </p:nvSpPr>
        <p:spPr>
          <a:xfrm>
            <a:off x="172496" y="1745097"/>
            <a:ext cx="11847000" cy="51129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0"/>
              </a:spcBef>
              <a:spcAft>
                <a:spcPts val="0"/>
              </a:spcAft>
              <a:buNone/>
            </a:pPr>
            <a:r>
              <a:t/>
            </a:r>
            <a:endParaRPr sz="900"/>
          </a:p>
          <a:p>
            <a:pPr indent="0" lvl="0" marL="0" rtl="0" algn="just">
              <a:lnSpc>
                <a:spcPct val="90000"/>
              </a:lnSpc>
              <a:spcBef>
                <a:spcPts val="0"/>
              </a:spcBef>
              <a:spcAft>
                <a:spcPts val="0"/>
              </a:spcAft>
              <a:buNone/>
            </a:pPr>
            <a:r>
              <a:t/>
            </a:r>
            <a:endParaRPr sz="900"/>
          </a:p>
          <a:p>
            <a:pPr indent="-400050" lvl="0" marL="457200" rtl="0" algn="just">
              <a:lnSpc>
                <a:spcPct val="90000"/>
              </a:lnSpc>
              <a:spcBef>
                <a:spcPts val="0"/>
              </a:spcBef>
              <a:spcAft>
                <a:spcPts val="0"/>
              </a:spcAft>
              <a:buSzPts val="2700"/>
              <a:buChar char="❖"/>
            </a:pPr>
            <a:r>
              <a:rPr lang="en-US" sz="2700"/>
              <a:t>There is clash between consumer and vendor regarding product was delivery on a particular day or not .</a:t>
            </a:r>
            <a:endParaRPr sz="2700"/>
          </a:p>
          <a:p>
            <a:pPr indent="0" lvl="0" marL="457200" rtl="0" algn="just">
              <a:lnSpc>
                <a:spcPct val="90000"/>
              </a:lnSpc>
              <a:spcBef>
                <a:spcPts val="0"/>
              </a:spcBef>
              <a:spcAft>
                <a:spcPts val="0"/>
              </a:spcAft>
              <a:buNone/>
            </a:pPr>
            <a:r>
              <a:t/>
            </a:r>
            <a:endParaRPr sz="1600"/>
          </a:p>
          <a:p>
            <a:pPr indent="-400050" lvl="0" marL="457200" rtl="0" algn="just">
              <a:lnSpc>
                <a:spcPct val="90000"/>
              </a:lnSpc>
              <a:spcBef>
                <a:spcPts val="0"/>
              </a:spcBef>
              <a:spcAft>
                <a:spcPts val="0"/>
              </a:spcAft>
              <a:buSzPts val="2700"/>
              <a:buChar char="❖"/>
            </a:pPr>
            <a:r>
              <a:rPr lang="en-US" sz="2700"/>
              <a:t>Many times Vendor makes mistake while generating monthly bill due to same reason.</a:t>
            </a:r>
            <a:endParaRPr sz="2700"/>
          </a:p>
          <a:p>
            <a:pPr indent="0" lvl="0" marL="457200" rtl="0" algn="just">
              <a:lnSpc>
                <a:spcPct val="90000"/>
              </a:lnSpc>
              <a:spcBef>
                <a:spcPts val="0"/>
              </a:spcBef>
              <a:spcAft>
                <a:spcPts val="0"/>
              </a:spcAft>
              <a:buNone/>
            </a:pPr>
            <a:r>
              <a:t/>
            </a:r>
            <a:endParaRPr sz="2000"/>
          </a:p>
          <a:p>
            <a:pPr indent="-400050" lvl="0" marL="457200" rtl="0" algn="just">
              <a:lnSpc>
                <a:spcPct val="90000"/>
              </a:lnSpc>
              <a:spcBef>
                <a:spcPts val="0"/>
              </a:spcBef>
              <a:spcAft>
                <a:spcPts val="0"/>
              </a:spcAft>
              <a:buSzPts val="2700"/>
              <a:buChar char="❖"/>
            </a:pPr>
            <a:r>
              <a:rPr lang="en-US" sz="2700"/>
              <a:t>For them it is difficult to maintain records on paper .</a:t>
            </a:r>
            <a:endParaRPr sz="2700"/>
          </a:p>
          <a:p>
            <a:pPr indent="0" lvl="0" marL="457200" rtl="0" algn="just">
              <a:lnSpc>
                <a:spcPct val="90000"/>
              </a:lnSpc>
              <a:spcBef>
                <a:spcPts val="0"/>
              </a:spcBef>
              <a:spcAft>
                <a:spcPts val="0"/>
              </a:spcAft>
              <a:buNone/>
            </a:pPr>
            <a:r>
              <a:t/>
            </a:r>
            <a:endParaRPr sz="2100"/>
          </a:p>
          <a:p>
            <a:pPr indent="-400050" lvl="0" marL="457200" rtl="0" algn="just">
              <a:lnSpc>
                <a:spcPct val="90000"/>
              </a:lnSpc>
              <a:spcBef>
                <a:spcPts val="0"/>
              </a:spcBef>
              <a:spcAft>
                <a:spcPts val="0"/>
              </a:spcAft>
              <a:buSzPts val="2700"/>
              <a:buChar char="❖"/>
            </a:pPr>
            <a:r>
              <a:rPr lang="en-US" sz="2700"/>
              <a:t>Vendors from rural areas do not have idea that how they can make their task fast and efficient.</a:t>
            </a:r>
            <a:endParaRPr sz="2700"/>
          </a:p>
          <a:p>
            <a:pPr indent="0" lvl="0" marL="457200" rtl="0" algn="just">
              <a:lnSpc>
                <a:spcPct val="90000"/>
              </a:lnSpc>
              <a:spcBef>
                <a:spcPts val="0"/>
              </a:spcBef>
              <a:spcAft>
                <a:spcPts val="0"/>
              </a:spcAft>
              <a:buNone/>
            </a:pPr>
            <a:r>
              <a:t/>
            </a:r>
            <a:endParaRPr sz="2000"/>
          </a:p>
          <a:p>
            <a:pPr indent="-400050" lvl="0" marL="457200" rtl="0" algn="just">
              <a:lnSpc>
                <a:spcPct val="90000"/>
              </a:lnSpc>
              <a:spcBef>
                <a:spcPts val="0"/>
              </a:spcBef>
              <a:spcAft>
                <a:spcPts val="0"/>
              </a:spcAft>
              <a:buSzPts val="2700"/>
              <a:buChar char="❖"/>
            </a:pPr>
            <a:r>
              <a:rPr lang="en-US" sz="2700"/>
              <a:t>They are not digitally sound.</a:t>
            </a:r>
            <a:endParaRPr sz="2700"/>
          </a:p>
          <a:p>
            <a:pPr indent="0" lvl="0" marL="457200" rtl="0" algn="just">
              <a:lnSpc>
                <a:spcPct val="90000"/>
              </a:lnSpc>
              <a:spcBef>
                <a:spcPts val="0"/>
              </a:spcBef>
              <a:spcAft>
                <a:spcPts val="0"/>
              </a:spcAft>
              <a:buNone/>
            </a:pPr>
            <a:r>
              <a:t/>
            </a:r>
            <a:endParaRPr sz="1800"/>
          </a:p>
          <a:p>
            <a:pPr indent="-400050" lvl="0" marL="457200" rtl="0" algn="just">
              <a:lnSpc>
                <a:spcPct val="90000"/>
              </a:lnSpc>
              <a:spcBef>
                <a:spcPts val="0"/>
              </a:spcBef>
              <a:spcAft>
                <a:spcPts val="0"/>
              </a:spcAft>
              <a:buSzPts val="2700"/>
              <a:buChar char="❖"/>
            </a:pPr>
            <a:r>
              <a:rPr lang="en-US" sz="2700"/>
              <a:t>Consumer is many times gets confused regarding his yearly and monthly </a:t>
            </a:r>
            <a:r>
              <a:rPr lang="en-US" sz="2700"/>
              <a:t>expenses</a:t>
            </a:r>
            <a:r>
              <a:rPr lang="en-US" sz="2700"/>
              <a:t>.</a:t>
            </a:r>
            <a:endParaRPr sz="2700"/>
          </a:p>
          <a:p>
            <a:pPr indent="0" lvl="0" marL="457200" rtl="0" algn="just">
              <a:lnSpc>
                <a:spcPct val="90000"/>
              </a:lnSpc>
              <a:spcBef>
                <a:spcPts val="0"/>
              </a:spcBef>
              <a:spcAft>
                <a:spcPts val="0"/>
              </a:spcAft>
              <a:buNone/>
            </a:pPr>
            <a:r>
              <a:t/>
            </a:r>
            <a:endParaRPr sz="2700"/>
          </a:p>
          <a:p>
            <a:pPr indent="0" lvl="0" marL="457200" rtl="0" algn="just">
              <a:lnSpc>
                <a:spcPct val="90000"/>
              </a:lnSpc>
              <a:spcBef>
                <a:spcPts val="0"/>
              </a:spcBef>
              <a:spcAft>
                <a:spcPts val="0"/>
              </a:spcAft>
              <a:buNone/>
            </a:pPr>
            <a:r>
              <a:t/>
            </a:r>
            <a:endParaRPr sz="2700"/>
          </a:p>
        </p:txBody>
      </p:sp>
      <p:sp>
        <p:nvSpPr>
          <p:cNvPr id="164" name="Google Shape;164;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65" name="Google Shape;16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Survey of Existing Systems</a:t>
            </a:r>
            <a:endParaRPr/>
          </a:p>
        </p:txBody>
      </p:sp>
      <p:sp>
        <p:nvSpPr>
          <p:cNvPr id="172" name="Google Shape;172;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73" name="Google Shape;173;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graphicFrame>
        <p:nvGraphicFramePr>
          <p:cNvPr id="175" name="Google Shape;175;p8"/>
          <p:cNvGraphicFramePr/>
          <p:nvPr/>
        </p:nvGraphicFramePr>
        <p:xfrm>
          <a:off x="154550" y="1650276"/>
          <a:ext cx="3000000" cy="3000000"/>
        </p:xfrm>
        <a:graphic>
          <a:graphicData uri="http://schemas.openxmlformats.org/drawingml/2006/table">
            <a:tbl>
              <a:tblPr>
                <a:noFill/>
                <a:tableStyleId>{2470B382-B70F-4DC0-BAE5-0678E37A204B}</a:tableStyleId>
              </a:tblPr>
              <a:tblGrid>
                <a:gridCol w="3958100"/>
                <a:gridCol w="3958100"/>
                <a:gridCol w="3958100"/>
              </a:tblGrid>
              <a:tr h="4972975">
                <a:tc>
                  <a:txBody>
                    <a:bodyPr/>
                    <a:lstStyle/>
                    <a:p>
                      <a:pPr indent="0" lvl="0" marL="22860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Country delight</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problem they addressed was low quality or adulterated milk and vegetables.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Quality control of product, good model for a single company.</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Not available for local vendors and small scale businesses.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It's built by a big dairy company and its app is to provide expensive pure products of their own company.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p>
                  </a:txBody>
                  <a:tcPr marT="91425" marB="91425" marR="91425" marL="91425"/>
                </a:tc>
                <a:tc>
                  <a:txBody>
                    <a:bodyPr/>
                    <a:lstStyle/>
                    <a:p>
                      <a:pPr indent="0" lvl="0" marL="228600" rtl="0" algn="just">
                        <a:lnSpc>
                          <a:spcPct val="115000"/>
                        </a:lnSpc>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Bigbasket daily</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Problems addressed-delivery service of grocery.</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All grocery of all types in addition to all subscription services.</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Not available for local vendors and small scale businesses.</a:t>
                      </a:r>
                      <a:endParaRPr sz="1900">
                        <a:solidFill>
                          <a:schemeClr val="dk1"/>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It's built for a big and capable ecommerce platform with big fundings and only for products they produce.</a:t>
                      </a:r>
                      <a:endParaRPr sz="2100"/>
                    </a:p>
                  </a:txBody>
                  <a:tcPr marT="91425" marB="91425" marR="91425" marL="91425"/>
                </a:tc>
                <a:tc>
                  <a:txBody>
                    <a:bodyPr/>
                    <a:lstStyle/>
                    <a:p>
                      <a:pPr indent="0" lvl="0" marL="22860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Grofers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Problems addressed-delivery service of grocery turned into an ecommerce platform.</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Sales mostly focus on fresh materials which come from their partners or self owned factories.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Not available for local vendors and small scale businesses.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It's ecommerce platform with big fundings and only focus is on fastest delivery platform.</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p>
                  </a:txBody>
                  <a:tcPr marT="91425" marB="91425" marR="91425" marL="91425"/>
                </a:tc>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eb351e020a_0_1"/>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a:t>Outcome of </a:t>
            </a:r>
            <a:r>
              <a:rPr lang="en-US"/>
              <a:t>Survey </a:t>
            </a:r>
            <a:endParaRPr/>
          </a:p>
        </p:txBody>
      </p:sp>
      <p:sp>
        <p:nvSpPr>
          <p:cNvPr id="181" name="Google Shape;181;geb351e020a_0_1"/>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330200" lvl="0" marL="457200" rtl="0" algn="just">
              <a:lnSpc>
                <a:spcPct val="90000"/>
              </a:lnSpc>
              <a:spcBef>
                <a:spcPts val="0"/>
              </a:spcBef>
              <a:spcAft>
                <a:spcPts val="0"/>
              </a:spcAft>
              <a:buSzPts val="1600"/>
              <a:buChar char="❖"/>
            </a:pPr>
            <a:r>
              <a:rPr lang="en-US" sz="3000"/>
              <a:t>There are numerous current systems on the market, but none are like ours, and the shortcomings of their platform, which we can counter, are clearly known.some of them are-</a:t>
            </a:r>
            <a:endParaRPr sz="3000"/>
          </a:p>
          <a:p>
            <a:pPr indent="-330200" lvl="0" marL="457200" rtl="0" algn="just">
              <a:lnSpc>
                <a:spcPct val="90000"/>
              </a:lnSpc>
              <a:spcBef>
                <a:spcPts val="0"/>
              </a:spcBef>
              <a:spcAft>
                <a:spcPts val="0"/>
              </a:spcAft>
              <a:buSzPts val="1600"/>
              <a:buChar char="❖"/>
            </a:pPr>
            <a:r>
              <a:rPr lang="en-US" sz="3000"/>
              <a:t>There are apps which try to counter problem by making their own personal brands and control whole chain from manufacturing ,supply and sales.</a:t>
            </a:r>
            <a:endParaRPr sz="3000"/>
          </a:p>
          <a:p>
            <a:pPr indent="-330200" lvl="0" marL="457200" rtl="0" algn="just">
              <a:lnSpc>
                <a:spcPct val="90000"/>
              </a:lnSpc>
              <a:spcBef>
                <a:spcPts val="0"/>
              </a:spcBef>
              <a:spcAft>
                <a:spcPts val="0"/>
              </a:spcAft>
              <a:buSzPts val="1600"/>
              <a:buChar char="❖"/>
            </a:pPr>
            <a:r>
              <a:rPr lang="en-US" sz="3000"/>
              <a:t>Every app is some sort of ecommerce platform unlike ours.</a:t>
            </a:r>
            <a:endParaRPr sz="3000"/>
          </a:p>
          <a:p>
            <a:pPr indent="-330200" lvl="0" marL="457200" rtl="0" algn="just">
              <a:lnSpc>
                <a:spcPct val="90000"/>
              </a:lnSpc>
              <a:spcBef>
                <a:spcPts val="0"/>
              </a:spcBef>
              <a:spcAft>
                <a:spcPts val="0"/>
              </a:spcAft>
              <a:buSzPts val="1600"/>
              <a:buChar char="❖"/>
            </a:pPr>
            <a:r>
              <a:rPr lang="en-US" sz="3000"/>
              <a:t>Not available for small vendors and small scale businesses. </a:t>
            </a:r>
            <a:endParaRPr sz="3000"/>
          </a:p>
          <a:p>
            <a:pPr indent="-330200" lvl="0" marL="457200" rtl="0" algn="just">
              <a:lnSpc>
                <a:spcPct val="90000"/>
              </a:lnSpc>
              <a:spcBef>
                <a:spcPts val="0"/>
              </a:spcBef>
              <a:spcAft>
                <a:spcPts val="0"/>
              </a:spcAft>
              <a:buSzPts val="1600"/>
              <a:buChar char="❖"/>
            </a:pPr>
            <a:r>
              <a:rPr lang="en-US" sz="3000"/>
              <a:t>Not centered for the convenience to maintain record for customers in a way to verify customised orders daily.</a:t>
            </a:r>
            <a:endParaRPr b="1" sz="3000"/>
          </a:p>
        </p:txBody>
      </p:sp>
      <p:sp>
        <p:nvSpPr>
          <p:cNvPr id="182" name="Google Shape;182;geb351e020a_0_1"/>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August 2021</a:t>
            </a:r>
            <a:endParaRPr/>
          </a:p>
        </p:txBody>
      </p:sp>
      <p:sp>
        <p:nvSpPr>
          <p:cNvPr id="183" name="Google Shape;183;geb351e020a_0_1"/>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geb351e020a_0_1"/>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