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399"/>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7999"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199" cy="1506299"/>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099"/>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0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0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R</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The Programming Language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87900" y="555600"/>
            <a:ext cx="2808000" cy="755700"/>
          </a:xfrm>
          <a:prstGeom prst="rect">
            <a:avLst/>
          </a:prstGeom>
        </p:spPr>
        <p:txBody>
          <a:bodyPr anchorCtr="0" anchor="b" bIns="91425" lIns="91425" rIns="91425" tIns="91425">
            <a:noAutofit/>
          </a:bodyPr>
          <a:lstStyle/>
          <a:p>
            <a:pPr lvl="0">
              <a:spcBef>
                <a:spcPts val="0"/>
              </a:spcBef>
              <a:buNone/>
            </a:pPr>
            <a:r>
              <a:rPr lang="en"/>
              <a:t>Arrays</a:t>
            </a:r>
          </a:p>
        </p:txBody>
      </p:sp>
      <p:sp>
        <p:nvSpPr>
          <p:cNvPr id="127" name="Shape 127"/>
          <p:cNvSpPr txBox="1"/>
          <p:nvPr>
            <p:ph idx="1" type="body"/>
          </p:nvPr>
        </p:nvSpPr>
        <p:spPr>
          <a:xfrm>
            <a:off x="387900" y="1594025"/>
            <a:ext cx="2808000" cy="1387200"/>
          </a:xfrm>
          <a:prstGeom prst="rect">
            <a:avLst/>
          </a:prstGeom>
        </p:spPr>
        <p:txBody>
          <a:bodyPr anchorCtr="0" anchor="t" bIns="91425" lIns="91425" rIns="91425" tIns="91425">
            <a:noAutofit/>
          </a:bodyPr>
          <a:lstStyle/>
          <a:p>
            <a:pPr indent="-228600" lvl="0" marL="457200">
              <a:spcBef>
                <a:spcPts val="0"/>
              </a:spcBef>
              <a:buChar char="➔"/>
            </a:pPr>
            <a:r>
              <a:rPr lang="en"/>
              <a:t>While Matrices are 2 dimensional, arrays can have any number of dimension. It takes dim as an attribute which creates the required number of dimension.</a:t>
            </a:r>
          </a:p>
        </p:txBody>
      </p:sp>
      <p:sp>
        <p:nvSpPr>
          <p:cNvPr id="128" name="Shape 128"/>
          <p:cNvSpPr/>
          <p:nvPr/>
        </p:nvSpPr>
        <p:spPr>
          <a:xfrm>
            <a:off x="934025" y="3070750"/>
            <a:ext cx="3492900" cy="1119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100">
                <a:solidFill>
                  <a:srgbClr val="880000"/>
                </a:solidFill>
              </a:rPr>
              <a:t># Create an array.</a:t>
            </a:r>
            <a:br>
              <a:rPr lang="en" sz="1100">
                <a:solidFill>
                  <a:srgbClr val="313131"/>
                </a:solidFill>
              </a:rPr>
            </a:br>
            <a:r>
              <a:rPr lang="en" sz="1100">
                <a:solidFill>
                  <a:srgbClr val="313131"/>
                </a:solidFill>
              </a:rPr>
              <a:t>a </a:t>
            </a:r>
            <a:r>
              <a:rPr lang="en" sz="1100">
                <a:solidFill>
                  <a:srgbClr val="666600"/>
                </a:solidFill>
              </a:rPr>
              <a:t>&lt;-</a:t>
            </a:r>
            <a:r>
              <a:rPr lang="en" sz="1100">
                <a:solidFill>
                  <a:srgbClr val="313131"/>
                </a:solidFill>
              </a:rPr>
              <a:t> array</a:t>
            </a:r>
            <a:r>
              <a:rPr lang="en" sz="1100">
                <a:solidFill>
                  <a:srgbClr val="666600"/>
                </a:solidFill>
              </a:rPr>
              <a:t>(</a:t>
            </a:r>
            <a:r>
              <a:rPr lang="en" sz="1100">
                <a:solidFill>
                  <a:srgbClr val="313131"/>
                </a:solidFill>
              </a:rPr>
              <a:t>c</a:t>
            </a:r>
            <a:r>
              <a:rPr lang="en" sz="1100">
                <a:solidFill>
                  <a:srgbClr val="666600"/>
                </a:solidFill>
              </a:rPr>
              <a:t>(</a:t>
            </a:r>
            <a:r>
              <a:rPr lang="en" sz="1100">
                <a:solidFill>
                  <a:srgbClr val="008800"/>
                </a:solidFill>
              </a:rPr>
              <a:t>'green'</a:t>
            </a:r>
            <a:r>
              <a:rPr lang="en" sz="1100">
                <a:solidFill>
                  <a:srgbClr val="666600"/>
                </a:solidFill>
              </a:rPr>
              <a:t>,</a:t>
            </a:r>
            <a:r>
              <a:rPr lang="en" sz="1100">
                <a:solidFill>
                  <a:srgbClr val="008800"/>
                </a:solidFill>
              </a:rPr>
              <a:t>'yellow'</a:t>
            </a:r>
            <a:r>
              <a:rPr lang="en" sz="1100">
                <a:solidFill>
                  <a:srgbClr val="666600"/>
                </a:solidFill>
              </a:rPr>
              <a:t>),</a:t>
            </a:r>
            <a:r>
              <a:rPr lang="en" sz="1100">
                <a:solidFill>
                  <a:srgbClr val="313131"/>
                </a:solidFill>
              </a:rPr>
              <a:t>dim </a:t>
            </a:r>
            <a:r>
              <a:rPr lang="en" sz="1100">
                <a:solidFill>
                  <a:srgbClr val="666600"/>
                </a:solidFill>
              </a:rPr>
              <a:t>=</a:t>
            </a:r>
            <a:r>
              <a:rPr lang="en" sz="1100">
                <a:solidFill>
                  <a:srgbClr val="313131"/>
                </a:solidFill>
              </a:rPr>
              <a:t> c</a:t>
            </a:r>
            <a:r>
              <a:rPr lang="en" sz="1100">
                <a:solidFill>
                  <a:srgbClr val="666600"/>
                </a:solidFill>
              </a:rPr>
              <a:t>(</a:t>
            </a:r>
            <a:r>
              <a:rPr lang="en" sz="1100">
                <a:solidFill>
                  <a:srgbClr val="006666"/>
                </a:solidFill>
              </a:rPr>
              <a:t>3</a:t>
            </a:r>
            <a:r>
              <a:rPr lang="en" sz="1100">
                <a:solidFill>
                  <a:srgbClr val="666600"/>
                </a:solidFill>
              </a:rPr>
              <a:t>,</a:t>
            </a:r>
            <a:r>
              <a:rPr lang="en" sz="1100">
                <a:solidFill>
                  <a:srgbClr val="006666"/>
                </a:solidFill>
              </a:rPr>
              <a:t>3</a:t>
            </a:r>
            <a:r>
              <a:rPr lang="en" sz="1100">
                <a:solidFill>
                  <a:srgbClr val="666600"/>
                </a:solidFill>
              </a:rPr>
              <a:t>,</a:t>
            </a:r>
            <a:r>
              <a:rPr lang="en" sz="1100">
                <a:solidFill>
                  <a:srgbClr val="006666"/>
                </a:solidFill>
              </a:rPr>
              <a:t>2</a:t>
            </a:r>
            <a:r>
              <a:rPr lang="en" sz="1100">
                <a:solidFill>
                  <a:srgbClr val="666600"/>
                </a:solidFill>
              </a:rPr>
              <a:t>))</a:t>
            </a:r>
            <a:br>
              <a:rPr lang="en" sz="1100">
                <a:solidFill>
                  <a:srgbClr val="313131"/>
                </a:solidFill>
              </a:rPr>
            </a:br>
            <a:r>
              <a:rPr lang="en" sz="1100">
                <a:solidFill>
                  <a:srgbClr val="000088"/>
                </a:solidFill>
              </a:rPr>
              <a:t>print</a:t>
            </a:r>
            <a:r>
              <a:rPr lang="en" sz="1100">
                <a:solidFill>
                  <a:srgbClr val="666600"/>
                </a:solidFill>
              </a:rPr>
              <a:t>(</a:t>
            </a:r>
            <a:r>
              <a:rPr lang="en" sz="1100">
                <a:solidFill>
                  <a:srgbClr val="313131"/>
                </a:solidFill>
              </a:rPr>
              <a:t>a</a:t>
            </a:r>
            <a:r>
              <a:rPr lang="en" sz="1100">
                <a:solidFill>
                  <a:srgbClr val="666600"/>
                </a:solidFill>
              </a:rPr>
              <a:t>)</a:t>
            </a:r>
          </a:p>
          <a:p>
            <a:pPr lvl="0" rtl="0">
              <a:lnSpc>
                <a:spcPct val="109090"/>
              </a:lnSpc>
              <a:spcBef>
                <a:spcPts val="0"/>
              </a:spcBef>
              <a:spcAft>
                <a:spcPts val="800"/>
              </a:spcAft>
              <a:buNone/>
            </a:pPr>
            <a:r>
              <a:t/>
            </a:r>
            <a:endParaRPr sz="1100"/>
          </a:p>
          <a:p>
            <a:pPr lvl="0">
              <a:spcBef>
                <a:spcPts val="0"/>
              </a:spcBef>
              <a:buNone/>
            </a:pPr>
            <a:r>
              <a:t/>
            </a:r>
            <a:endParaRPr sz="1100"/>
          </a:p>
        </p:txBody>
      </p:sp>
      <p:sp>
        <p:nvSpPr>
          <p:cNvPr id="129" name="Shape 129"/>
          <p:cNvSpPr/>
          <p:nvPr/>
        </p:nvSpPr>
        <p:spPr>
          <a:xfrm>
            <a:off x="5329025" y="1311300"/>
            <a:ext cx="3262800" cy="3090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800"/>
              <a:t>, , 1</a:t>
            </a:r>
            <a:br>
              <a:rPr lang="en" sz="800"/>
            </a:br>
            <a:br>
              <a:rPr lang="en" sz="800"/>
            </a:br>
            <a:r>
              <a:rPr lang="en" sz="800"/>
              <a:t>     [,1]     [,2]     [,3]    </a:t>
            </a:r>
            <a:br>
              <a:rPr lang="en" sz="800"/>
            </a:br>
            <a:r>
              <a:rPr lang="en" sz="800"/>
              <a:t>[1,] "green"  "yellow" "green" </a:t>
            </a:r>
            <a:br>
              <a:rPr lang="en" sz="800"/>
            </a:br>
            <a:r>
              <a:rPr lang="en" sz="800"/>
              <a:t>[2,] "yellow" "green"  "yellow"</a:t>
            </a:r>
            <a:br>
              <a:rPr lang="en" sz="800"/>
            </a:br>
            <a:r>
              <a:rPr lang="en" sz="800"/>
              <a:t>[3,] "green"  "yellow" "green" </a:t>
            </a:r>
            <a:br>
              <a:rPr lang="en" sz="800"/>
            </a:br>
            <a:br>
              <a:rPr lang="en" sz="800"/>
            </a:br>
            <a:r>
              <a:rPr lang="en" sz="800"/>
              <a:t>, , 2</a:t>
            </a:r>
          </a:p>
          <a:p>
            <a:pPr lvl="0" rtl="0">
              <a:lnSpc>
                <a:spcPct val="183333"/>
              </a:lnSpc>
              <a:spcBef>
                <a:spcPts val="0"/>
              </a:spcBef>
              <a:buNone/>
            </a:pPr>
            <a:br>
              <a:rPr lang="en" sz="800"/>
            </a:br>
            <a:r>
              <a:rPr lang="en" sz="800"/>
              <a:t>     [,1]     [,2]     [,3]    </a:t>
            </a:r>
            <a:br>
              <a:rPr lang="en" sz="800"/>
            </a:br>
            <a:r>
              <a:rPr lang="en" sz="800"/>
              <a:t>[1,] "yellow" "green"  "yellow"</a:t>
            </a:r>
            <a:br>
              <a:rPr lang="en" sz="800"/>
            </a:br>
            <a:r>
              <a:rPr lang="en" sz="800"/>
              <a:t>[2,] "green"  "yellow" "green" </a:t>
            </a:r>
            <a:br>
              <a:rPr lang="en" sz="800"/>
            </a:br>
            <a:r>
              <a:rPr lang="en" sz="800"/>
              <a:t>[3,] "yellow" "green"  "yellow" </a:t>
            </a:r>
          </a:p>
          <a:p>
            <a:pPr lvl="0">
              <a:spcBef>
                <a:spcPts val="0"/>
              </a:spcBef>
              <a:buNone/>
            </a:pPr>
            <a:r>
              <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87900" y="555600"/>
            <a:ext cx="2808000" cy="755700"/>
          </a:xfrm>
          <a:prstGeom prst="rect">
            <a:avLst/>
          </a:prstGeom>
        </p:spPr>
        <p:txBody>
          <a:bodyPr anchorCtr="0" anchor="b" bIns="91425" lIns="91425" rIns="91425" tIns="91425">
            <a:noAutofit/>
          </a:bodyPr>
          <a:lstStyle/>
          <a:p>
            <a:pPr lvl="0">
              <a:spcBef>
                <a:spcPts val="0"/>
              </a:spcBef>
              <a:buNone/>
            </a:pPr>
            <a:r>
              <a:rPr lang="en"/>
              <a:t>Data Frames</a:t>
            </a:r>
          </a:p>
        </p:txBody>
      </p:sp>
      <p:sp>
        <p:nvSpPr>
          <p:cNvPr id="135" name="Shape 135"/>
          <p:cNvSpPr txBox="1"/>
          <p:nvPr>
            <p:ph idx="1" type="body"/>
          </p:nvPr>
        </p:nvSpPr>
        <p:spPr>
          <a:xfrm>
            <a:off x="387900" y="1594025"/>
            <a:ext cx="3015600" cy="3012000"/>
          </a:xfrm>
          <a:prstGeom prst="rect">
            <a:avLst/>
          </a:prstGeom>
        </p:spPr>
        <p:txBody>
          <a:bodyPr anchorCtr="0" anchor="t" bIns="91425" lIns="91425" rIns="91425" tIns="91425">
            <a:noAutofit/>
          </a:bodyPr>
          <a:lstStyle/>
          <a:p>
            <a:pPr indent="-292100" lvl="0" marL="457200" marR="25400" rtl="0" algn="just">
              <a:lnSpc>
                <a:spcPct val="163636"/>
              </a:lnSpc>
              <a:spcBef>
                <a:spcPts val="0"/>
              </a:spcBef>
              <a:spcAft>
                <a:spcPts val="1100"/>
              </a:spcAft>
              <a:buSzPct val="100000"/>
              <a:buFont typeface="Arial"/>
              <a:buChar char="➔"/>
            </a:pPr>
            <a:r>
              <a:rPr lang="en" sz="1000">
                <a:latin typeface="Arial"/>
                <a:ea typeface="Arial"/>
                <a:cs typeface="Arial"/>
                <a:sym typeface="Arial"/>
              </a:rPr>
              <a:t>Data frames are tabular data objects. Unlike a matrix in data frame each column can contain different modes of data. The first column can be numeric while the second column can be character and third column can be logical. It is a list of vectors of equal length</a:t>
            </a:r>
            <a:r>
              <a:rPr lang="en" sz="1000">
                <a:latin typeface="Arial"/>
                <a:ea typeface="Arial"/>
                <a:cs typeface="Arial"/>
                <a:sym typeface="Arial"/>
              </a:rPr>
              <a:t>.</a:t>
            </a:r>
          </a:p>
          <a:p>
            <a:pPr indent="-292100" lvl="0" marL="457200" marR="25400" rtl="0" algn="just">
              <a:lnSpc>
                <a:spcPct val="163636"/>
              </a:lnSpc>
              <a:spcBef>
                <a:spcPts val="0"/>
              </a:spcBef>
              <a:spcAft>
                <a:spcPts val="1100"/>
              </a:spcAft>
              <a:buSzPct val="100000"/>
              <a:buFont typeface="Arial"/>
              <a:buChar char="➔"/>
            </a:pPr>
            <a:r>
              <a:rPr lang="en" sz="1000">
                <a:latin typeface="Arial"/>
                <a:ea typeface="Arial"/>
                <a:cs typeface="Arial"/>
                <a:sym typeface="Arial"/>
              </a:rPr>
              <a:t>Data Frames are created using the </a:t>
            </a:r>
            <a:r>
              <a:rPr b="1" lang="en" sz="1000">
                <a:latin typeface="Arial"/>
                <a:ea typeface="Arial"/>
                <a:cs typeface="Arial"/>
                <a:sym typeface="Arial"/>
              </a:rPr>
              <a:t>data.frame()</a:t>
            </a:r>
            <a:r>
              <a:rPr lang="en" sz="1000">
                <a:latin typeface="Arial"/>
                <a:ea typeface="Arial"/>
                <a:cs typeface="Arial"/>
                <a:sym typeface="Arial"/>
              </a:rPr>
              <a:t> function.</a:t>
            </a:r>
          </a:p>
        </p:txBody>
      </p:sp>
      <p:sp>
        <p:nvSpPr>
          <p:cNvPr id="136" name="Shape 136"/>
          <p:cNvSpPr/>
          <p:nvPr/>
        </p:nvSpPr>
        <p:spPr>
          <a:xfrm>
            <a:off x="4228700" y="1311300"/>
            <a:ext cx="3576000" cy="154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rPr>
              <a:t># Create the data frame.</a:t>
            </a:r>
            <a:br>
              <a:rPr lang="en" sz="1000">
                <a:solidFill>
                  <a:srgbClr val="313131"/>
                </a:solidFill>
              </a:rPr>
            </a:br>
            <a:r>
              <a:rPr lang="en" sz="1000">
                <a:solidFill>
                  <a:srgbClr val="313131"/>
                </a:solidFill>
              </a:rPr>
              <a:t>BMI </a:t>
            </a:r>
            <a:r>
              <a:rPr lang="en" sz="1000">
                <a:solidFill>
                  <a:srgbClr val="666600"/>
                </a:solidFill>
              </a:rPr>
              <a:t>&lt;-</a:t>
            </a:r>
            <a:r>
              <a:rPr lang="en" sz="1000">
                <a:solidFill>
                  <a:srgbClr val="313131"/>
                </a:solidFill>
              </a:rPr>
              <a:t> 	data</a:t>
            </a:r>
            <a:r>
              <a:rPr lang="en" sz="1000">
                <a:solidFill>
                  <a:srgbClr val="666600"/>
                </a:solidFill>
              </a:rPr>
              <a:t>.</a:t>
            </a:r>
            <a:r>
              <a:rPr lang="en" sz="1000">
                <a:solidFill>
                  <a:srgbClr val="313131"/>
                </a:solidFill>
              </a:rPr>
              <a:t>frame</a:t>
            </a:r>
            <a:r>
              <a:rPr lang="en" sz="1000">
                <a:solidFill>
                  <a:srgbClr val="666600"/>
                </a:solidFill>
              </a:rPr>
              <a:t>(</a:t>
            </a:r>
            <a:br>
              <a:rPr lang="en" sz="1000">
                <a:solidFill>
                  <a:srgbClr val="313131"/>
                </a:solidFill>
              </a:rPr>
            </a:br>
            <a:r>
              <a:rPr lang="en" sz="1000">
                <a:solidFill>
                  <a:srgbClr val="313131"/>
                </a:solidFill>
              </a:rPr>
              <a:t>   gender </a:t>
            </a:r>
            <a:r>
              <a:rPr lang="en" sz="1000">
                <a:solidFill>
                  <a:srgbClr val="666600"/>
                </a:solidFill>
              </a:rPr>
              <a:t>=</a:t>
            </a:r>
            <a:r>
              <a:rPr lang="en" sz="1000">
                <a:solidFill>
                  <a:srgbClr val="313131"/>
                </a:solidFill>
              </a:rPr>
              <a:t> c</a:t>
            </a:r>
            <a:r>
              <a:rPr lang="en" sz="1000">
                <a:solidFill>
                  <a:srgbClr val="666600"/>
                </a:solidFill>
              </a:rPr>
              <a:t>(</a:t>
            </a:r>
            <a:r>
              <a:rPr lang="en" sz="1000">
                <a:solidFill>
                  <a:srgbClr val="008800"/>
                </a:solidFill>
              </a:rPr>
              <a:t>"Male"</a:t>
            </a:r>
            <a:r>
              <a:rPr lang="en" sz="1000">
                <a:solidFill>
                  <a:srgbClr val="666600"/>
                </a:solidFill>
              </a:rPr>
              <a:t>,</a:t>
            </a:r>
            <a:r>
              <a:rPr lang="en" sz="1000">
                <a:solidFill>
                  <a:srgbClr val="313131"/>
                </a:solidFill>
              </a:rPr>
              <a:t> </a:t>
            </a:r>
            <a:r>
              <a:rPr lang="en" sz="1000">
                <a:solidFill>
                  <a:srgbClr val="008800"/>
                </a:solidFill>
              </a:rPr>
              <a:t>"Male"</a:t>
            </a:r>
            <a:r>
              <a:rPr lang="en" sz="1000">
                <a:solidFill>
                  <a:srgbClr val="666600"/>
                </a:solidFill>
              </a:rPr>
              <a:t>,</a:t>
            </a:r>
            <a:r>
              <a:rPr lang="en" sz="1000">
                <a:solidFill>
                  <a:srgbClr val="008800"/>
                </a:solidFill>
              </a:rPr>
              <a:t>"Female"</a:t>
            </a:r>
            <a:r>
              <a:rPr lang="en" sz="1000">
                <a:solidFill>
                  <a:srgbClr val="666600"/>
                </a:solidFill>
              </a:rPr>
              <a:t>),</a:t>
            </a:r>
            <a:r>
              <a:rPr lang="en" sz="1000">
                <a:solidFill>
                  <a:srgbClr val="313131"/>
                </a:solidFill>
              </a:rPr>
              <a:t> </a:t>
            </a:r>
            <a:br>
              <a:rPr lang="en" sz="1000">
                <a:solidFill>
                  <a:srgbClr val="313131"/>
                </a:solidFill>
              </a:rPr>
            </a:br>
            <a:r>
              <a:rPr lang="en" sz="1000">
                <a:solidFill>
                  <a:srgbClr val="313131"/>
                </a:solidFill>
              </a:rPr>
              <a:t>   height </a:t>
            </a:r>
            <a:r>
              <a:rPr lang="en" sz="1000">
                <a:solidFill>
                  <a:srgbClr val="666600"/>
                </a:solidFill>
              </a:rPr>
              <a:t>=</a:t>
            </a:r>
            <a:r>
              <a:rPr lang="en" sz="1000">
                <a:solidFill>
                  <a:srgbClr val="313131"/>
                </a:solidFill>
              </a:rPr>
              <a:t> c</a:t>
            </a:r>
            <a:r>
              <a:rPr lang="en" sz="1000">
                <a:solidFill>
                  <a:srgbClr val="666600"/>
                </a:solidFill>
              </a:rPr>
              <a:t>(</a:t>
            </a:r>
            <a:r>
              <a:rPr lang="en" sz="1000">
                <a:solidFill>
                  <a:srgbClr val="006666"/>
                </a:solidFill>
              </a:rPr>
              <a:t>152</a:t>
            </a:r>
            <a:r>
              <a:rPr lang="en" sz="1000">
                <a:solidFill>
                  <a:srgbClr val="666600"/>
                </a:solidFill>
              </a:rPr>
              <a:t>,</a:t>
            </a:r>
            <a:r>
              <a:rPr lang="en" sz="1000">
                <a:solidFill>
                  <a:srgbClr val="313131"/>
                </a:solidFill>
              </a:rPr>
              <a:t> </a:t>
            </a:r>
            <a:r>
              <a:rPr lang="en" sz="1000">
                <a:solidFill>
                  <a:srgbClr val="006666"/>
                </a:solidFill>
              </a:rPr>
              <a:t>171.5</a:t>
            </a:r>
            <a:r>
              <a:rPr lang="en" sz="1000">
                <a:solidFill>
                  <a:srgbClr val="666600"/>
                </a:solidFill>
              </a:rPr>
              <a:t>,</a:t>
            </a:r>
            <a:r>
              <a:rPr lang="en" sz="1000">
                <a:solidFill>
                  <a:srgbClr val="313131"/>
                </a:solidFill>
              </a:rPr>
              <a:t> </a:t>
            </a:r>
            <a:r>
              <a:rPr lang="en" sz="1000">
                <a:solidFill>
                  <a:srgbClr val="006666"/>
                </a:solidFill>
              </a:rPr>
              <a:t>165</a:t>
            </a:r>
            <a:r>
              <a:rPr lang="en" sz="1000">
                <a:solidFill>
                  <a:srgbClr val="666600"/>
                </a:solidFill>
              </a:rPr>
              <a:t>),</a:t>
            </a:r>
            <a:r>
              <a:rPr lang="en" sz="1000">
                <a:solidFill>
                  <a:srgbClr val="313131"/>
                </a:solidFill>
              </a:rPr>
              <a:t> </a:t>
            </a:r>
            <a:br>
              <a:rPr lang="en" sz="1000">
                <a:solidFill>
                  <a:srgbClr val="313131"/>
                </a:solidFill>
              </a:rPr>
            </a:br>
            <a:r>
              <a:rPr lang="en" sz="1000">
                <a:solidFill>
                  <a:srgbClr val="313131"/>
                </a:solidFill>
              </a:rPr>
              <a:t>   weight </a:t>
            </a:r>
            <a:r>
              <a:rPr lang="en" sz="1000">
                <a:solidFill>
                  <a:srgbClr val="666600"/>
                </a:solidFill>
              </a:rPr>
              <a:t>=</a:t>
            </a:r>
            <a:r>
              <a:rPr lang="en" sz="1000">
                <a:solidFill>
                  <a:srgbClr val="313131"/>
                </a:solidFill>
              </a:rPr>
              <a:t> c</a:t>
            </a:r>
            <a:r>
              <a:rPr lang="en" sz="1000">
                <a:solidFill>
                  <a:srgbClr val="666600"/>
                </a:solidFill>
              </a:rPr>
              <a:t>(</a:t>
            </a:r>
            <a:r>
              <a:rPr lang="en" sz="1000">
                <a:solidFill>
                  <a:srgbClr val="006666"/>
                </a:solidFill>
              </a:rPr>
              <a:t>81</a:t>
            </a:r>
            <a:r>
              <a:rPr lang="en" sz="1000">
                <a:solidFill>
                  <a:srgbClr val="666600"/>
                </a:solidFill>
              </a:rPr>
              <a:t>,</a:t>
            </a:r>
            <a:r>
              <a:rPr lang="en" sz="1000">
                <a:solidFill>
                  <a:srgbClr val="006666"/>
                </a:solidFill>
              </a:rPr>
              <a:t>93</a:t>
            </a:r>
            <a:r>
              <a:rPr lang="en" sz="1000">
                <a:solidFill>
                  <a:srgbClr val="666600"/>
                </a:solidFill>
              </a:rPr>
              <a:t>,</a:t>
            </a:r>
            <a:r>
              <a:rPr lang="en" sz="1000">
                <a:solidFill>
                  <a:srgbClr val="313131"/>
                </a:solidFill>
              </a:rPr>
              <a:t> </a:t>
            </a:r>
            <a:r>
              <a:rPr lang="en" sz="1000">
                <a:solidFill>
                  <a:srgbClr val="006666"/>
                </a:solidFill>
              </a:rPr>
              <a:t>78</a:t>
            </a:r>
            <a:r>
              <a:rPr lang="en" sz="1000">
                <a:solidFill>
                  <a:srgbClr val="666600"/>
                </a:solidFill>
              </a:rPr>
              <a:t>),</a:t>
            </a:r>
            <a:br>
              <a:rPr lang="en" sz="1000">
                <a:solidFill>
                  <a:srgbClr val="313131"/>
                </a:solidFill>
              </a:rPr>
            </a:br>
            <a:r>
              <a:rPr lang="en" sz="1000">
                <a:solidFill>
                  <a:srgbClr val="313131"/>
                </a:solidFill>
              </a:rPr>
              <a:t>   </a:t>
            </a:r>
            <a:r>
              <a:rPr lang="en" sz="1000">
                <a:solidFill>
                  <a:srgbClr val="7F0055"/>
                </a:solidFill>
              </a:rPr>
              <a:t>Age</a:t>
            </a:r>
            <a:r>
              <a:rPr lang="en" sz="1000">
                <a:solidFill>
                  <a:srgbClr val="313131"/>
                </a:solidFill>
              </a:rPr>
              <a:t> </a:t>
            </a:r>
            <a:r>
              <a:rPr lang="en" sz="1000">
                <a:solidFill>
                  <a:srgbClr val="666600"/>
                </a:solidFill>
              </a:rPr>
              <a:t>=</a:t>
            </a:r>
            <a:r>
              <a:rPr lang="en" sz="1000">
                <a:solidFill>
                  <a:srgbClr val="313131"/>
                </a:solidFill>
              </a:rPr>
              <a:t> c</a:t>
            </a:r>
            <a:r>
              <a:rPr lang="en" sz="1000">
                <a:solidFill>
                  <a:srgbClr val="666600"/>
                </a:solidFill>
              </a:rPr>
              <a:t>(</a:t>
            </a:r>
            <a:r>
              <a:rPr lang="en" sz="1000">
                <a:solidFill>
                  <a:srgbClr val="006666"/>
                </a:solidFill>
              </a:rPr>
              <a:t>42</a:t>
            </a:r>
            <a:r>
              <a:rPr lang="en" sz="1000">
                <a:solidFill>
                  <a:srgbClr val="666600"/>
                </a:solidFill>
              </a:rPr>
              <a:t>,</a:t>
            </a:r>
            <a:r>
              <a:rPr lang="en" sz="1000">
                <a:solidFill>
                  <a:srgbClr val="006666"/>
                </a:solidFill>
              </a:rPr>
              <a:t>38</a:t>
            </a:r>
            <a:r>
              <a:rPr lang="en" sz="1000">
                <a:solidFill>
                  <a:srgbClr val="666600"/>
                </a:solidFill>
              </a:rPr>
              <a:t>,</a:t>
            </a:r>
            <a:r>
              <a:rPr lang="en" sz="1000">
                <a:solidFill>
                  <a:srgbClr val="006666"/>
                </a:solidFill>
              </a:rPr>
              <a:t>26</a:t>
            </a:r>
            <a:r>
              <a:rPr lang="en" sz="1000">
                <a:solidFill>
                  <a:srgbClr val="666600"/>
                </a:solidFill>
              </a:rPr>
              <a:t>)</a:t>
            </a:r>
            <a:br>
              <a:rPr lang="en" sz="1000">
                <a:solidFill>
                  <a:srgbClr val="313131"/>
                </a:solidFill>
              </a:rPr>
            </a:br>
            <a:r>
              <a:rPr lang="en" sz="1000">
                <a:solidFill>
                  <a:srgbClr val="666600"/>
                </a:solidFill>
              </a:rPr>
              <a:t>)</a:t>
            </a:r>
            <a:br>
              <a:rPr lang="en" sz="1000">
                <a:solidFill>
                  <a:srgbClr val="313131"/>
                </a:solidFill>
              </a:rPr>
            </a:br>
            <a:r>
              <a:rPr lang="en" sz="1000">
                <a:solidFill>
                  <a:srgbClr val="000088"/>
                </a:solidFill>
              </a:rPr>
              <a:t>print</a:t>
            </a:r>
            <a:r>
              <a:rPr lang="en" sz="1000">
                <a:solidFill>
                  <a:srgbClr val="666600"/>
                </a:solidFill>
              </a:rPr>
              <a:t>(</a:t>
            </a:r>
            <a:r>
              <a:rPr lang="en" sz="1000">
                <a:solidFill>
                  <a:srgbClr val="313131"/>
                </a:solidFill>
              </a:rPr>
              <a:t>BMI</a:t>
            </a:r>
            <a:r>
              <a:rPr lang="en" sz="1000">
                <a:solidFill>
                  <a:srgbClr val="666600"/>
                </a:solidFill>
              </a:rPr>
              <a:t>)</a:t>
            </a:r>
          </a:p>
          <a:p>
            <a:pPr lvl="0" rtl="0">
              <a:lnSpc>
                <a:spcPct val="109090"/>
              </a:lnSpc>
              <a:spcBef>
                <a:spcPts val="0"/>
              </a:spcBef>
              <a:spcAft>
                <a:spcPts val="800"/>
              </a:spcAft>
              <a:buNone/>
            </a:pPr>
            <a:r>
              <a:t/>
            </a:r>
            <a:endParaRPr sz="1000"/>
          </a:p>
          <a:p>
            <a:pPr lvl="0">
              <a:spcBef>
                <a:spcPts val="0"/>
              </a:spcBef>
              <a:buNone/>
            </a:pPr>
            <a:r>
              <a:t/>
            </a:r>
            <a:endParaRPr sz="1000"/>
          </a:p>
        </p:txBody>
      </p:sp>
      <p:sp>
        <p:nvSpPr>
          <p:cNvPr id="137" name="Shape 137"/>
          <p:cNvSpPr/>
          <p:nvPr/>
        </p:nvSpPr>
        <p:spPr>
          <a:xfrm>
            <a:off x="4273450" y="3070750"/>
            <a:ext cx="3531300" cy="154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200">
                <a:solidFill>
                  <a:srgbClr val="313131"/>
                </a:solidFill>
              </a:rPr>
              <a:t> gender height weight Age</a:t>
            </a:r>
            <a:br>
              <a:rPr lang="en" sz="1200">
                <a:solidFill>
                  <a:srgbClr val="313131"/>
                </a:solidFill>
              </a:rPr>
            </a:br>
            <a:r>
              <a:rPr lang="en" sz="1200">
                <a:solidFill>
                  <a:srgbClr val="313131"/>
                </a:solidFill>
              </a:rPr>
              <a:t>1   Male  152.0     81  42</a:t>
            </a:r>
            <a:br>
              <a:rPr lang="en" sz="1200">
                <a:solidFill>
                  <a:srgbClr val="313131"/>
                </a:solidFill>
              </a:rPr>
            </a:br>
            <a:r>
              <a:rPr lang="en" sz="1200">
                <a:solidFill>
                  <a:srgbClr val="313131"/>
                </a:solidFill>
              </a:rPr>
              <a:t>2   Male  171.5     93  38</a:t>
            </a:r>
            <a:br>
              <a:rPr lang="en" sz="1200">
                <a:solidFill>
                  <a:srgbClr val="313131"/>
                </a:solidFill>
              </a:rPr>
            </a:br>
            <a:r>
              <a:rPr lang="en" sz="1200">
                <a:solidFill>
                  <a:srgbClr val="313131"/>
                </a:solidFill>
              </a:rPr>
              <a:t>3 Female  165.0     78  26 </a:t>
            </a:r>
          </a:p>
          <a:p>
            <a:pPr lvl="0" rtl="0">
              <a:lnSpc>
                <a:spcPct val="109090"/>
              </a:lnSpc>
              <a:spcBef>
                <a:spcPts val="0"/>
              </a:spcBef>
              <a:spcAft>
                <a:spcPts val="800"/>
              </a:spcAft>
              <a:buNone/>
            </a:pPr>
            <a:r>
              <a:t/>
            </a:r>
            <a:endParaRPr sz="1200">
              <a:solidFill>
                <a:srgbClr val="666600"/>
              </a:solidFill>
            </a:endParaRPr>
          </a:p>
          <a:p>
            <a:pPr lvl="0">
              <a:spcBef>
                <a:spcPts val="0"/>
              </a:spcBef>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Types of Operators</a:t>
            </a:r>
          </a:p>
        </p:txBody>
      </p:sp>
      <p:sp>
        <p:nvSpPr>
          <p:cNvPr id="143" name="Shape 14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Types of operators are:</a:t>
            </a:r>
          </a:p>
          <a:p>
            <a:pPr indent="-228600" lvl="1" marL="914400" rtl="0">
              <a:spcBef>
                <a:spcPts val="0"/>
              </a:spcBef>
              <a:buChar char="◆"/>
            </a:pPr>
            <a:r>
              <a:rPr lang="en"/>
              <a:t>Arithmetic Operators</a:t>
            </a:r>
          </a:p>
          <a:p>
            <a:pPr indent="-228600" lvl="1" marL="914400" rtl="0">
              <a:spcBef>
                <a:spcPts val="0"/>
              </a:spcBef>
              <a:buChar char="◆"/>
            </a:pPr>
            <a:r>
              <a:rPr lang="en"/>
              <a:t>Relational Operators</a:t>
            </a:r>
          </a:p>
          <a:p>
            <a:pPr indent="-228600" lvl="1" marL="914400" rtl="0">
              <a:spcBef>
                <a:spcPts val="0"/>
              </a:spcBef>
              <a:buChar char="◆"/>
            </a:pPr>
            <a:r>
              <a:rPr lang="en"/>
              <a:t>Logical Operators</a:t>
            </a:r>
          </a:p>
          <a:p>
            <a:pPr indent="-228600" lvl="1" marL="914400" rtl="0">
              <a:spcBef>
                <a:spcPts val="0"/>
              </a:spcBef>
              <a:buChar char="◆"/>
            </a:pPr>
            <a:r>
              <a:rPr lang="en"/>
              <a:t>Assignment Operators</a:t>
            </a:r>
          </a:p>
          <a:p>
            <a:pPr indent="0" lvl="0" marL="45720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descr="r-programming-mathematical-functions-in-r-5-638.jpg" id="148" name="Shape 148"/>
          <p:cNvPicPr preferRelativeResize="0"/>
          <p:nvPr/>
        </p:nvPicPr>
        <p:blipFill>
          <a:blip r:embed="rId3">
            <a:alphaModFix/>
          </a:blip>
          <a:stretch>
            <a:fillRect/>
          </a:stretch>
        </p:blipFill>
        <p:spPr>
          <a:xfrm>
            <a:off x="4791625" y="681325"/>
            <a:ext cx="4132699" cy="3780849"/>
          </a:xfrm>
          <a:prstGeom prst="rect">
            <a:avLst/>
          </a:prstGeom>
          <a:noFill/>
          <a:ln>
            <a:noFill/>
          </a:ln>
        </p:spPr>
      </p:pic>
      <p:sp>
        <p:nvSpPr>
          <p:cNvPr id="149" name="Shape 149"/>
          <p:cNvSpPr txBox="1"/>
          <p:nvPr>
            <p:ph type="title"/>
          </p:nvPr>
        </p:nvSpPr>
        <p:spPr>
          <a:xfrm>
            <a:off x="265500" y="1209075"/>
            <a:ext cx="4045200" cy="1506300"/>
          </a:xfrm>
          <a:prstGeom prst="rect">
            <a:avLst/>
          </a:prstGeom>
        </p:spPr>
        <p:txBody>
          <a:bodyPr anchorCtr="0" anchor="b" bIns="91425" lIns="91425" rIns="91425" tIns="91425">
            <a:noAutofit/>
          </a:bodyPr>
          <a:lstStyle/>
          <a:p>
            <a:pPr lvl="0">
              <a:spcBef>
                <a:spcPts val="0"/>
              </a:spcBef>
              <a:buNone/>
            </a:pPr>
            <a:r>
              <a:rPr lang="en"/>
              <a:t>Arithmetic Operators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descr="r-programming-comparing-objects-in-r-21-638.jpg" id="154" name="Shape 154"/>
          <p:cNvPicPr preferRelativeResize="0"/>
          <p:nvPr/>
        </p:nvPicPr>
        <p:blipFill>
          <a:blip r:embed="rId3">
            <a:alphaModFix/>
          </a:blip>
          <a:stretch>
            <a:fillRect/>
          </a:stretch>
        </p:blipFill>
        <p:spPr>
          <a:xfrm>
            <a:off x="4727675" y="684512"/>
            <a:ext cx="4175075" cy="3774474"/>
          </a:xfrm>
          <a:prstGeom prst="rect">
            <a:avLst/>
          </a:prstGeom>
          <a:noFill/>
          <a:ln>
            <a:noFill/>
          </a:ln>
        </p:spPr>
      </p:pic>
      <p:sp>
        <p:nvSpPr>
          <p:cNvPr id="155" name="Shape 155"/>
          <p:cNvSpPr txBox="1"/>
          <p:nvPr>
            <p:ph type="title"/>
          </p:nvPr>
        </p:nvSpPr>
        <p:spPr>
          <a:xfrm>
            <a:off x="265500" y="1209075"/>
            <a:ext cx="4045200" cy="1506300"/>
          </a:xfrm>
          <a:prstGeom prst="rect">
            <a:avLst/>
          </a:prstGeom>
        </p:spPr>
        <p:txBody>
          <a:bodyPr anchorCtr="0" anchor="b" bIns="91425" lIns="91425" rIns="91425" tIns="91425">
            <a:noAutofit/>
          </a:bodyPr>
          <a:lstStyle/>
          <a:p>
            <a:pPr lvl="0">
              <a:spcBef>
                <a:spcPts val="0"/>
              </a:spcBef>
              <a:buNone/>
            </a:pPr>
            <a:r>
              <a:rPr lang="en"/>
              <a:t>Comparison Operators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pic>
        <p:nvPicPr>
          <p:cNvPr descr="49197" id="160" name="Shape 160"/>
          <p:cNvPicPr preferRelativeResize="0"/>
          <p:nvPr/>
        </p:nvPicPr>
        <p:blipFill>
          <a:blip r:embed="rId3">
            <a:alphaModFix/>
          </a:blip>
          <a:stretch>
            <a:fillRect/>
          </a:stretch>
        </p:blipFill>
        <p:spPr>
          <a:xfrm>
            <a:off x="4997075" y="724200"/>
            <a:ext cx="3620200" cy="3695099"/>
          </a:xfrm>
          <a:prstGeom prst="rect">
            <a:avLst/>
          </a:prstGeom>
          <a:noFill/>
          <a:ln>
            <a:noFill/>
          </a:ln>
        </p:spPr>
      </p:pic>
      <p:sp>
        <p:nvSpPr>
          <p:cNvPr id="161" name="Shape 161"/>
          <p:cNvSpPr txBox="1"/>
          <p:nvPr>
            <p:ph type="title"/>
          </p:nvPr>
        </p:nvSpPr>
        <p:spPr>
          <a:xfrm>
            <a:off x="265500" y="1209075"/>
            <a:ext cx="4045200" cy="1506300"/>
          </a:xfrm>
          <a:prstGeom prst="rect">
            <a:avLst/>
          </a:prstGeom>
        </p:spPr>
        <p:txBody>
          <a:bodyPr anchorCtr="0" anchor="b" bIns="91425" lIns="91425" rIns="91425" tIns="91425">
            <a:noAutofit/>
          </a:bodyPr>
          <a:lstStyle/>
          <a:p>
            <a:pPr lvl="0">
              <a:spcBef>
                <a:spcPts val="0"/>
              </a:spcBef>
              <a:buNone/>
            </a:pPr>
            <a:r>
              <a:rPr lang="en"/>
              <a:t>Logical Operators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pic>
        <p:nvPicPr>
          <p:cNvPr descr="R_assg_operators.png" id="166" name="Shape 166"/>
          <p:cNvPicPr preferRelativeResize="0"/>
          <p:nvPr/>
        </p:nvPicPr>
        <p:blipFill>
          <a:blip r:embed="rId3">
            <a:alphaModFix/>
          </a:blip>
          <a:stretch>
            <a:fillRect/>
          </a:stretch>
        </p:blipFill>
        <p:spPr>
          <a:xfrm>
            <a:off x="5007200" y="716500"/>
            <a:ext cx="3091899" cy="3729674"/>
          </a:xfrm>
          <a:prstGeom prst="rect">
            <a:avLst/>
          </a:prstGeom>
          <a:noFill/>
          <a:ln>
            <a:noFill/>
          </a:ln>
        </p:spPr>
      </p:pic>
      <p:sp>
        <p:nvSpPr>
          <p:cNvPr id="167" name="Shape 167"/>
          <p:cNvSpPr txBox="1"/>
          <p:nvPr>
            <p:ph type="title"/>
          </p:nvPr>
        </p:nvSpPr>
        <p:spPr>
          <a:xfrm>
            <a:off x="265500" y="1209075"/>
            <a:ext cx="4045200" cy="1506300"/>
          </a:xfrm>
          <a:prstGeom prst="rect">
            <a:avLst/>
          </a:prstGeom>
        </p:spPr>
        <p:txBody>
          <a:bodyPr anchorCtr="0" anchor="b" bIns="91425" lIns="91425" rIns="91425" tIns="91425">
            <a:noAutofit/>
          </a:bodyPr>
          <a:lstStyle/>
          <a:p>
            <a:pPr lvl="0">
              <a:spcBef>
                <a:spcPts val="0"/>
              </a:spcBef>
              <a:buNone/>
            </a:pPr>
            <a:r>
              <a:rPr lang="en"/>
              <a:t>Assignment Operators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Decision Making</a:t>
            </a:r>
          </a:p>
        </p:txBody>
      </p:sp>
      <p:sp>
        <p:nvSpPr>
          <p:cNvPr id="173" name="Shape 173"/>
          <p:cNvSpPr txBox="1"/>
          <p:nvPr>
            <p:ph idx="1" type="body"/>
          </p:nvPr>
        </p:nvSpPr>
        <p:spPr>
          <a:xfrm>
            <a:off x="387900" y="1489825"/>
            <a:ext cx="3999900" cy="3078900"/>
          </a:xfrm>
          <a:prstGeom prst="rect">
            <a:avLst/>
          </a:prstGeom>
        </p:spPr>
        <p:txBody>
          <a:bodyPr anchorCtr="0" anchor="t" bIns="91425" lIns="91425" rIns="91425" tIns="91425">
            <a:noAutofit/>
          </a:bodyPr>
          <a:lstStyle/>
          <a:p>
            <a:pPr indent="-228600" lvl="0" marL="457200" rtl="0">
              <a:spcBef>
                <a:spcPts val="0"/>
              </a:spcBef>
              <a:buChar char="➔"/>
            </a:pPr>
            <a:r>
              <a:rPr lang="en"/>
              <a:t>if...else Statement</a:t>
            </a:r>
          </a:p>
          <a:p>
            <a:pPr lvl="0" rtl="0">
              <a:spcBef>
                <a:spcPts val="0"/>
              </a:spcBef>
              <a:buNone/>
            </a:pPr>
            <a:r>
              <a:t/>
            </a:r>
            <a:endParaRPr/>
          </a:p>
        </p:txBody>
      </p:sp>
      <p:sp>
        <p:nvSpPr>
          <p:cNvPr id="174" name="Shape 174"/>
          <p:cNvSpPr/>
          <p:nvPr/>
        </p:nvSpPr>
        <p:spPr>
          <a:xfrm>
            <a:off x="436650" y="2034375"/>
            <a:ext cx="3902400" cy="2175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if(boolean_expression) {</a:t>
            </a:r>
            <a:br>
              <a:rPr lang="en" sz="1000">
                <a:solidFill>
                  <a:srgbClr val="313131"/>
                </a:solidFill>
              </a:rPr>
            </a:br>
            <a:r>
              <a:rPr lang="en" sz="1000">
                <a:solidFill>
                  <a:srgbClr val="313131"/>
                </a:solidFill>
              </a:rPr>
              <a:t>   // statement(s) will execute if the boolean expression is true.</a:t>
            </a:r>
            <a:br>
              <a:rPr lang="en" sz="1000">
                <a:solidFill>
                  <a:srgbClr val="313131"/>
                </a:solidFill>
              </a:rPr>
            </a:br>
            <a:r>
              <a:rPr lang="en" sz="1000">
                <a:solidFill>
                  <a:srgbClr val="313131"/>
                </a:solidFill>
              </a:rPr>
              <a:t>} else {</a:t>
            </a:r>
            <a:br>
              <a:rPr lang="en" sz="1000">
                <a:solidFill>
                  <a:srgbClr val="313131"/>
                </a:solidFill>
              </a:rPr>
            </a:br>
            <a:r>
              <a:rPr lang="en" sz="1000">
                <a:solidFill>
                  <a:srgbClr val="313131"/>
                </a:solidFill>
              </a:rPr>
              <a:t>   // statement(s) will execute if the boolean expression is false.</a:t>
            </a:r>
            <a:br>
              <a:rPr lang="en" sz="1000">
                <a:solidFill>
                  <a:srgbClr val="313131"/>
                </a:solidFill>
              </a:rPr>
            </a:br>
            <a:r>
              <a:rPr lang="en" sz="1000">
                <a:solidFill>
                  <a:srgbClr val="313131"/>
                </a:solidFill>
              </a:rPr>
              <a:t>}</a:t>
            </a:r>
          </a:p>
          <a:p>
            <a:pPr lvl="0">
              <a:spcBef>
                <a:spcPts val="0"/>
              </a:spcBef>
              <a:buNone/>
            </a:pPr>
            <a:r>
              <a:t/>
            </a:r>
            <a:endParaRPr sz="1000"/>
          </a:p>
        </p:txBody>
      </p:sp>
      <p:sp>
        <p:nvSpPr>
          <p:cNvPr id="175" name="Shape 175"/>
          <p:cNvSpPr txBox="1"/>
          <p:nvPr>
            <p:ph idx="2" type="body"/>
          </p:nvPr>
        </p:nvSpPr>
        <p:spPr>
          <a:xfrm>
            <a:off x="4756200" y="1489825"/>
            <a:ext cx="3999900" cy="3078900"/>
          </a:xfrm>
          <a:prstGeom prst="rect">
            <a:avLst/>
          </a:prstGeom>
        </p:spPr>
        <p:txBody>
          <a:bodyPr anchorCtr="0" anchor="t" bIns="91425" lIns="91425" rIns="91425" tIns="91425">
            <a:noAutofit/>
          </a:bodyPr>
          <a:lstStyle/>
          <a:p>
            <a:pPr indent="-228600" lvl="0" marL="457200" rtl="0">
              <a:spcBef>
                <a:spcPts val="0"/>
              </a:spcBef>
              <a:buChar char="➔"/>
            </a:pPr>
            <a:r>
              <a:rPr lang="en"/>
              <a:t>Switch statement</a:t>
            </a:r>
          </a:p>
          <a:p>
            <a:pPr lvl="0" rtl="0">
              <a:spcBef>
                <a:spcPts val="0"/>
              </a:spcBef>
              <a:buNone/>
            </a:pPr>
            <a:r>
              <a:rPr lang="en"/>
              <a:t> </a:t>
            </a:r>
          </a:p>
        </p:txBody>
      </p:sp>
      <p:sp>
        <p:nvSpPr>
          <p:cNvPr id="176" name="Shape 176"/>
          <p:cNvSpPr/>
          <p:nvPr/>
        </p:nvSpPr>
        <p:spPr>
          <a:xfrm>
            <a:off x="5111500" y="2034375"/>
            <a:ext cx="3115500" cy="447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switch(expression, case1, case2, case3....)</a:t>
            </a:r>
          </a:p>
        </p:txBody>
      </p:sp>
      <p:sp>
        <p:nvSpPr>
          <p:cNvPr id="177" name="Shape 177"/>
          <p:cNvSpPr/>
          <p:nvPr/>
        </p:nvSpPr>
        <p:spPr>
          <a:xfrm>
            <a:off x="5111500" y="2795650"/>
            <a:ext cx="3115500" cy="1599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000">
                <a:solidFill>
                  <a:srgbClr val="313131"/>
                </a:solidFill>
              </a:rPr>
              <a:t>x </a:t>
            </a:r>
            <a:r>
              <a:rPr lang="en" sz="1000">
                <a:solidFill>
                  <a:srgbClr val="666600"/>
                </a:solidFill>
              </a:rPr>
              <a:t>&lt;-</a:t>
            </a:r>
            <a:r>
              <a:rPr lang="en" sz="1000">
                <a:solidFill>
                  <a:srgbClr val="313131"/>
                </a:solidFill>
              </a:rPr>
              <a:t> </a:t>
            </a:r>
            <a:r>
              <a:rPr lang="en" sz="1000">
                <a:solidFill>
                  <a:srgbClr val="000088"/>
                </a:solidFill>
              </a:rPr>
              <a:t>switch</a:t>
            </a:r>
            <a:r>
              <a:rPr lang="en" sz="1000">
                <a:solidFill>
                  <a:srgbClr val="666600"/>
                </a:solidFill>
              </a:rPr>
              <a:t>(</a:t>
            </a:r>
            <a:br>
              <a:rPr lang="en" sz="1000">
                <a:solidFill>
                  <a:srgbClr val="313131"/>
                </a:solidFill>
              </a:rPr>
            </a:br>
            <a:r>
              <a:rPr lang="en" sz="1000">
                <a:solidFill>
                  <a:srgbClr val="313131"/>
                </a:solidFill>
              </a:rPr>
              <a:t>   </a:t>
            </a:r>
            <a:r>
              <a:rPr lang="en" sz="1000">
                <a:solidFill>
                  <a:srgbClr val="006666"/>
                </a:solidFill>
              </a:rPr>
              <a:t>3</a:t>
            </a:r>
            <a:r>
              <a:rPr lang="en" sz="1000">
                <a:solidFill>
                  <a:srgbClr val="666600"/>
                </a:solidFill>
              </a:rPr>
              <a:t>,</a:t>
            </a:r>
            <a:br>
              <a:rPr lang="en" sz="1000">
                <a:solidFill>
                  <a:srgbClr val="313131"/>
                </a:solidFill>
              </a:rPr>
            </a:br>
            <a:r>
              <a:rPr lang="en" sz="1000">
                <a:solidFill>
                  <a:srgbClr val="313131"/>
                </a:solidFill>
              </a:rPr>
              <a:t>   </a:t>
            </a:r>
            <a:r>
              <a:rPr lang="en" sz="1000">
                <a:solidFill>
                  <a:srgbClr val="008800"/>
                </a:solidFill>
              </a:rPr>
              <a:t>"first"</a:t>
            </a:r>
            <a:r>
              <a:rPr lang="en" sz="1000">
                <a:solidFill>
                  <a:srgbClr val="666600"/>
                </a:solidFill>
              </a:rPr>
              <a:t>,</a:t>
            </a:r>
            <a:br>
              <a:rPr lang="en" sz="1000">
                <a:solidFill>
                  <a:srgbClr val="313131"/>
                </a:solidFill>
              </a:rPr>
            </a:br>
            <a:r>
              <a:rPr lang="en" sz="1000">
                <a:solidFill>
                  <a:srgbClr val="313131"/>
                </a:solidFill>
              </a:rPr>
              <a:t>   </a:t>
            </a:r>
            <a:r>
              <a:rPr lang="en" sz="1000">
                <a:solidFill>
                  <a:srgbClr val="008800"/>
                </a:solidFill>
              </a:rPr>
              <a:t>"second"</a:t>
            </a:r>
            <a:r>
              <a:rPr lang="en" sz="1000">
                <a:solidFill>
                  <a:srgbClr val="666600"/>
                </a:solidFill>
              </a:rPr>
              <a:t>,</a:t>
            </a:r>
            <a:br>
              <a:rPr lang="en" sz="1000">
                <a:solidFill>
                  <a:srgbClr val="313131"/>
                </a:solidFill>
              </a:rPr>
            </a:br>
            <a:r>
              <a:rPr lang="en" sz="1000">
                <a:solidFill>
                  <a:srgbClr val="313131"/>
                </a:solidFill>
              </a:rPr>
              <a:t>   </a:t>
            </a:r>
            <a:r>
              <a:rPr lang="en" sz="1000">
                <a:solidFill>
                  <a:srgbClr val="008800"/>
                </a:solidFill>
              </a:rPr>
              <a:t>"third"</a:t>
            </a:r>
            <a:r>
              <a:rPr lang="en" sz="1000">
                <a:solidFill>
                  <a:srgbClr val="666600"/>
                </a:solidFill>
              </a:rPr>
              <a:t>,</a:t>
            </a:r>
            <a:br>
              <a:rPr lang="en" sz="1000">
                <a:solidFill>
                  <a:srgbClr val="313131"/>
                </a:solidFill>
              </a:rPr>
            </a:br>
            <a:r>
              <a:rPr lang="en" sz="1000">
                <a:solidFill>
                  <a:srgbClr val="313131"/>
                </a:solidFill>
              </a:rPr>
              <a:t>   </a:t>
            </a:r>
            <a:r>
              <a:rPr lang="en" sz="1000">
                <a:solidFill>
                  <a:srgbClr val="008800"/>
                </a:solidFill>
              </a:rPr>
              <a:t>"fourth"</a:t>
            </a:r>
            <a:br>
              <a:rPr lang="en" sz="1000">
                <a:solidFill>
                  <a:srgbClr val="313131"/>
                </a:solidFill>
              </a:rPr>
            </a:br>
            <a:r>
              <a:rPr lang="en" sz="1000">
                <a:solidFill>
                  <a:srgbClr val="666600"/>
                </a:solidFill>
              </a:rPr>
              <a:t>)</a:t>
            </a:r>
            <a:br>
              <a:rPr lang="en" sz="1000">
                <a:solidFill>
                  <a:srgbClr val="313131"/>
                </a:solidFill>
              </a:rPr>
            </a:br>
            <a:r>
              <a:rPr lang="en" sz="1000">
                <a:solidFill>
                  <a:srgbClr val="000088"/>
                </a:solidFill>
              </a:rPr>
              <a:t>print</a:t>
            </a:r>
            <a:r>
              <a:rPr lang="en" sz="1000">
                <a:solidFill>
                  <a:srgbClr val="666600"/>
                </a:solidFill>
              </a:rPr>
              <a:t>(</a:t>
            </a:r>
            <a:r>
              <a:rPr lang="en" sz="1000">
                <a:solidFill>
                  <a:srgbClr val="313131"/>
                </a:solidFill>
              </a:rPr>
              <a:t>x</a:t>
            </a:r>
            <a:r>
              <a:rPr lang="en" sz="1000">
                <a:solidFill>
                  <a:srgbClr val="666600"/>
                </a:solidFill>
              </a:rPr>
              <a:t>)</a:t>
            </a:r>
          </a:p>
          <a:p>
            <a:pPr lvl="0" rtl="0">
              <a:lnSpc>
                <a:spcPct val="183333"/>
              </a:lnSpc>
              <a:spcBef>
                <a:spcPts val="0"/>
              </a:spcBef>
              <a:buNone/>
            </a:pPr>
            <a:r>
              <a:t/>
            </a:r>
            <a:endParaRPr sz="1000">
              <a:solidFill>
                <a:srgbClr val="31313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Loops</a:t>
            </a:r>
          </a:p>
        </p:txBody>
      </p:sp>
      <p:sp>
        <p:nvSpPr>
          <p:cNvPr id="183" name="Shape 183"/>
          <p:cNvSpPr txBox="1"/>
          <p:nvPr>
            <p:ph idx="1" type="body"/>
          </p:nvPr>
        </p:nvSpPr>
        <p:spPr>
          <a:xfrm>
            <a:off x="387900" y="1489825"/>
            <a:ext cx="3999900" cy="3231300"/>
          </a:xfrm>
          <a:prstGeom prst="rect">
            <a:avLst/>
          </a:prstGeom>
        </p:spPr>
        <p:txBody>
          <a:bodyPr anchorCtr="0" anchor="t" bIns="91425" lIns="91425" rIns="91425" tIns="91425">
            <a:noAutofit/>
          </a:bodyPr>
          <a:lstStyle/>
          <a:p>
            <a:pPr indent="-228600" lvl="0" marL="457200" rtl="0">
              <a:spcBef>
                <a:spcPts val="0"/>
              </a:spcBef>
              <a:buChar char="➔"/>
            </a:pPr>
            <a:r>
              <a:rPr lang="en"/>
              <a:t>f</a:t>
            </a:r>
            <a:r>
              <a:rPr lang="en"/>
              <a:t>or loop</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a:spcBef>
                <a:spcPts val="0"/>
              </a:spcBef>
              <a:buChar char="➔"/>
            </a:pPr>
            <a:r>
              <a:rPr lang="en"/>
              <a:t>w</a:t>
            </a:r>
            <a:r>
              <a:rPr lang="en"/>
              <a:t>hile loop</a:t>
            </a:r>
          </a:p>
        </p:txBody>
      </p:sp>
      <p:sp>
        <p:nvSpPr>
          <p:cNvPr id="184" name="Shape 184"/>
          <p:cNvSpPr txBox="1"/>
          <p:nvPr>
            <p:ph idx="2" type="body"/>
          </p:nvPr>
        </p:nvSpPr>
        <p:spPr>
          <a:xfrm>
            <a:off x="4756200" y="1489825"/>
            <a:ext cx="3999900" cy="3078900"/>
          </a:xfrm>
          <a:prstGeom prst="rect">
            <a:avLst/>
          </a:prstGeom>
        </p:spPr>
        <p:txBody>
          <a:bodyPr anchorCtr="0" anchor="t" bIns="91425" lIns="91425" rIns="91425" tIns="91425">
            <a:noAutofit/>
          </a:bodyPr>
          <a:lstStyle/>
          <a:p>
            <a:pPr indent="-228600" lvl="0" marL="457200" rtl="0">
              <a:spcBef>
                <a:spcPts val="0"/>
              </a:spcBef>
              <a:buChar char="➔"/>
            </a:pPr>
            <a:r>
              <a:rPr lang="en"/>
              <a:t>r</a:t>
            </a:r>
            <a:r>
              <a:rPr lang="en"/>
              <a:t>epeat loop</a:t>
            </a:r>
          </a:p>
          <a:p>
            <a:pPr indent="-292100" lvl="1" marL="914400" rtl="0">
              <a:spcBef>
                <a:spcPts val="0"/>
              </a:spcBef>
              <a:buSzPct val="100000"/>
              <a:buFont typeface="Arial"/>
              <a:buChar char="◆"/>
            </a:pPr>
            <a:r>
              <a:rPr lang="en" sz="1000">
                <a:latin typeface="Arial"/>
                <a:ea typeface="Arial"/>
                <a:cs typeface="Arial"/>
                <a:sym typeface="Arial"/>
              </a:rPr>
              <a:t>The </a:t>
            </a:r>
            <a:r>
              <a:rPr b="1" lang="en" sz="1000">
                <a:latin typeface="Arial"/>
                <a:ea typeface="Arial"/>
                <a:cs typeface="Arial"/>
                <a:sym typeface="Arial"/>
              </a:rPr>
              <a:t>Repeat loop</a:t>
            </a:r>
            <a:r>
              <a:rPr lang="en" sz="1000">
                <a:latin typeface="Arial"/>
                <a:ea typeface="Arial"/>
                <a:cs typeface="Arial"/>
                <a:sym typeface="Arial"/>
              </a:rPr>
              <a:t> executes the same code again and again until a stop condition is met.</a:t>
            </a:r>
          </a:p>
          <a:p>
            <a:pPr lvl="0">
              <a:spcBef>
                <a:spcPts val="0"/>
              </a:spcBef>
              <a:buNone/>
            </a:pPr>
            <a:r>
              <a:t/>
            </a:r>
            <a:endParaRPr/>
          </a:p>
        </p:txBody>
      </p:sp>
      <p:sp>
        <p:nvSpPr>
          <p:cNvPr id="185" name="Shape 185"/>
          <p:cNvSpPr/>
          <p:nvPr/>
        </p:nvSpPr>
        <p:spPr>
          <a:xfrm>
            <a:off x="436650" y="1925625"/>
            <a:ext cx="3902400" cy="972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for (value in vector) {</a:t>
            </a:r>
            <a:br>
              <a:rPr lang="en" sz="1000">
                <a:solidFill>
                  <a:srgbClr val="313131"/>
                </a:solidFill>
              </a:rPr>
            </a:br>
            <a:r>
              <a:rPr lang="en" sz="1000">
                <a:solidFill>
                  <a:srgbClr val="313131"/>
                </a:solidFill>
              </a:rPr>
              <a:t>   statements</a:t>
            </a:r>
            <a:br>
              <a:rPr lang="en" sz="1000">
                <a:solidFill>
                  <a:srgbClr val="313131"/>
                </a:solidFill>
              </a:rPr>
            </a:br>
            <a:r>
              <a:rPr lang="en" sz="1000">
                <a:solidFill>
                  <a:srgbClr val="313131"/>
                </a:solidFill>
              </a:rPr>
              <a:t>}</a:t>
            </a:r>
          </a:p>
          <a:p>
            <a:pPr lvl="0" rtl="0">
              <a:spcBef>
                <a:spcPts val="0"/>
              </a:spcBef>
              <a:buNone/>
            </a:pPr>
            <a:r>
              <a:t/>
            </a:r>
            <a:endParaRPr sz="1000">
              <a:solidFill>
                <a:srgbClr val="313131"/>
              </a:solidFill>
            </a:endParaRPr>
          </a:p>
        </p:txBody>
      </p:sp>
      <p:sp>
        <p:nvSpPr>
          <p:cNvPr id="186" name="Shape 186"/>
          <p:cNvSpPr/>
          <p:nvPr/>
        </p:nvSpPr>
        <p:spPr>
          <a:xfrm>
            <a:off x="436650" y="3705200"/>
            <a:ext cx="3902400" cy="972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while (test_expression) {</a:t>
            </a:r>
            <a:br>
              <a:rPr lang="en" sz="1000">
                <a:solidFill>
                  <a:srgbClr val="313131"/>
                </a:solidFill>
              </a:rPr>
            </a:br>
            <a:r>
              <a:rPr lang="en" sz="1000">
                <a:solidFill>
                  <a:srgbClr val="313131"/>
                </a:solidFill>
              </a:rPr>
              <a:t>   statement</a:t>
            </a:r>
            <a:br>
              <a:rPr lang="en" sz="1000">
                <a:solidFill>
                  <a:srgbClr val="313131"/>
                </a:solidFill>
              </a:rPr>
            </a:br>
            <a:r>
              <a:rPr lang="en" sz="1000">
                <a:solidFill>
                  <a:srgbClr val="313131"/>
                </a:solidFill>
              </a:rPr>
              <a:t>}</a:t>
            </a:r>
          </a:p>
          <a:p>
            <a:pPr lvl="0" rtl="0">
              <a:lnSpc>
                <a:spcPct val="183333"/>
              </a:lnSpc>
              <a:spcBef>
                <a:spcPts val="0"/>
              </a:spcBef>
              <a:buNone/>
            </a:pPr>
            <a:r>
              <a:t/>
            </a:r>
            <a:endParaRPr sz="1000">
              <a:solidFill>
                <a:srgbClr val="313131"/>
              </a:solidFill>
            </a:endParaRPr>
          </a:p>
          <a:p>
            <a:pPr lvl="0" rtl="0">
              <a:spcBef>
                <a:spcPts val="0"/>
              </a:spcBef>
              <a:buNone/>
            </a:pPr>
            <a:r>
              <a:t/>
            </a:r>
            <a:endParaRPr sz="1000">
              <a:solidFill>
                <a:srgbClr val="313131"/>
              </a:solidFill>
            </a:endParaRPr>
          </a:p>
        </p:txBody>
      </p:sp>
      <p:sp>
        <p:nvSpPr>
          <p:cNvPr id="187" name="Shape 187"/>
          <p:cNvSpPr/>
          <p:nvPr/>
        </p:nvSpPr>
        <p:spPr>
          <a:xfrm>
            <a:off x="4804950" y="2282750"/>
            <a:ext cx="3902400" cy="1888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repeat { </a:t>
            </a:r>
            <a:br>
              <a:rPr lang="en" sz="1000">
                <a:solidFill>
                  <a:srgbClr val="313131"/>
                </a:solidFill>
              </a:rPr>
            </a:br>
            <a:r>
              <a:rPr lang="en" sz="1000">
                <a:solidFill>
                  <a:srgbClr val="313131"/>
                </a:solidFill>
              </a:rPr>
              <a:t>   commands </a:t>
            </a:r>
            <a:br>
              <a:rPr lang="en" sz="1000">
                <a:solidFill>
                  <a:srgbClr val="313131"/>
                </a:solidFill>
              </a:rPr>
            </a:br>
            <a:r>
              <a:rPr lang="en" sz="1000">
                <a:solidFill>
                  <a:srgbClr val="313131"/>
                </a:solidFill>
              </a:rPr>
              <a:t>   if(condition) {</a:t>
            </a:r>
            <a:br>
              <a:rPr lang="en" sz="1000">
                <a:solidFill>
                  <a:srgbClr val="313131"/>
                </a:solidFill>
              </a:rPr>
            </a:br>
            <a:r>
              <a:rPr lang="en" sz="1000">
                <a:solidFill>
                  <a:srgbClr val="313131"/>
                </a:solidFill>
              </a:rPr>
              <a:t>      break</a:t>
            </a:r>
            <a:br>
              <a:rPr lang="en" sz="1000">
                <a:solidFill>
                  <a:srgbClr val="313131"/>
                </a:solidFill>
              </a:rPr>
            </a:br>
            <a:r>
              <a:rPr lang="en" sz="1000">
                <a:solidFill>
                  <a:srgbClr val="313131"/>
                </a:solidFill>
              </a:rPr>
              <a:t>   }</a:t>
            </a:r>
            <a:br>
              <a:rPr lang="en" sz="1000">
                <a:solidFill>
                  <a:srgbClr val="313131"/>
                </a:solidFill>
              </a:rPr>
            </a:br>
            <a:r>
              <a:rPr lang="en" sz="1000">
                <a:solidFill>
                  <a:srgbClr val="313131"/>
                </a:solidFill>
              </a:rPr>
              <a:t>}</a:t>
            </a:r>
          </a:p>
          <a:p>
            <a:pPr lvl="0" rtl="0">
              <a:spcBef>
                <a:spcPts val="0"/>
              </a:spcBef>
              <a:buNone/>
            </a:pPr>
            <a:r>
              <a:t/>
            </a:r>
            <a:endParaRPr sz="1000">
              <a:solidFill>
                <a:srgbClr val="31313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Functions</a:t>
            </a:r>
          </a:p>
        </p:txBody>
      </p:sp>
      <p:sp>
        <p:nvSpPr>
          <p:cNvPr id="193" name="Shape 19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SzPct val="100000"/>
              <a:buChar char="➔"/>
            </a:pPr>
            <a:r>
              <a:rPr lang="en" sz="1400"/>
              <a:t>An R function is created by using the keyword </a:t>
            </a:r>
            <a:r>
              <a:rPr b="1" lang="en" sz="1400"/>
              <a:t>function</a:t>
            </a:r>
            <a:r>
              <a:rPr lang="en" sz="1400"/>
              <a:t>. The basic syntax of an R function definition is as follows −</a:t>
            </a:r>
          </a:p>
          <a:p>
            <a:pPr lvl="0" rtl="0">
              <a:spcBef>
                <a:spcPts val="0"/>
              </a:spcBef>
              <a:buNone/>
            </a:pPr>
            <a:r>
              <a:t/>
            </a:r>
            <a:endParaRPr sz="1400"/>
          </a:p>
          <a:p>
            <a:pPr lvl="0" rtl="0">
              <a:spcBef>
                <a:spcPts val="0"/>
              </a:spcBef>
              <a:buNone/>
            </a:pPr>
            <a:r>
              <a:t/>
            </a:r>
            <a:endParaRPr sz="1400"/>
          </a:p>
          <a:p>
            <a:pPr indent="-317500" lvl="0" marL="457200" rtl="0">
              <a:spcBef>
                <a:spcPts val="0"/>
              </a:spcBef>
              <a:buSzPct val="100000"/>
              <a:buChar char="➔"/>
            </a:pPr>
            <a:r>
              <a:rPr lang="en" sz="1400"/>
              <a:t>A function is called using the function name along with the arguments given in parentheses.</a:t>
            </a:r>
          </a:p>
          <a:p>
            <a:pPr lvl="0" rtl="0">
              <a:spcBef>
                <a:spcPts val="0"/>
              </a:spcBef>
              <a:buNone/>
            </a:pPr>
            <a:r>
              <a:t/>
            </a:r>
            <a:endParaRPr sz="1400"/>
          </a:p>
          <a:p>
            <a:pPr lvl="0">
              <a:spcBef>
                <a:spcPts val="0"/>
              </a:spcBef>
              <a:buNone/>
            </a:pPr>
            <a:r>
              <a:t/>
            </a:r>
            <a:endParaRPr sz="1400"/>
          </a:p>
        </p:txBody>
      </p:sp>
      <p:sp>
        <p:nvSpPr>
          <p:cNvPr id="194" name="Shape 194"/>
          <p:cNvSpPr/>
          <p:nvPr/>
        </p:nvSpPr>
        <p:spPr>
          <a:xfrm>
            <a:off x="972400" y="2283875"/>
            <a:ext cx="3710400" cy="786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100">
                <a:solidFill>
                  <a:srgbClr val="313131"/>
                </a:solidFill>
              </a:rPr>
              <a:t>function_name </a:t>
            </a:r>
            <a:r>
              <a:rPr lang="en" sz="1100">
                <a:solidFill>
                  <a:srgbClr val="666600"/>
                </a:solidFill>
              </a:rPr>
              <a:t>&lt;-</a:t>
            </a:r>
            <a:r>
              <a:rPr lang="en" sz="1100">
                <a:solidFill>
                  <a:srgbClr val="313131"/>
                </a:solidFill>
              </a:rPr>
              <a:t> </a:t>
            </a:r>
            <a:r>
              <a:rPr lang="en" sz="1100">
                <a:solidFill>
                  <a:srgbClr val="000088"/>
                </a:solidFill>
              </a:rPr>
              <a:t>function</a:t>
            </a:r>
            <a:r>
              <a:rPr lang="en" sz="1100">
                <a:solidFill>
                  <a:srgbClr val="666600"/>
                </a:solidFill>
              </a:rPr>
              <a:t>(</a:t>
            </a:r>
            <a:r>
              <a:rPr lang="en" sz="1100">
                <a:solidFill>
                  <a:srgbClr val="313131"/>
                </a:solidFill>
              </a:rPr>
              <a:t>arg_1</a:t>
            </a:r>
            <a:r>
              <a:rPr lang="en" sz="1100">
                <a:solidFill>
                  <a:srgbClr val="666600"/>
                </a:solidFill>
              </a:rPr>
              <a:t>,</a:t>
            </a:r>
            <a:r>
              <a:rPr lang="en" sz="1100">
                <a:solidFill>
                  <a:srgbClr val="313131"/>
                </a:solidFill>
              </a:rPr>
              <a:t> arg_2</a:t>
            </a:r>
            <a:r>
              <a:rPr lang="en" sz="1100">
                <a:solidFill>
                  <a:srgbClr val="666600"/>
                </a:solidFill>
              </a:rPr>
              <a:t>,</a:t>
            </a:r>
            <a:r>
              <a:rPr lang="en" sz="1100">
                <a:solidFill>
                  <a:srgbClr val="313131"/>
                </a:solidFill>
              </a:rPr>
              <a:t> </a:t>
            </a:r>
            <a:r>
              <a:rPr lang="en" sz="1100">
                <a:solidFill>
                  <a:srgbClr val="666600"/>
                </a:solidFill>
              </a:rPr>
              <a:t>...)</a:t>
            </a:r>
            <a:r>
              <a:rPr lang="en" sz="1100">
                <a:solidFill>
                  <a:srgbClr val="313131"/>
                </a:solidFill>
              </a:rPr>
              <a:t> </a:t>
            </a:r>
            <a:r>
              <a:rPr lang="en" sz="1100">
                <a:solidFill>
                  <a:srgbClr val="666600"/>
                </a:solidFill>
              </a:rPr>
              <a:t>{</a:t>
            </a:r>
            <a:br>
              <a:rPr lang="en" sz="1100">
                <a:solidFill>
                  <a:srgbClr val="313131"/>
                </a:solidFill>
              </a:rPr>
            </a:br>
            <a:r>
              <a:rPr lang="en" sz="1100">
                <a:solidFill>
                  <a:srgbClr val="313131"/>
                </a:solidFill>
              </a:rPr>
              <a:t>   </a:t>
            </a:r>
            <a:r>
              <a:rPr lang="en" sz="1100">
                <a:solidFill>
                  <a:srgbClr val="7F0055"/>
                </a:solidFill>
              </a:rPr>
              <a:t>Function</a:t>
            </a:r>
            <a:r>
              <a:rPr lang="en" sz="1100">
                <a:solidFill>
                  <a:srgbClr val="313131"/>
                </a:solidFill>
              </a:rPr>
              <a:t> body </a:t>
            </a:r>
            <a:br>
              <a:rPr lang="en" sz="1100">
                <a:solidFill>
                  <a:srgbClr val="313131"/>
                </a:solidFill>
              </a:rPr>
            </a:br>
            <a:r>
              <a:rPr lang="en" sz="1100">
                <a:solidFill>
                  <a:srgbClr val="666600"/>
                </a:solidFill>
              </a:rPr>
              <a:t>}</a:t>
            </a:r>
          </a:p>
          <a:p>
            <a:pPr lvl="0">
              <a:spcBef>
                <a:spcPts val="0"/>
              </a:spcBef>
              <a:buNone/>
            </a:pPr>
            <a:r>
              <a:t/>
            </a:r>
            <a:endParaRPr sz="1100"/>
          </a:p>
        </p:txBody>
      </p:sp>
      <p:sp>
        <p:nvSpPr>
          <p:cNvPr id="195" name="Shape 195"/>
          <p:cNvSpPr/>
          <p:nvPr/>
        </p:nvSpPr>
        <p:spPr>
          <a:xfrm>
            <a:off x="972400" y="3582525"/>
            <a:ext cx="3710400" cy="563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100"/>
              <a:t>function_name(arg_1, arg_2,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R is a programming language and software environment for statistical analysis, graphics representation and reporting. R was created by </a:t>
            </a:r>
            <a:r>
              <a:rPr lang="en" u="sng"/>
              <a:t>Ross Ihaka</a:t>
            </a:r>
            <a:r>
              <a:rPr lang="en"/>
              <a:t> and </a:t>
            </a:r>
            <a:r>
              <a:rPr lang="en" u="sng"/>
              <a:t>Robert Gentleman</a:t>
            </a:r>
            <a:r>
              <a:rPr lang="en"/>
              <a:t> at the University of Auckland, New Zealand, and is currently developed by the R Development Core Team.</a:t>
            </a:r>
          </a:p>
          <a:p>
            <a:pPr lvl="0" rtl="0">
              <a:spcBef>
                <a:spcPts val="0"/>
              </a:spcBef>
              <a:buNone/>
            </a:pPr>
            <a:r>
              <a:t/>
            </a:r>
            <a:endParaRPr/>
          </a:p>
          <a:p>
            <a:pPr indent="-228600" lvl="0" marL="457200">
              <a:spcBef>
                <a:spcPts val="0"/>
              </a:spcBef>
              <a:buChar char="➔"/>
            </a:pPr>
            <a:r>
              <a:rPr lang="en"/>
              <a:t>R is freely available under the GNU General Public License, and pre-compiled binary versions are provided for various operating systems like Linux, Windows and Mac.</a:t>
            </a:r>
          </a:p>
        </p:txBody>
      </p:sp>
      <p:pic>
        <p:nvPicPr>
          <p:cNvPr descr="Rlogo.png" id="70" name="Shape 70"/>
          <p:cNvPicPr preferRelativeResize="0"/>
          <p:nvPr/>
        </p:nvPicPr>
        <p:blipFill>
          <a:blip r:embed="rId3">
            <a:alphaModFix/>
          </a:blip>
          <a:stretch>
            <a:fillRect/>
          </a:stretch>
        </p:blipFill>
        <p:spPr>
          <a:xfrm>
            <a:off x="3408800" y="54875"/>
            <a:ext cx="2326401" cy="143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Functions</a:t>
            </a:r>
          </a:p>
        </p:txBody>
      </p:sp>
      <p:sp>
        <p:nvSpPr>
          <p:cNvPr id="201" name="Shape 20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Calling a function with argument values by position:</a:t>
            </a:r>
          </a:p>
          <a:p>
            <a:pPr lvl="0" rtl="0">
              <a:spcBef>
                <a:spcPts val="0"/>
              </a:spcBef>
              <a:buNone/>
            </a:pPr>
            <a:r>
              <a:rPr lang="en"/>
              <a:t>	</a:t>
            </a:r>
          </a:p>
          <a:p>
            <a:pPr lvl="0" rtl="0">
              <a:spcBef>
                <a:spcPts val="0"/>
              </a:spcBef>
              <a:buNone/>
            </a:pPr>
            <a:r>
              <a:t/>
            </a:r>
            <a:endParaRPr/>
          </a:p>
          <a:p>
            <a:pPr indent="-228600" lvl="0" marL="457200" rtl="0">
              <a:spcBef>
                <a:spcPts val="0"/>
              </a:spcBef>
              <a:buChar char="➔"/>
            </a:pPr>
            <a:r>
              <a:rPr lang="en"/>
              <a:t>Calling a function with argument values by name:</a:t>
            </a:r>
          </a:p>
          <a:p>
            <a:pPr lvl="0">
              <a:spcBef>
                <a:spcPts val="0"/>
              </a:spcBef>
              <a:buNone/>
            </a:pPr>
            <a:r>
              <a:t/>
            </a:r>
            <a:endParaRPr/>
          </a:p>
        </p:txBody>
      </p:sp>
      <p:sp>
        <p:nvSpPr>
          <p:cNvPr id="202" name="Shape 202"/>
          <p:cNvSpPr/>
          <p:nvPr/>
        </p:nvSpPr>
        <p:spPr>
          <a:xfrm>
            <a:off x="985200" y="2034375"/>
            <a:ext cx="3300900" cy="563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rPr>
              <a:t># Call the function by position of arguments.</a:t>
            </a:r>
            <a:br>
              <a:rPr lang="en" sz="1000">
                <a:solidFill>
                  <a:srgbClr val="313131"/>
                </a:solidFill>
              </a:rPr>
            </a:br>
            <a:r>
              <a:rPr lang="en" sz="1000">
                <a:solidFill>
                  <a:srgbClr val="000088"/>
                </a:solidFill>
              </a:rPr>
              <a:t>new</a:t>
            </a:r>
            <a:r>
              <a:rPr lang="en" sz="1000">
                <a:solidFill>
                  <a:srgbClr val="666600"/>
                </a:solidFill>
              </a:rPr>
              <a:t>.</a:t>
            </a:r>
            <a:r>
              <a:rPr lang="en" sz="1000">
                <a:solidFill>
                  <a:srgbClr val="000088"/>
                </a:solidFill>
              </a:rPr>
              <a:t>function</a:t>
            </a:r>
            <a:r>
              <a:rPr lang="en" sz="1000">
                <a:solidFill>
                  <a:srgbClr val="666600"/>
                </a:solidFill>
              </a:rPr>
              <a:t>(</a:t>
            </a:r>
            <a:r>
              <a:rPr lang="en" sz="1000">
                <a:solidFill>
                  <a:srgbClr val="006666"/>
                </a:solidFill>
              </a:rPr>
              <a:t>5</a:t>
            </a:r>
            <a:r>
              <a:rPr lang="en" sz="1000">
                <a:solidFill>
                  <a:srgbClr val="666600"/>
                </a:solidFill>
              </a:rPr>
              <a:t>,</a:t>
            </a:r>
            <a:r>
              <a:rPr lang="en" sz="1000">
                <a:solidFill>
                  <a:srgbClr val="006666"/>
                </a:solidFill>
              </a:rPr>
              <a:t>3</a:t>
            </a:r>
            <a:r>
              <a:rPr lang="en" sz="1000">
                <a:solidFill>
                  <a:srgbClr val="666600"/>
                </a:solidFill>
              </a:rPr>
              <a:t>,</a:t>
            </a:r>
            <a:r>
              <a:rPr lang="en" sz="1000">
                <a:solidFill>
                  <a:srgbClr val="006666"/>
                </a:solidFill>
              </a:rPr>
              <a:t>11</a:t>
            </a:r>
            <a:r>
              <a:rPr lang="en" sz="1000">
                <a:solidFill>
                  <a:srgbClr val="666600"/>
                </a:solidFill>
              </a:rPr>
              <a:t>)</a:t>
            </a:r>
          </a:p>
          <a:p>
            <a:pPr lvl="0">
              <a:spcBef>
                <a:spcPts val="0"/>
              </a:spcBef>
              <a:buNone/>
            </a:pPr>
            <a:r>
              <a:t/>
            </a:r>
            <a:endParaRPr sz="1000"/>
          </a:p>
        </p:txBody>
      </p:sp>
      <p:sp>
        <p:nvSpPr>
          <p:cNvPr id="203" name="Shape 203"/>
          <p:cNvSpPr/>
          <p:nvPr/>
        </p:nvSpPr>
        <p:spPr>
          <a:xfrm>
            <a:off x="985200" y="3487725"/>
            <a:ext cx="3300900" cy="563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rPr>
              <a:t># Call the function by names of the arguments.</a:t>
            </a:r>
            <a:br>
              <a:rPr lang="en" sz="1000">
                <a:solidFill>
                  <a:srgbClr val="313131"/>
                </a:solidFill>
              </a:rPr>
            </a:br>
            <a:r>
              <a:rPr lang="en" sz="1000">
                <a:solidFill>
                  <a:srgbClr val="000088"/>
                </a:solidFill>
              </a:rPr>
              <a:t>new</a:t>
            </a:r>
            <a:r>
              <a:rPr lang="en" sz="1000">
                <a:solidFill>
                  <a:srgbClr val="666600"/>
                </a:solidFill>
              </a:rPr>
              <a:t>.</a:t>
            </a:r>
            <a:r>
              <a:rPr lang="en" sz="1000">
                <a:solidFill>
                  <a:srgbClr val="000088"/>
                </a:solidFill>
              </a:rPr>
              <a:t>function</a:t>
            </a:r>
            <a:r>
              <a:rPr lang="en" sz="1000">
                <a:solidFill>
                  <a:srgbClr val="666600"/>
                </a:solidFill>
              </a:rPr>
              <a:t>(</a:t>
            </a:r>
            <a:r>
              <a:rPr lang="en" sz="1000">
                <a:solidFill>
                  <a:srgbClr val="313131"/>
                </a:solidFill>
              </a:rPr>
              <a:t>a </a:t>
            </a:r>
            <a:r>
              <a:rPr lang="en" sz="1000">
                <a:solidFill>
                  <a:srgbClr val="666600"/>
                </a:solidFill>
              </a:rPr>
              <a:t>=</a:t>
            </a:r>
            <a:r>
              <a:rPr lang="en" sz="1000">
                <a:solidFill>
                  <a:srgbClr val="313131"/>
                </a:solidFill>
              </a:rPr>
              <a:t> </a:t>
            </a:r>
            <a:r>
              <a:rPr lang="en" sz="1000">
                <a:solidFill>
                  <a:srgbClr val="006666"/>
                </a:solidFill>
              </a:rPr>
              <a:t>11</a:t>
            </a:r>
            <a:r>
              <a:rPr lang="en" sz="1000">
                <a:solidFill>
                  <a:srgbClr val="666600"/>
                </a:solidFill>
              </a:rPr>
              <a:t>,</a:t>
            </a:r>
            <a:r>
              <a:rPr lang="en" sz="1000">
                <a:solidFill>
                  <a:srgbClr val="313131"/>
                </a:solidFill>
              </a:rPr>
              <a:t> b </a:t>
            </a:r>
            <a:r>
              <a:rPr lang="en" sz="1000">
                <a:solidFill>
                  <a:srgbClr val="666600"/>
                </a:solidFill>
              </a:rPr>
              <a:t>=</a:t>
            </a:r>
            <a:r>
              <a:rPr lang="en" sz="1000">
                <a:solidFill>
                  <a:srgbClr val="313131"/>
                </a:solidFill>
              </a:rPr>
              <a:t> </a:t>
            </a:r>
            <a:r>
              <a:rPr lang="en" sz="1000">
                <a:solidFill>
                  <a:srgbClr val="006666"/>
                </a:solidFill>
              </a:rPr>
              <a:t>5</a:t>
            </a:r>
            <a:r>
              <a:rPr lang="en" sz="1000">
                <a:solidFill>
                  <a:srgbClr val="666600"/>
                </a:solidFill>
              </a:rPr>
              <a:t>,</a:t>
            </a:r>
            <a:r>
              <a:rPr lang="en" sz="1000">
                <a:solidFill>
                  <a:srgbClr val="313131"/>
                </a:solidFill>
              </a:rPr>
              <a:t> c </a:t>
            </a:r>
            <a:r>
              <a:rPr lang="en" sz="1000">
                <a:solidFill>
                  <a:srgbClr val="666600"/>
                </a:solidFill>
              </a:rPr>
              <a:t>=</a:t>
            </a:r>
            <a:r>
              <a:rPr lang="en" sz="1000">
                <a:solidFill>
                  <a:srgbClr val="313131"/>
                </a:solidFill>
              </a:rPr>
              <a:t> </a:t>
            </a:r>
            <a:r>
              <a:rPr lang="en" sz="1000">
                <a:solidFill>
                  <a:srgbClr val="006666"/>
                </a:solidFill>
              </a:rPr>
              <a:t>3</a:t>
            </a:r>
            <a:r>
              <a:rPr lang="en" sz="1000">
                <a:solidFill>
                  <a:srgbClr val="666600"/>
                </a:solidFill>
              </a:rPr>
              <a:t>)</a:t>
            </a:r>
          </a:p>
          <a:p>
            <a:pPr lvl="0" rtl="0">
              <a:lnSpc>
                <a:spcPct val="109090"/>
              </a:lnSpc>
              <a:spcBef>
                <a:spcPts val="0"/>
              </a:spcBef>
              <a:spcAft>
                <a:spcPts val="800"/>
              </a:spcAft>
              <a:buNone/>
            </a:pPr>
            <a:r>
              <a:t/>
            </a:r>
            <a:endParaRPr sz="1000">
              <a:solidFill>
                <a:srgbClr val="880000"/>
              </a:solidFill>
            </a:endParaRPr>
          </a:p>
          <a:p>
            <a:pPr lvl="0" rtl="0">
              <a:spcBef>
                <a:spcPts val="0"/>
              </a:spcBef>
              <a:buNone/>
            </a:pPr>
            <a:r>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 Charts and Graphs</a:t>
            </a:r>
          </a:p>
        </p:txBody>
      </p:sp>
      <p:sp>
        <p:nvSpPr>
          <p:cNvPr id="209" name="Shape 209"/>
          <p:cNvSpPr txBox="1"/>
          <p:nvPr>
            <p:ph idx="1" type="body"/>
          </p:nvPr>
        </p:nvSpPr>
        <p:spPr>
          <a:xfrm>
            <a:off x="387900" y="1489825"/>
            <a:ext cx="8368200" cy="3455400"/>
          </a:xfrm>
          <a:prstGeom prst="rect">
            <a:avLst/>
          </a:prstGeom>
        </p:spPr>
        <p:txBody>
          <a:bodyPr anchorCtr="0" anchor="t" bIns="91425" lIns="91425" rIns="91425" tIns="91425">
            <a:noAutofit/>
          </a:bodyPr>
          <a:lstStyle/>
          <a:p>
            <a:pPr indent="-228600" lvl="0" marL="457200" rtl="0">
              <a:spcBef>
                <a:spcPts val="0"/>
              </a:spcBef>
              <a:buChar char="➔"/>
            </a:pPr>
            <a:r>
              <a:rPr lang="en"/>
              <a:t>Pie Chart</a:t>
            </a:r>
          </a:p>
          <a:p>
            <a:pPr indent="-228600" lvl="1" marL="914400" rtl="0">
              <a:spcBef>
                <a:spcPts val="0"/>
              </a:spcBef>
              <a:buChar char="◆"/>
            </a:pPr>
            <a:r>
              <a:rPr lang="en"/>
              <a:t>In R the pie chart is created using the </a:t>
            </a:r>
            <a:r>
              <a:rPr b="1" lang="en"/>
              <a:t>pie()</a:t>
            </a:r>
            <a:r>
              <a:rPr lang="en"/>
              <a:t> function which takes positive numbers as a vector input. The additional parameters are used to control labels, color, title etc.</a:t>
            </a:r>
          </a:p>
          <a:p>
            <a:pPr indent="-317500" lvl="0" marL="457200" rtl="0">
              <a:spcBef>
                <a:spcPts val="0"/>
              </a:spcBef>
              <a:buSzPct val="100000"/>
              <a:buChar char="➔"/>
            </a:pPr>
            <a:r>
              <a:rPr lang="en" sz="1400"/>
              <a:t>The basic syntax for creating a pie-chart using the R is −</a:t>
            </a:r>
          </a:p>
          <a:p>
            <a:pPr lvl="0" rtl="0">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t/>
            </a:r>
            <a:endParaRPr sz="1400"/>
          </a:p>
        </p:txBody>
      </p:sp>
      <p:sp>
        <p:nvSpPr>
          <p:cNvPr id="210" name="Shape 210"/>
          <p:cNvSpPr/>
          <p:nvPr/>
        </p:nvSpPr>
        <p:spPr>
          <a:xfrm>
            <a:off x="978800" y="2731675"/>
            <a:ext cx="3454500" cy="33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pie(x, labels, main, col)</a:t>
            </a:r>
          </a:p>
          <a:p>
            <a:pPr lvl="0">
              <a:spcBef>
                <a:spcPts val="0"/>
              </a:spcBef>
              <a:buNone/>
            </a:pPr>
            <a:r>
              <a:t/>
            </a:r>
            <a:endParaRPr/>
          </a:p>
        </p:txBody>
      </p:sp>
      <p:sp>
        <p:nvSpPr>
          <p:cNvPr id="211" name="Shape 211"/>
          <p:cNvSpPr/>
          <p:nvPr/>
        </p:nvSpPr>
        <p:spPr>
          <a:xfrm>
            <a:off x="991600" y="3128325"/>
            <a:ext cx="3454500" cy="1624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spcAft>
                <a:spcPts val="1600"/>
              </a:spcAft>
              <a:buNone/>
            </a:pPr>
            <a:r>
              <a:rPr b="1" lang="en" sz="1000"/>
              <a:t>x</a:t>
            </a:r>
            <a:r>
              <a:rPr lang="en" sz="1000"/>
              <a:t> is a vector containing the numeric values use in the pie chart.</a:t>
            </a:r>
          </a:p>
          <a:p>
            <a:pPr lvl="0" rtl="0">
              <a:spcBef>
                <a:spcPts val="0"/>
              </a:spcBef>
              <a:spcAft>
                <a:spcPts val="1600"/>
              </a:spcAft>
              <a:buNone/>
            </a:pPr>
            <a:r>
              <a:rPr b="1" lang="en" sz="1000"/>
              <a:t>labels</a:t>
            </a:r>
            <a:r>
              <a:rPr lang="en" sz="1000"/>
              <a:t> is used to give description to the slices.</a:t>
            </a:r>
          </a:p>
          <a:p>
            <a:pPr lvl="0" rtl="0">
              <a:spcBef>
                <a:spcPts val="0"/>
              </a:spcBef>
              <a:spcAft>
                <a:spcPts val="1600"/>
              </a:spcAft>
              <a:buNone/>
            </a:pPr>
            <a:r>
              <a:rPr b="1" lang="en" sz="1000"/>
              <a:t>main</a:t>
            </a:r>
            <a:r>
              <a:rPr lang="en" sz="1000"/>
              <a:t> indicates title of the chart.</a:t>
            </a:r>
          </a:p>
          <a:p>
            <a:pPr lvl="0" rtl="0">
              <a:spcBef>
                <a:spcPts val="0"/>
              </a:spcBef>
              <a:spcAft>
                <a:spcPts val="1600"/>
              </a:spcAft>
              <a:buNone/>
            </a:pPr>
            <a:r>
              <a:rPr b="1" lang="en" sz="1000"/>
              <a:t>col</a:t>
            </a:r>
            <a:r>
              <a:rPr lang="en" sz="1000"/>
              <a:t> indicates color palette.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87900" y="458025"/>
            <a:ext cx="8368200" cy="686100"/>
          </a:xfrm>
          <a:prstGeom prst="rect">
            <a:avLst/>
          </a:prstGeom>
        </p:spPr>
        <p:txBody>
          <a:bodyPr anchorCtr="0" anchor="t" bIns="91425" lIns="91425" rIns="91425" tIns="91425">
            <a:noAutofit/>
          </a:bodyPr>
          <a:lstStyle/>
          <a:p>
            <a:pPr lvl="0">
              <a:spcBef>
                <a:spcPts val="0"/>
              </a:spcBef>
              <a:buNone/>
            </a:pPr>
            <a:r>
              <a:rPr lang="en"/>
              <a:t>R Charts and Graphs</a:t>
            </a:r>
          </a:p>
          <a:p>
            <a:pPr lvl="0">
              <a:spcBef>
                <a:spcPts val="0"/>
              </a:spcBef>
              <a:buNone/>
            </a:pPr>
            <a:r>
              <a:t/>
            </a:r>
            <a:endParaRPr/>
          </a:p>
        </p:txBody>
      </p:sp>
      <p:sp>
        <p:nvSpPr>
          <p:cNvPr id="217" name="Shape 21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Bar Charts</a:t>
            </a:r>
          </a:p>
          <a:p>
            <a:pPr indent="-228600" lvl="1" marL="914400" rtl="0">
              <a:spcBef>
                <a:spcPts val="0"/>
              </a:spcBef>
              <a:buChar char="◆"/>
            </a:pPr>
            <a:r>
              <a:rPr lang="en"/>
              <a:t>R uses the function </a:t>
            </a:r>
            <a:r>
              <a:rPr b="1" lang="en"/>
              <a:t>barplot()</a:t>
            </a:r>
            <a:r>
              <a:rPr lang="en"/>
              <a:t> to create bar charts. R can draw both vertical and horizontal bars in the bar chart. In bar chart each of the bars can be given different colors.</a:t>
            </a:r>
          </a:p>
          <a:p>
            <a:pPr indent="-304800" lvl="0" marL="457200" rtl="0">
              <a:spcBef>
                <a:spcPts val="0"/>
              </a:spcBef>
              <a:buSzPct val="100000"/>
              <a:buChar char="➔"/>
            </a:pPr>
            <a:r>
              <a:rPr lang="en" sz="1200"/>
              <a:t>The basic syntax to create a bar-chart in R is −</a:t>
            </a:r>
          </a:p>
          <a:p>
            <a:pPr lvl="0">
              <a:spcBef>
                <a:spcPts val="0"/>
              </a:spcBef>
              <a:buNone/>
            </a:pPr>
            <a:r>
              <a:t/>
            </a:r>
            <a:endParaRPr sz="1100"/>
          </a:p>
        </p:txBody>
      </p:sp>
      <p:sp>
        <p:nvSpPr>
          <p:cNvPr id="218" name="Shape 218"/>
          <p:cNvSpPr/>
          <p:nvPr/>
        </p:nvSpPr>
        <p:spPr>
          <a:xfrm>
            <a:off x="978800" y="2699850"/>
            <a:ext cx="3454500" cy="33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100">
                <a:solidFill>
                  <a:srgbClr val="313131"/>
                </a:solidFill>
              </a:rPr>
              <a:t>barplot(H, xlab, ylab, main, names.arg, col)</a:t>
            </a:r>
          </a:p>
          <a:p>
            <a:pPr lvl="0" rtl="0">
              <a:spcBef>
                <a:spcPts val="0"/>
              </a:spcBef>
              <a:buNone/>
            </a:pPr>
            <a:r>
              <a:t/>
            </a:r>
            <a:endParaRPr sz="1000">
              <a:solidFill>
                <a:srgbClr val="313131"/>
              </a:solidFill>
            </a:endParaRPr>
          </a:p>
        </p:txBody>
      </p:sp>
      <p:sp>
        <p:nvSpPr>
          <p:cNvPr id="219" name="Shape 219"/>
          <p:cNvSpPr/>
          <p:nvPr/>
        </p:nvSpPr>
        <p:spPr>
          <a:xfrm>
            <a:off x="991600" y="3134725"/>
            <a:ext cx="3454500" cy="1624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spcAft>
                <a:spcPts val="0"/>
              </a:spcAft>
              <a:buNone/>
            </a:pPr>
            <a:r>
              <a:rPr b="1" lang="en" sz="1000"/>
              <a:t>H </a:t>
            </a:r>
            <a:r>
              <a:rPr lang="en" sz="1000"/>
              <a:t>is a vector containing numeric values in bar chart.</a:t>
            </a:r>
          </a:p>
          <a:p>
            <a:pPr lvl="0" rtl="0">
              <a:spcBef>
                <a:spcPts val="0"/>
              </a:spcBef>
              <a:spcAft>
                <a:spcPts val="0"/>
              </a:spcAft>
              <a:buNone/>
            </a:pPr>
            <a:r>
              <a:t/>
            </a:r>
            <a:endParaRPr sz="1000"/>
          </a:p>
          <a:p>
            <a:pPr lvl="0" rtl="0">
              <a:spcBef>
                <a:spcPts val="0"/>
              </a:spcBef>
              <a:spcAft>
                <a:spcPts val="0"/>
              </a:spcAft>
              <a:buNone/>
            </a:pPr>
            <a:r>
              <a:rPr b="1" lang="en" sz="1000"/>
              <a:t>xlab </a:t>
            </a:r>
            <a:r>
              <a:rPr lang="en" sz="1000"/>
              <a:t>and</a:t>
            </a:r>
            <a:r>
              <a:rPr b="1" lang="en" sz="1000"/>
              <a:t> ylab </a:t>
            </a:r>
            <a:r>
              <a:rPr lang="en" sz="1000"/>
              <a:t>are labels for x axis and y axis respectively.</a:t>
            </a:r>
          </a:p>
          <a:p>
            <a:pPr lvl="0" rtl="0">
              <a:spcBef>
                <a:spcPts val="0"/>
              </a:spcBef>
              <a:spcAft>
                <a:spcPts val="0"/>
              </a:spcAft>
              <a:buNone/>
            </a:pPr>
            <a:r>
              <a:t/>
            </a:r>
            <a:endParaRPr sz="1000"/>
          </a:p>
          <a:p>
            <a:pPr lvl="0" rtl="0">
              <a:spcBef>
                <a:spcPts val="0"/>
              </a:spcBef>
              <a:spcAft>
                <a:spcPts val="0"/>
              </a:spcAft>
              <a:buNone/>
            </a:pPr>
            <a:r>
              <a:rPr b="1" lang="en" sz="1000"/>
              <a:t>names.arg</a:t>
            </a:r>
            <a:r>
              <a:rPr lang="en" sz="1000"/>
              <a:t> is a vector of names appearing under each bar.</a:t>
            </a:r>
          </a:p>
          <a:p>
            <a:pPr lvl="0" rtl="0">
              <a:spcBef>
                <a:spcPts val="0"/>
              </a:spcBef>
              <a:spcAft>
                <a:spcPts val="1600"/>
              </a:spcAft>
              <a:buNone/>
            </a:pPr>
            <a:r>
              <a:rPr lang="en" sz="1000"/>
              <a: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87900" y="458025"/>
            <a:ext cx="8368200" cy="686100"/>
          </a:xfrm>
          <a:prstGeom prst="rect">
            <a:avLst/>
          </a:prstGeom>
        </p:spPr>
        <p:txBody>
          <a:bodyPr anchorCtr="0" anchor="t" bIns="91425" lIns="91425" rIns="91425" tIns="91425">
            <a:noAutofit/>
          </a:bodyPr>
          <a:lstStyle/>
          <a:p>
            <a:pPr lvl="0">
              <a:spcBef>
                <a:spcPts val="0"/>
              </a:spcBef>
              <a:buNone/>
            </a:pPr>
            <a:r>
              <a:rPr lang="en"/>
              <a:t>R Charts and Graphs</a:t>
            </a:r>
          </a:p>
          <a:p>
            <a:pPr lvl="0">
              <a:spcBef>
                <a:spcPts val="0"/>
              </a:spcBef>
              <a:buNone/>
            </a:pPr>
            <a:r>
              <a:t/>
            </a:r>
            <a:endParaRPr/>
          </a:p>
          <a:p>
            <a:pPr lvl="0">
              <a:spcBef>
                <a:spcPts val="0"/>
              </a:spcBef>
              <a:buNone/>
            </a:pPr>
            <a:r>
              <a:t/>
            </a:r>
            <a:endParaRPr/>
          </a:p>
        </p:txBody>
      </p:sp>
      <p:sp>
        <p:nvSpPr>
          <p:cNvPr id="225" name="Shape 22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Scatterplots</a:t>
            </a:r>
          </a:p>
          <a:p>
            <a:pPr indent="-228600" lvl="1" marL="914400" rtl="0">
              <a:spcBef>
                <a:spcPts val="0"/>
              </a:spcBef>
              <a:buChar char="◆"/>
            </a:pPr>
            <a:r>
              <a:rPr lang="en"/>
              <a:t>Scatterplots show many points plotted in the Cartesian plane. Each point represents the values of two variables. One variable is chosen in the horizontal axis and another in the vertical axis.</a:t>
            </a:r>
          </a:p>
          <a:p>
            <a:pPr indent="-304800" lvl="0" marL="457200" rtl="0">
              <a:spcBef>
                <a:spcPts val="0"/>
              </a:spcBef>
              <a:buSzPct val="100000"/>
              <a:buChar char="➔"/>
            </a:pPr>
            <a:r>
              <a:rPr lang="en" sz="1200"/>
              <a:t>The basic syntax for creating scatterplot in R is −</a:t>
            </a:r>
          </a:p>
          <a:p>
            <a:pPr lvl="0">
              <a:spcBef>
                <a:spcPts val="0"/>
              </a:spcBef>
              <a:buNone/>
            </a:pPr>
            <a:r>
              <a:t/>
            </a:r>
            <a:endParaRPr sz="1200"/>
          </a:p>
        </p:txBody>
      </p:sp>
      <p:sp>
        <p:nvSpPr>
          <p:cNvPr id="226" name="Shape 226"/>
          <p:cNvSpPr/>
          <p:nvPr/>
        </p:nvSpPr>
        <p:spPr>
          <a:xfrm>
            <a:off x="934025" y="2961975"/>
            <a:ext cx="3256200" cy="377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plot(x, y, main, xlab, ylab, xlim, ylim)</a:t>
            </a:r>
          </a:p>
          <a:p>
            <a:pPr lvl="0">
              <a:spcBef>
                <a:spcPts val="0"/>
              </a:spcBef>
              <a:buNone/>
            </a:pPr>
            <a:r>
              <a:t/>
            </a:r>
            <a:endParaRPr sz="1000"/>
          </a:p>
        </p:txBody>
      </p:sp>
      <p:sp>
        <p:nvSpPr>
          <p:cNvPr id="227" name="Shape 227"/>
          <p:cNvSpPr/>
          <p:nvPr/>
        </p:nvSpPr>
        <p:spPr>
          <a:xfrm>
            <a:off x="972400" y="3428975"/>
            <a:ext cx="3217800" cy="1434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marR="25400" rtl="0" algn="just">
              <a:lnSpc>
                <a:spcPct val="100000"/>
              </a:lnSpc>
              <a:spcBef>
                <a:spcPts val="0"/>
              </a:spcBef>
              <a:spcAft>
                <a:spcPts val="1500"/>
              </a:spcAft>
              <a:buNone/>
            </a:pPr>
            <a:r>
              <a:rPr b="1" lang="en" sz="1000"/>
              <a:t>x </a:t>
            </a:r>
            <a:r>
              <a:rPr lang="en" sz="1000"/>
              <a:t>and </a:t>
            </a:r>
            <a:r>
              <a:rPr b="1" lang="en" sz="1000"/>
              <a:t>y</a:t>
            </a:r>
            <a:r>
              <a:rPr lang="en" sz="1000"/>
              <a:t> are the data set whose values are the horizontal and vertical coordinates.</a:t>
            </a:r>
          </a:p>
          <a:p>
            <a:pPr lvl="0" marR="25400" rtl="0" algn="just">
              <a:lnSpc>
                <a:spcPct val="100000"/>
              </a:lnSpc>
              <a:spcBef>
                <a:spcPts val="0"/>
              </a:spcBef>
              <a:spcAft>
                <a:spcPts val="1500"/>
              </a:spcAft>
              <a:buNone/>
            </a:pPr>
            <a:r>
              <a:rPr b="1" lang="en" sz="1000"/>
              <a:t>main</a:t>
            </a:r>
            <a:r>
              <a:rPr lang="en" sz="1000"/>
              <a:t> is the title of the graph.</a:t>
            </a:r>
          </a:p>
          <a:p>
            <a:pPr lvl="0" marR="25400" rtl="0" algn="just">
              <a:lnSpc>
                <a:spcPct val="100000"/>
              </a:lnSpc>
              <a:spcBef>
                <a:spcPts val="0"/>
              </a:spcBef>
              <a:spcAft>
                <a:spcPts val="1500"/>
              </a:spcAft>
              <a:buNone/>
            </a:pPr>
            <a:r>
              <a:rPr b="1" lang="en" sz="1000"/>
              <a:t>xlim</a:t>
            </a:r>
            <a:r>
              <a:rPr lang="en" sz="1000"/>
              <a:t> and </a:t>
            </a:r>
            <a:r>
              <a:rPr b="1" lang="en" sz="1000"/>
              <a:t>ylim</a:t>
            </a:r>
            <a:r>
              <a:rPr lang="en" sz="1000"/>
              <a:t> are values of x and y for plotting.</a:t>
            </a:r>
          </a:p>
          <a:p>
            <a:pPr lvl="0">
              <a:spcBef>
                <a:spcPts val="0"/>
              </a:spcBef>
              <a:buNone/>
            </a:pPr>
            <a:r>
              <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87900" y="458025"/>
            <a:ext cx="8368200" cy="686100"/>
          </a:xfrm>
          <a:prstGeom prst="rect">
            <a:avLst/>
          </a:prstGeom>
        </p:spPr>
        <p:txBody>
          <a:bodyPr anchorCtr="0" anchor="t" bIns="91425" lIns="91425" rIns="91425" tIns="91425">
            <a:noAutofit/>
          </a:bodyPr>
          <a:lstStyle/>
          <a:p>
            <a:pPr lvl="0">
              <a:spcBef>
                <a:spcPts val="0"/>
              </a:spcBef>
              <a:buNone/>
            </a:pPr>
            <a:r>
              <a:rPr lang="en"/>
              <a:t>R Charts and Graphs</a:t>
            </a:r>
          </a:p>
          <a:p>
            <a:pPr lvl="0">
              <a:spcBef>
                <a:spcPts val="0"/>
              </a:spcBef>
              <a:buNone/>
            </a:pPr>
            <a:r>
              <a:t/>
            </a:r>
            <a:endParaRPr/>
          </a:p>
          <a:p>
            <a:pPr lvl="0">
              <a:spcBef>
                <a:spcPts val="0"/>
              </a:spcBef>
              <a:buNone/>
            </a:pPr>
            <a:r>
              <a:t/>
            </a:r>
            <a:endParaRPr/>
          </a:p>
          <a:p>
            <a:pPr lvl="0">
              <a:spcBef>
                <a:spcPts val="0"/>
              </a:spcBef>
              <a:buNone/>
            </a:pPr>
            <a:r>
              <a:t/>
            </a:r>
            <a:endParaRPr/>
          </a:p>
        </p:txBody>
      </p:sp>
      <p:sp>
        <p:nvSpPr>
          <p:cNvPr id="233" name="Shape 23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Line Graphs</a:t>
            </a:r>
          </a:p>
          <a:p>
            <a:pPr indent="-228600" lvl="1" marL="914400" rtl="0">
              <a:spcBef>
                <a:spcPts val="0"/>
              </a:spcBef>
              <a:buChar char="◆"/>
            </a:pPr>
            <a:r>
              <a:rPr lang="en"/>
              <a:t>A line chart is a graph that connects a series of points by drawing line segments between them. These points are ordered in one of their coordinate (usually the x-coordinate) value.</a:t>
            </a:r>
          </a:p>
          <a:p>
            <a:pPr indent="-304800" lvl="0" marL="457200" rtl="0">
              <a:spcBef>
                <a:spcPts val="0"/>
              </a:spcBef>
              <a:buSzPct val="100000"/>
              <a:buChar char="➔"/>
            </a:pPr>
            <a:r>
              <a:rPr lang="en" sz="1200"/>
              <a:t>The basic syntax to create a line chart in R is −</a:t>
            </a:r>
          </a:p>
          <a:p>
            <a:pPr lvl="0">
              <a:spcBef>
                <a:spcPts val="0"/>
              </a:spcBef>
              <a:buNone/>
            </a:pPr>
            <a:r>
              <a:t/>
            </a:r>
            <a:endParaRPr sz="1200"/>
          </a:p>
        </p:txBody>
      </p:sp>
      <p:sp>
        <p:nvSpPr>
          <p:cNvPr id="234" name="Shape 234"/>
          <p:cNvSpPr/>
          <p:nvPr/>
        </p:nvSpPr>
        <p:spPr>
          <a:xfrm>
            <a:off x="934025" y="2686900"/>
            <a:ext cx="3256200" cy="377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plot(v,type,col,xlab,ylab)</a:t>
            </a:r>
          </a:p>
          <a:p>
            <a:pPr lvl="0" rtl="0">
              <a:spcBef>
                <a:spcPts val="0"/>
              </a:spcBef>
              <a:buNone/>
            </a:pPr>
            <a:r>
              <a:t/>
            </a:r>
            <a:endParaRPr sz="1000"/>
          </a:p>
        </p:txBody>
      </p:sp>
      <p:sp>
        <p:nvSpPr>
          <p:cNvPr id="235" name="Shape 235"/>
          <p:cNvSpPr/>
          <p:nvPr/>
        </p:nvSpPr>
        <p:spPr>
          <a:xfrm>
            <a:off x="934025" y="3134700"/>
            <a:ext cx="4203000" cy="1887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marR="25400" rtl="0" algn="just">
              <a:lnSpc>
                <a:spcPct val="100000"/>
              </a:lnSpc>
              <a:spcBef>
                <a:spcPts val="0"/>
              </a:spcBef>
              <a:spcAft>
                <a:spcPts val="1500"/>
              </a:spcAft>
              <a:buNone/>
            </a:pPr>
            <a:r>
              <a:rPr b="1" lang="en" sz="1000"/>
              <a:t>v</a:t>
            </a:r>
            <a:r>
              <a:rPr lang="en" sz="1000"/>
              <a:t> is a vector containing the numeric values.</a:t>
            </a:r>
          </a:p>
          <a:p>
            <a:pPr lvl="0" marR="25400" rtl="0" algn="just">
              <a:lnSpc>
                <a:spcPct val="100000"/>
              </a:lnSpc>
              <a:spcBef>
                <a:spcPts val="0"/>
              </a:spcBef>
              <a:spcAft>
                <a:spcPts val="1500"/>
              </a:spcAft>
              <a:buNone/>
            </a:pPr>
            <a:r>
              <a:rPr b="1" lang="en" sz="1000"/>
              <a:t>type</a:t>
            </a:r>
            <a:r>
              <a:rPr lang="en" sz="1000"/>
              <a:t> takes the value "p" to draw only the points, "l" to draw only the lines and "o" to draw both points and lines.</a:t>
            </a:r>
          </a:p>
          <a:p>
            <a:pPr lvl="0" marR="25400" rtl="0" algn="just">
              <a:lnSpc>
                <a:spcPct val="100000"/>
              </a:lnSpc>
              <a:spcBef>
                <a:spcPts val="0"/>
              </a:spcBef>
              <a:spcAft>
                <a:spcPts val="1500"/>
              </a:spcAft>
              <a:buNone/>
            </a:pPr>
            <a:r>
              <a:rPr b="1" lang="en" sz="1000"/>
              <a:t>xlab</a:t>
            </a:r>
            <a:r>
              <a:rPr lang="en" sz="1000"/>
              <a:t> and </a:t>
            </a:r>
            <a:r>
              <a:rPr b="1" lang="en" sz="1000"/>
              <a:t>ylab</a:t>
            </a:r>
            <a:r>
              <a:rPr lang="en" sz="1000"/>
              <a:t> are labels for x and y axis respectively.</a:t>
            </a:r>
          </a:p>
          <a:p>
            <a:pPr lvl="0" marR="25400" rtl="0" algn="just">
              <a:lnSpc>
                <a:spcPct val="100000"/>
              </a:lnSpc>
              <a:spcBef>
                <a:spcPts val="0"/>
              </a:spcBef>
              <a:spcAft>
                <a:spcPts val="1500"/>
              </a:spcAft>
              <a:buNone/>
            </a:pPr>
            <a:r>
              <a:rPr b="1" lang="en" sz="1000"/>
              <a:t>main</a:t>
            </a:r>
            <a:r>
              <a:rPr lang="en" sz="1000"/>
              <a:t> is the title of the chart</a:t>
            </a:r>
          </a:p>
          <a:p>
            <a:pPr lvl="0" rtl="0">
              <a:lnSpc>
                <a:spcPct val="100000"/>
              </a:lnSpc>
              <a:spcBef>
                <a:spcPts val="0"/>
              </a:spcBef>
              <a:buNone/>
            </a:pPr>
            <a:r>
              <a:t/>
            </a:r>
            <a:endParaRPr b="1"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90250" y="526350"/>
            <a:ext cx="7666500" cy="4090800"/>
          </a:xfrm>
          <a:prstGeom prst="rect">
            <a:avLst/>
          </a:prstGeom>
        </p:spPr>
        <p:txBody>
          <a:bodyPr anchorCtr="0" anchor="ctr" bIns="91425" lIns="91425" rIns="91425" tIns="91425">
            <a:noAutofit/>
          </a:bodyPr>
          <a:lstStyle/>
          <a:p>
            <a:pPr lvl="0" algn="ctr">
              <a:spcBef>
                <a:spcPts val="0"/>
              </a:spcBef>
              <a:buNone/>
            </a:pPr>
            <a:r>
              <a:rPr lang="en"/>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idx="4294967295" type="body"/>
          </p:nvPr>
        </p:nvSpPr>
        <p:spPr>
          <a:xfrm>
            <a:off x="387900" y="697325"/>
            <a:ext cx="8368200" cy="38715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har char="➔"/>
            </a:pPr>
            <a:r>
              <a:rPr lang="en"/>
              <a:t>The core of R is an interpreted computer language which allows branching and looping as well as modular programming using functions. R allows integration with the procedures written in the C, C++, .Net, Python or FORTRAN languages for efficiency.</a:t>
            </a:r>
          </a:p>
          <a:p>
            <a:pPr lvl="0" marR="0" rtl="0" algn="l">
              <a:lnSpc>
                <a:spcPct val="115000"/>
              </a:lnSpc>
              <a:spcBef>
                <a:spcPts val="0"/>
              </a:spcBef>
              <a:spcAft>
                <a:spcPts val="1600"/>
              </a:spcAft>
              <a:buNone/>
            </a:pPr>
            <a:r>
              <a:t/>
            </a:r>
            <a:endParaRPr/>
          </a:p>
        </p:txBody>
      </p:sp>
      <p:pic>
        <p:nvPicPr>
          <p:cNvPr descr="Rlogo.png" id="76" name="Shape 76"/>
          <p:cNvPicPr preferRelativeResize="0"/>
          <p:nvPr/>
        </p:nvPicPr>
        <p:blipFill>
          <a:blip r:embed="rId3">
            <a:alphaModFix/>
          </a:blip>
          <a:stretch>
            <a:fillRect/>
          </a:stretch>
        </p:blipFill>
        <p:spPr>
          <a:xfrm>
            <a:off x="6429699" y="3133775"/>
            <a:ext cx="2326401" cy="143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algn="l">
              <a:spcBef>
                <a:spcPts val="0"/>
              </a:spcBef>
              <a:buNone/>
            </a:pPr>
            <a:r>
              <a:rPr lang="en"/>
              <a:t>Basic Syntax</a:t>
            </a:r>
          </a:p>
        </p:txBody>
      </p:sp>
      <p:sp>
        <p:nvSpPr>
          <p:cNvPr id="82" name="Shape 8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sz="2400">
                <a:solidFill>
                  <a:schemeClr val="accent5"/>
                </a:solidFill>
              </a:rPr>
              <a:t>To launch R prompt:</a:t>
            </a:r>
          </a:p>
        </p:txBody>
      </p:sp>
      <p:sp>
        <p:nvSpPr>
          <p:cNvPr id="83" name="Shape 83"/>
          <p:cNvSpPr txBox="1"/>
          <p:nvPr>
            <p:ph idx="1" type="body"/>
          </p:nvPr>
        </p:nvSpPr>
        <p:spPr>
          <a:xfrm>
            <a:off x="418675" y="1908299"/>
            <a:ext cx="3853200" cy="345300"/>
          </a:xfrm>
          <a:prstGeom prst="rect">
            <a:avLst/>
          </a:prstGeom>
        </p:spPr>
        <p:txBody>
          <a:bodyPr anchorCtr="0" anchor="t" bIns="91425" lIns="91425" rIns="91425" tIns="91425">
            <a:noAutofit/>
          </a:bodyPr>
          <a:lstStyle/>
          <a:p>
            <a:pPr lvl="0">
              <a:spcBef>
                <a:spcPts val="0"/>
              </a:spcBef>
              <a:buNone/>
            </a:pPr>
            <a:r>
              <a:rPr lang="en"/>
              <a:t> </a:t>
            </a:r>
            <a:r>
              <a:rPr lang="en"/>
              <a:t>$ R</a:t>
            </a:r>
          </a:p>
          <a:p>
            <a:pPr lvl="0" rtl="0">
              <a:lnSpc>
                <a:spcPct val="183333"/>
              </a:lnSpc>
              <a:spcBef>
                <a:spcPts val="0"/>
              </a:spcBef>
              <a:spcAft>
                <a:spcPts val="0"/>
              </a:spcAft>
              <a:buNone/>
            </a:pPr>
            <a:r>
              <a:t/>
            </a:r>
            <a:endParaRPr/>
          </a:p>
        </p:txBody>
      </p:sp>
      <p:sp>
        <p:nvSpPr>
          <p:cNvPr id="84" name="Shape 84"/>
          <p:cNvSpPr txBox="1"/>
          <p:nvPr>
            <p:ph idx="1" type="body"/>
          </p:nvPr>
        </p:nvSpPr>
        <p:spPr>
          <a:xfrm>
            <a:off x="418675" y="2341675"/>
            <a:ext cx="3853200" cy="524400"/>
          </a:xfrm>
          <a:prstGeom prst="rect">
            <a:avLst/>
          </a:prstGeom>
        </p:spPr>
        <p:txBody>
          <a:bodyPr anchorCtr="0" anchor="t" bIns="91425" lIns="91425" rIns="91425" tIns="91425">
            <a:noAutofit/>
          </a:bodyPr>
          <a:lstStyle/>
          <a:p>
            <a:pPr lvl="0" rtl="0">
              <a:spcBef>
                <a:spcPts val="0"/>
              </a:spcBef>
              <a:buNone/>
            </a:pPr>
            <a:r>
              <a:rPr lang="en" sz="2400">
                <a:solidFill>
                  <a:schemeClr val="accent5"/>
                </a:solidFill>
              </a:rPr>
              <a:t>Print Hello World:</a:t>
            </a:r>
          </a:p>
        </p:txBody>
      </p:sp>
      <p:sp>
        <p:nvSpPr>
          <p:cNvPr id="85" name="Shape 85"/>
          <p:cNvSpPr txBox="1"/>
          <p:nvPr>
            <p:ph idx="1" type="body"/>
          </p:nvPr>
        </p:nvSpPr>
        <p:spPr>
          <a:xfrm>
            <a:off x="418675" y="2821299"/>
            <a:ext cx="3853200" cy="345300"/>
          </a:xfrm>
          <a:prstGeom prst="rect">
            <a:avLst/>
          </a:prstGeom>
        </p:spPr>
        <p:txBody>
          <a:bodyPr anchorCtr="0" anchor="t" bIns="91425" lIns="91425" rIns="91425" tIns="91425">
            <a:noAutofit/>
          </a:bodyPr>
          <a:lstStyle/>
          <a:p>
            <a:pPr lvl="0" rtl="0">
              <a:spcBef>
                <a:spcPts val="0"/>
              </a:spcBef>
              <a:buNone/>
            </a:pPr>
            <a:r>
              <a:rPr lang="en"/>
              <a:t>&gt; print(“Hello World”)</a:t>
            </a:r>
          </a:p>
          <a:p>
            <a:pPr lvl="0" rtl="0">
              <a:lnSpc>
                <a:spcPct val="183333"/>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 Script File</a:t>
            </a:r>
          </a:p>
        </p:txBody>
      </p:sp>
      <p:sp>
        <p:nvSpPr>
          <p:cNvPr id="91" name="Shape 9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SzPct val="100000"/>
              <a:buChar char="➔"/>
            </a:pPr>
            <a:r>
              <a:rPr lang="en" sz="1400"/>
              <a:t>Usually, you will do your programming by writing your programs in script files and then you execute those scripts at your command prompt with the help of R interpreter called </a:t>
            </a:r>
            <a:r>
              <a:rPr b="1" lang="en" sz="1400"/>
              <a:t>Rscript</a:t>
            </a:r>
            <a:r>
              <a:rPr lang="en" sz="1400"/>
              <a:t>. So let's start with writing following code in a text file called test.</a:t>
            </a:r>
          </a:p>
          <a:p>
            <a:pPr lvl="0" rtl="0">
              <a:spcBef>
                <a:spcPts val="0"/>
              </a:spcBef>
              <a:buNone/>
            </a:pPr>
            <a:r>
              <a:t/>
            </a:r>
            <a:endParaRPr sz="1400"/>
          </a:p>
          <a:p>
            <a:pPr lvl="0" rtl="0">
              <a:spcBef>
                <a:spcPts val="0"/>
              </a:spcBef>
              <a:buNone/>
            </a:pPr>
            <a:r>
              <a:t/>
            </a:r>
            <a:endParaRPr sz="1400"/>
          </a:p>
          <a:p>
            <a:pPr indent="-317500" lvl="0" marL="457200" rtl="0">
              <a:spcBef>
                <a:spcPts val="0"/>
              </a:spcBef>
              <a:buSzPct val="100000"/>
              <a:buChar char="➔"/>
            </a:pPr>
            <a:r>
              <a:rPr lang="en" sz="1400"/>
              <a:t>Save the above code in a file test.R and execute it at Linux command prompt as given below.</a:t>
            </a:r>
          </a:p>
          <a:p>
            <a:pPr lvl="0" rtl="0">
              <a:spcBef>
                <a:spcPts val="0"/>
              </a:spcBef>
              <a:buNone/>
            </a:pPr>
            <a:r>
              <a:t/>
            </a:r>
            <a:endParaRPr sz="1400"/>
          </a:p>
          <a:p>
            <a:pPr lvl="0">
              <a:spcBef>
                <a:spcPts val="0"/>
              </a:spcBef>
              <a:buNone/>
            </a:pPr>
            <a:r>
              <a:t/>
            </a:r>
            <a:endParaRPr sz="1400"/>
          </a:p>
        </p:txBody>
      </p:sp>
      <p:sp>
        <p:nvSpPr>
          <p:cNvPr id="92" name="Shape 92"/>
          <p:cNvSpPr/>
          <p:nvPr/>
        </p:nvSpPr>
        <p:spPr>
          <a:xfrm>
            <a:off x="953200" y="2450200"/>
            <a:ext cx="3294600" cy="88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rPr>
              <a:t># My first program in R Programming</a:t>
            </a:r>
            <a:br>
              <a:rPr lang="en" sz="1000">
                <a:solidFill>
                  <a:srgbClr val="313131"/>
                </a:solidFill>
              </a:rPr>
            </a:br>
            <a:r>
              <a:rPr lang="en" sz="1000">
                <a:solidFill>
                  <a:srgbClr val="313131"/>
                </a:solidFill>
              </a:rPr>
              <a:t>myString </a:t>
            </a:r>
            <a:r>
              <a:rPr lang="en" sz="1000">
                <a:solidFill>
                  <a:srgbClr val="666600"/>
                </a:solidFill>
              </a:rPr>
              <a:t>&lt;-</a:t>
            </a:r>
            <a:r>
              <a:rPr lang="en" sz="1000">
                <a:solidFill>
                  <a:srgbClr val="313131"/>
                </a:solidFill>
              </a:rPr>
              <a:t> </a:t>
            </a:r>
            <a:r>
              <a:rPr lang="en" sz="1000">
                <a:solidFill>
                  <a:srgbClr val="008800"/>
                </a:solidFill>
              </a:rPr>
              <a:t>"Hello, World!"</a:t>
            </a:r>
            <a:br>
              <a:rPr lang="en" sz="1000">
                <a:solidFill>
                  <a:srgbClr val="313131"/>
                </a:solidFill>
              </a:rPr>
            </a:br>
            <a:br>
              <a:rPr lang="en" sz="1000">
                <a:solidFill>
                  <a:srgbClr val="313131"/>
                </a:solidFill>
              </a:rPr>
            </a:br>
            <a:r>
              <a:rPr lang="en" sz="1000">
                <a:solidFill>
                  <a:srgbClr val="000088"/>
                </a:solidFill>
              </a:rPr>
              <a:t>print</a:t>
            </a:r>
            <a:r>
              <a:rPr lang="en" sz="1000">
                <a:solidFill>
                  <a:srgbClr val="313131"/>
                </a:solidFill>
              </a:rPr>
              <a:t> </a:t>
            </a:r>
            <a:r>
              <a:rPr lang="en" sz="1000">
                <a:solidFill>
                  <a:srgbClr val="666600"/>
                </a:solidFill>
              </a:rPr>
              <a:t>(</a:t>
            </a:r>
            <a:r>
              <a:rPr lang="en" sz="1000">
                <a:solidFill>
                  <a:srgbClr val="313131"/>
                </a:solidFill>
              </a:rPr>
              <a:t> myString</a:t>
            </a:r>
            <a:r>
              <a:rPr lang="en" sz="1000">
                <a:solidFill>
                  <a:srgbClr val="666600"/>
                </a:solidFill>
              </a:rPr>
              <a:t>)</a:t>
            </a:r>
          </a:p>
          <a:p>
            <a:pPr lvl="0">
              <a:spcBef>
                <a:spcPts val="0"/>
              </a:spcBef>
              <a:buNone/>
            </a:pPr>
            <a:r>
              <a:t/>
            </a:r>
            <a:endParaRPr/>
          </a:p>
        </p:txBody>
      </p:sp>
      <p:sp>
        <p:nvSpPr>
          <p:cNvPr id="93" name="Shape 93"/>
          <p:cNvSpPr/>
          <p:nvPr/>
        </p:nvSpPr>
        <p:spPr>
          <a:xfrm>
            <a:off x="934025" y="3729675"/>
            <a:ext cx="3249900" cy="88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83333"/>
              </a:lnSpc>
              <a:spcBef>
                <a:spcPts val="0"/>
              </a:spcBef>
              <a:buNone/>
            </a:pPr>
            <a:r>
              <a:rPr lang="en" sz="1000">
                <a:solidFill>
                  <a:srgbClr val="313131"/>
                </a:solidFill>
              </a:rPr>
              <a:t>$ Rscript test.R</a:t>
            </a:r>
          </a:p>
          <a:p>
            <a:pPr lvl="0" rtl="0">
              <a:lnSpc>
                <a:spcPct val="100000"/>
              </a:lnSpc>
              <a:spcBef>
                <a:spcPts val="0"/>
              </a:spcBef>
              <a:buNone/>
            </a:pPr>
            <a:r>
              <a:rPr b="1" lang="en" sz="1000">
                <a:solidFill>
                  <a:srgbClr val="313131"/>
                </a:solidFill>
              </a:rPr>
              <a:t>#Output</a:t>
            </a:r>
          </a:p>
          <a:p>
            <a:pPr lvl="0" rtl="0">
              <a:lnSpc>
                <a:spcPct val="100000"/>
              </a:lnSpc>
              <a:spcBef>
                <a:spcPts val="0"/>
              </a:spcBef>
              <a:buNone/>
            </a:pPr>
            <a:r>
              <a:rPr lang="en" sz="1000">
                <a:solidFill>
                  <a:srgbClr val="313131"/>
                </a:solidFill>
              </a:rPr>
              <a:t>[1] "Hello, World!"</a:t>
            </a:r>
          </a:p>
          <a:p>
            <a:pPr lvl="0" rtl="0">
              <a:lnSpc>
                <a:spcPct val="183333"/>
              </a:lnSpc>
              <a:spcBef>
                <a:spcPts val="0"/>
              </a:spcBef>
              <a:buNone/>
            </a:pPr>
            <a:r>
              <a:t/>
            </a:r>
            <a:endParaRPr sz="1000">
              <a:solidFill>
                <a:srgbClr val="313131"/>
              </a:solidFill>
            </a:endParaRPr>
          </a:p>
          <a:p>
            <a:pPr lvl="0">
              <a:spcBef>
                <a:spcPts val="0"/>
              </a:spcBef>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l">
              <a:spcBef>
                <a:spcPts val="0"/>
              </a:spcBef>
              <a:buNone/>
            </a:pPr>
            <a:r>
              <a:rPr lang="en"/>
              <a:t>Data Types</a:t>
            </a:r>
          </a:p>
        </p:txBody>
      </p:sp>
      <p:sp>
        <p:nvSpPr>
          <p:cNvPr id="99" name="Shape 9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SzPct val="100000"/>
              <a:buChar char="➔"/>
            </a:pPr>
            <a:r>
              <a:rPr lang="en" sz="1400"/>
              <a:t>In contrast to other programming languages like C and java in R, the variables are not declared as some data type. The variables are assigned with R-Objects and the data type of the R-object becomes the datatype of the variable. There are many types of R-objects. The frequently used ones are −</a:t>
            </a:r>
          </a:p>
          <a:p>
            <a:pPr indent="-317500" lvl="1" marL="1371600" rtl="0">
              <a:spcBef>
                <a:spcPts val="0"/>
              </a:spcBef>
              <a:buSzPct val="100000"/>
              <a:buChar char="◆"/>
            </a:pPr>
            <a:r>
              <a:rPr lang="en"/>
              <a:t>Vectors</a:t>
            </a:r>
          </a:p>
          <a:p>
            <a:pPr indent="-228600" lvl="1" marL="1371600" rtl="0">
              <a:spcBef>
                <a:spcPts val="0"/>
              </a:spcBef>
              <a:buChar char="◆"/>
            </a:pPr>
            <a:r>
              <a:rPr lang="en"/>
              <a:t>Lists</a:t>
            </a:r>
          </a:p>
          <a:p>
            <a:pPr indent="-228600" lvl="1" marL="1371600" rtl="0">
              <a:spcBef>
                <a:spcPts val="0"/>
              </a:spcBef>
              <a:buChar char="◆"/>
            </a:pPr>
            <a:r>
              <a:rPr lang="en"/>
              <a:t>Matrices</a:t>
            </a:r>
          </a:p>
          <a:p>
            <a:pPr indent="-228600" lvl="1" marL="1371600" rtl="0">
              <a:spcBef>
                <a:spcPts val="0"/>
              </a:spcBef>
              <a:buChar char="◆"/>
            </a:pPr>
            <a:r>
              <a:rPr lang="en"/>
              <a:t>Arrays</a:t>
            </a:r>
          </a:p>
          <a:p>
            <a:pPr indent="-228600" lvl="1" marL="1371600" rtl="0">
              <a:spcBef>
                <a:spcPts val="0"/>
              </a:spcBef>
              <a:buChar char="◆"/>
            </a:pPr>
            <a:r>
              <a:rPr lang="en"/>
              <a:t>Factors</a:t>
            </a:r>
          </a:p>
          <a:p>
            <a:pPr indent="-228600" lvl="1" marL="1371600">
              <a:spcBef>
                <a:spcPts val="0"/>
              </a:spcBef>
              <a:buChar char="◆"/>
            </a:pPr>
            <a:r>
              <a:rPr lang="en"/>
              <a:t>Data Frames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Vectors</a:t>
            </a:r>
          </a:p>
        </p:txBody>
      </p:sp>
      <p:sp>
        <p:nvSpPr>
          <p:cNvPr id="105" name="Shape 10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SzPct val="100000"/>
              <a:buChar char="➔"/>
            </a:pPr>
            <a:r>
              <a:rPr lang="en" sz="1400"/>
              <a:t>When you want to create vector with more than one element, you should use </a:t>
            </a:r>
            <a:r>
              <a:rPr b="1" lang="en" sz="1400"/>
              <a:t>c()</a:t>
            </a:r>
            <a:r>
              <a:rPr lang="en" sz="1400"/>
              <a:t> function which means to combine the elements into a vector.</a:t>
            </a:r>
          </a:p>
          <a:p>
            <a:pPr lvl="0">
              <a:spcBef>
                <a:spcPts val="0"/>
              </a:spcBef>
              <a:buNone/>
            </a:pPr>
            <a:r>
              <a:t/>
            </a:r>
            <a:endParaRPr sz="1400"/>
          </a:p>
        </p:txBody>
      </p:sp>
      <p:sp>
        <p:nvSpPr>
          <p:cNvPr id="106" name="Shape 106"/>
          <p:cNvSpPr/>
          <p:nvPr/>
        </p:nvSpPr>
        <p:spPr>
          <a:xfrm>
            <a:off x="972400" y="2239075"/>
            <a:ext cx="4119900" cy="1836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200">
                <a:solidFill>
                  <a:srgbClr val="880000"/>
                </a:solidFill>
              </a:rPr>
              <a:t># Create a vector.</a:t>
            </a:r>
            <a:br>
              <a:rPr lang="en" sz="1200">
                <a:solidFill>
                  <a:srgbClr val="313131"/>
                </a:solidFill>
              </a:rPr>
            </a:br>
            <a:r>
              <a:rPr lang="en" sz="1200">
                <a:solidFill>
                  <a:srgbClr val="313131"/>
                </a:solidFill>
              </a:rPr>
              <a:t>apple </a:t>
            </a:r>
            <a:r>
              <a:rPr lang="en" sz="1200">
                <a:solidFill>
                  <a:srgbClr val="666600"/>
                </a:solidFill>
              </a:rPr>
              <a:t>&lt;-</a:t>
            </a:r>
            <a:r>
              <a:rPr lang="en" sz="1200">
                <a:solidFill>
                  <a:srgbClr val="313131"/>
                </a:solidFill>
              </a:rPr>
              <a:t> c</a:t>
            </a:r>
            <a:r>
              <a:rPr lang="en" sz="1200">
                <a:solidFill>
                  <a:srgbClr val="666600"/>
                </a:solidFill>
              </a:rPr>
              <a:t>(</a:t>
            </a:r>
            <a:r>
              <a:rPr lang="en" sz="1200">
                <a:solidFill>
                  <a:srgbClr val="008800"/>
                </a:solidFill>
              </a:rPr>
              <a:t>'red'</a:t>
            </a:r>
            <a:r>
              <a:rPr lang="en" sz="1200">
                <a:solidFill>
                  <a:srgbClr val="666600"/>
                </a:solidFill>
              </a:rPr>
              <a:t>,</a:t>
            </a:r>
            <a:r>
              <a:rPr lang="en" sz="1200">
                <a:solidFill>
                  <a:srgbClr val="008800"/>
                </a:solidFill>
              </a:rPr>
              <a:t>'green'</a:t>
            </a:r>
            <a:r>
              <a:rPr lang="en" sz="1200">
                <a:solidFill>
                  <a:srgbClr val="666600"/>
                </a:solidFill>
              </a:rPr>
              <a:t>,</a:t>
            </a:r>
            <a:r>
              <a:rPr lang="en" sz="1200">
                <a:solidFill>
                  <a:srgbClr val="008800"/>
                </a:solidFill>
              </a:rPr>
              <a:t>"yellow"</a:t>
            </a:r>
            <a:r>
              <a:rPr lang="en" sz="1200">
                <a:solidFill>
                  <a:srgbClr val="666600"/>
                </a:solidFill>
              </a:rPr>
              <a:t>)</a:t>
            </a:r>
            <a:br>
              <a:rPr lang="en" sz="1200">
                <a:solidFill>
                  <a:srgbClr val="313131"/>
                </a:solidFill>
              </a:rPr>
            </a:br>
            <a:r>
              <a:rPr lang="en" sz="1200">
                <a:solidFill>
                  <a:srgbClr val="000088"/>
                </a:solidFill>
              </a:rPr>
              <a:t>print</a:t>
            </a:r>
            <a:r>
              <a:rPr lang="en" sz="1200">
                <a:solidFill>
                  <a:srgbClr val="666600"/>
                </a:solidFill>
              </a:rPr>
              <a:t>(</a:t>
            </a:r>
            <a:r>
              <a:rPr lang="en" sz="1200">
                <a:solidFill>
                  <a:srgbClr val="313131"/>
                </a:solidFill>
              </a:rPr>
              <a:t>apple</a:t>
            </a:r>
            <a:r>
              <a:rPr lang="en" sz="1200">
                <a:solidFill>
                  <a:srgbClr val="666600"/>
                </a:solidFill>
              </a:rPr>
              <a:t>)</a:t>
            </a:r>
          </a:p>
          <a:p>
            <a:pPr lvl="0">
              <a:spcBef>
                <a:spcPts val="0"/>
              </a:spcBef>
              <a:buNone/>
            </a:pPr>
            <a:r>
              <a:rPr lang="en" sz="1200"/>
              <a:t># Output</a:t>
            </a:r>
          </a:p>
          <a:p>
            <a:pPr lvl="0" rtl="0">
              <a:lnSpc>
                <a:spcPct val="183333"/>
              </a:lnSpc>
              <a:spcBef>
                <a:spcPts val="0"/>
              </a:spcBef>
              <a:buNone/>
            </a:pPr>
            <a:r>
              <a:rPr lang="en" sz="1200">
                <a:solidFill>
                  <a:srgbClr val="313131"/>
                </a:solidFill>
              </a:rPr>
              <a:t>[1] "red"    "green"  "yellow"</a:t>
            </a:r>
          </a:p>
          <a:p>
            <a:pPr lv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Lists</a:t>
            </a:r>
          </a:p>
        </p:txBody>
      </p:sp>
      <p:sp>
        <p:nvSpPr>
          <p:cNvPr id="112" name="Shape 11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SzPct val="100000"/>
              <a:buChar char="➔"/>
            </a:pPr>
            <a:r>
              <a:rPr lang="en" sz="1400"/>
              <a:t>A list is an R-object which can contain many different types of elements inside it like vectors, functions and even another list inside it.</a:t>
            </a:r>
          </a:p>
          <a:p>
            <a:pPr lvl="0" rtl="0">
              <a:spcBef>
                <a:spcPts val="0"/>
              </a:spcBef>
              <a:buNone/>
            </a:pPr>
            <a:r>
              <a:t/>
            </a:r>
            <a:endParaRPr sz="1400"/>
          </a:p>
          <a:p>
            <a:pPr lvl="0" rtl="0">
              <a:spcBef>
                <a:spcPts val="0"/>
              </a:spcBef>
              <a:buNone/>
            </a:pPr>
            <a:r>
              <a:t/>
            </a:r>
            <a:endParaRPr sz="1400"/>
          </a:p>
          <a:p>
            <a:pPr lvl="0">
              <a:spcBef>
                <a:spcPts val="0"/>
              </a:spcBef>
              <a:buNone/>
            </a:pPr>
            <a:r>
              <a:t/>
            </a:r>
            <a:endParaRPr sz="1400"/>
          </a:p>
        </p:txBody>
      </p:sp>
      <p:sp>
        <p:nvSpPr>
          <p:cNvPr id="113" name="Shape 113"/>
          <p:cNvSpPr/>
          <p:nvPr/>
        </p:nvSpPr>
        <p:spPr>
          <a:xfrm>
            <a:off x="972400" y="2239075"/>
            <a:ext cx="3467400" cy="1113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200">
                <a:solidFill>
                  <a:srgbClr val="880000"/>
                </a:solidFill>
              </a:rPr>
              <a:t># Create a list.</a:t>
            </a:r>
            <a:br>
              <a:rPr lang="en" sz="1200">
                <a:solidFill>
                  <a:srgbClr val="313131"/>
                </a:solidFill>
              </a:rPr>
            </a:br>
            <a:r>
              <a:rPr lang="en" sz="1200">
                <a:solidFill>
                  <a:srgbClr val="313131"/>
                </a:solidFill>
              </a:rPr>
              <a:t>list1 </a:t>
            </a:r>
            <a:r>
              <a:rPr lang="en" sz="1200">
                <a:solidFill>
                  <a:srgbClr val="666600"/>
                </a:solidFill>
              </a:rPr>
              <a:t>&lt;-</a:t>
            </a:r>
            <a:r>
              <a:rPr lang="en" sz="1200">
                <a:solidFill>
                  <a:srgbClr val="313131"/>
                </a:solidFill>
              </a:rPr>
              <a:t> list</a:t>
            </a:r>
            <a:r>
              <a:rPr lang="en" sz="1200">
                <a:solidFill>
                  <a:srgbClr val="666600"/>
                </a:solidFill>
              </a:rPr>
              <a:t>(</a:t>
            </a:r>
            <a:r>
              <a:rPr lang="en" sz="1200">
                <a:solidFill>
                  <a:srgbClr val="313131"/>
                </a:solidFill>
              </a:rPr>
              <a:t>c</a:t>
            </a:r>
            <a:r>
              <a:rPr lang="en" sz="1200">
                <a:solidFill>
                  <a:srgbClr val="666600"/>
                </a:solidFill>
              </a:rPr>
              <a:t>(</a:t>
            </a:r>
            <a:r>
              <a:rPr lang="en" sz="1200">
                <a:solidFill>
                  <a:srgbClr val="006666"/>
                </a:solidFill>
              </a:rPr>
              <a:t>2</a:t>
            </a:r>
            <a:r>
              <a:rPr lang="en" sz="1200">
                <a:solidFill>
                  <a:srgbClr val="666600"/>
                </a:solidFill>
              </a:rPr>
              <a:t>,</a:t>
            </a:r>
            <a:r>
              <a:rPr lang="en" sz="1200">
                <a:solidFill>
                  <a:srgbClr val="006666"/>
                </a:solidFill>
              </a:rPr>
              <a:t>5</a:t>
            </a:r>
            <a:r>
              <a:rPr lang="en" sz="1200">
                <a:solidFill>
                  <a:srgbClr val="666600"/>
                </a:solidFill>
              </a:rPr>
              <a:t>,</a:t>
            </a:r>
            <a:r>
              <a:rPr lang="en" sz="1200">
                <a:solidFill>
                  <a:srgbClr val="006666"/>
                </a:solidFill>
              </a:rPr>
              <a:t>3</a:t>
            </a:r>
            <a:r>
              <a:rPr lang="en" sz="1200">
                <a:solidFill>
                  <a:srgbClr val="666600"/>
                </a:solidFill>
              </a:rPr>
              <a:t>),</a:t>
            </a:r>
            <a:r>
              <a:rPr lang="en" sz="1200">
                <a:solidFill>
                  <a:srgbClr val="006666"/>
                </a:solidFill>
              </a:rPr>
              <a:t>21.3</a:t>
            </a:r>
            <a:r>
              <a:rPr lang="en" sz="1200">
                <a:solidFill>
                  <a:srgbClr val="666600"/>
                </a:solidFill>
              </a:rPr>
              <a:t>,</a:t>
            </a:r>
            <a:r>
              <a:rPr lang="en" sz="1200">
                <a:solidFill>
                  <a:srgbClr val="313131"/>
                </a:solidFill>
              </a:rPr>
              <a:t>sin</a:t>
            </a:r>
            <a:r>
              <a:rPr lang="en" sz="1200">
                <a:solidFill>
                  <a:srgbClr val="666600"/>
                </a:solidFill>
              </a:rPr>
              <a:t>)</a:t>
            </a:r>
          </a:p>
          <a:p>
            <a:pPr lvl="0" rtl="0">
              <a:spcBef>
                <a:spcPts val="0"/>
              </a:spcBef>
              <a:buNone/>
            </a:pPr>
            <a:r>
              <a:t/>
            </a:r>
            <a:endParaRPr sz="1200"/>
          </a:p>
          <a:p>
            <a:pPr lvl="0" rtl="0">
              <a:spcBef>
                <a:spcPts val="0"/>
              </a:spcBef>
              <a:buNone/>
            </a:pPr>
            <a:r>
              <a:t/>
            </a:r>
            <a:endParaRPr sz="1200"/>
          </a:p>
        </p:txBody>
      </p:sp>
      <p:sp>
        <p:nvSpPr>
          <p:cNvPr id="114" name="Shape 114"/>
          <p:cNvSpPr/>
          <p:nvPr/>
        </p:nvSpPr>
        <p:spPr>
          <a:xfrm>
            <a:off x="4624150" y="2239075"/>
            <a:ext cx="3467400" cy="2770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a:p>
            <a:pPr lvl="0" rtl="0">
              <a:lnSpc>
                <a:spcPct val="183333"/>
              </a:lnSpc>
              <a:spcBef>
                <a:spcPts val="0"/>
              </a:spcBef>
              <a:buNone/>
            </a:pPr>
            <a:r>
              <a:rPr lang="en" sz="1000"/>
              <a:t>[[1]]</a:t>
            </a:r>
            <a:br>
              <a:rPr lang="en" sz="1000"/>
            </a:br>
            <a:r>
              <a:rPr lang="en" sz="1000"/>
              <a:t>[1] 2 5 3</a:t>
            </a:r>
          </a:p>
          <a:p>
            <a:pPr lvl="0" rtl="0">
              <a:lnSpc>
                <a:spcPct val="183333"/>
              </a:lnSpc>
              <a:spcBef>
                <a:spcPts val="0"/>
              </a:spcBef>
              <a:buNone/>
            </a:pPr>
            <a:br>
              <a:rPr lang="en" sz="1000"/>
            </a:br>
            <a:r>
              <a:rPr lang="en" sz="1000"/>
              <a:t>[[2]]</a:t>
            </a:r>
            <a:br>
              <a:rPr lang="en" sz="1000"/>
            </a:br>
            <a:r>
              <a:rPr lang="en" sz="1000"/>
              <a:t>[1] 21.3</a:t>
            </a:r>
          </a:p>
          <a:p>
            <a:pPr lvl="0" rtl="0">
              <a:lnSpc>
                <a:spcPct val="183333"/>
              </a:lnSpc>
              <a:spcBef>
                <a:spcPts val="0"/>
              </a:spcBef>
              <a:buNone/>
            </a:pPr>
            <a:br>
              <a:rPr lang="en" sz="1000"/>
            </a:br>
            <a:r>
              <a:rPr lang="en" sz="1000"/>
              <a:t>[[3]]</a:t>
            </a:r>
            <a:br>
              <a:rPr lang="en" sz="1000"/>
            </a:br>
            <a:r>
              <a:rPr lang="en" sz="1000"/>
              <a:t>function (x)  .Primitive("sin")</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Matrices</a:t>
            </a:r>
          </a:p>
        </p:txBody>
      </p:sp>
      <p:sp>
        <p:nvSpPr>
          <p:cNvPr id="120" name="Shape 12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17500" lvl="0" marL="457200" rtl="0">
              <a:spcBef>
                <a:spcPts val="0"/>
              </a:spcBef>
              <a:buSzPct val="100000"/>
              <a:buChar char="➔"/>
            </a:pPr>
            <a:r>
              <a:rPr lang="en" sz="1400"/>
              <a:t>A matrix is a two-dimensional rectangular data set. It can be created using a vector input to the matrix function.</a:t>
            </a:r>
          </a:p>
          <a:p>
            <a:pPr lvl="0">
              <a:spcBef>
                <a:spcPts val="0"/>
              </a:spcBef>
              <a:buNone/>
            </a:pPr>
            <a:r>
              <a:t/>
            </a:r>
            <a:endParaRPr sz="1400"/>
          </a:p>
        </p:txBody>
      </p:sp>
      <p:sp>
        <p:nvSpPr>
          <p:cNvPr id="121" name="Shape 121"/>
          <p:cNvSpPr/>
          <p:nvPr/>
        </p:nvSpPr>
        <p:spPr>
          <a:xfrm>
            <a:off x="914825" y="2239075"/>
            <a:ext cx="5642400" cy="1944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200">
                <a:solidFill>
                  <a:srgbClr val="880000"/>
                </a:solidFill>
              </a:rPr>
              <a:t># Create a matrix.</a:t>
            </a:r>
            <a:br>
              <a:rPr lang="en" sz="1200">
                <a:solidFill>
                  <a:srgbClr val="313131"/>
                </a:solidFill>
              </a:rPr>
            </a:br>
            <a:r>
              <a:rPr lang="en" sz="1200">
                <a:solidFill>
                  <a:srgbClr val="313131"/>
                </a:solidFill>
              </a:rPr>
              <a:t>M </a:t>
            </a:r>
            <a:r>
              <a:rPr lang="en" sz="1200">
                <a:solidFill>
                  <a:srgbClr val="666600"/>
                </a:solidFill>
              </a:rPr>
              <a:t>=</a:t>
            </a:r>
            <a:r>
              <a:rPr lang="en" sz="1200">
                <a:solidFill>
                  <a:srgbClr val="313131"/>
                </a:solidFill>
              </a:rPr>
              <a:t> matrix</a:t>
            </a:r>
            <a:r>
              <a:rPr lang="en" sz="1200">
                <a:solidFill>
                  <a:srgbClr val="666600"/>
                </a:solidFill>
              </a:rPr>
              <a:t>(</a:t>
            </a:r>
            <a:r>
              <a:rPr lang="en" sz="1200">
                <a:solidFill>
                  <a:srgbClr val="313131"/>
                </a:solidFill>
              </a:rPr>
              <a:t> c</a:t>
            </a:r>
            <a:r>
              <a:rPr lang="en" sz="1200">
                <a:solidFill>
                  <a:srgbClr val="666600"/>
                </a:solidFill>
              </a:rPr>
              <a:t>(</a:t>
            </a:r>
            <a:r>
              <a:rPr lang="en" sz="1200">
                <a:solidFill>
                  <a:srgbClr val="008800"/>
                </a:solidFill>
              </a:rPr>
              <a:t>'a'</a:t>
            </a:r>
            <a:r>
              <a:rPr lang="en" sz="1200">
                <a:solidFill>
                  <a:srgbClr val="666600"/>
                </a:solidFill>
              </a:rPr>
              <a:t>,</a:t>
            </a:r>
            <a:r>
              <a:rPr lang="en" sz="1200">
                <a:solidFill>
                  <a:srgbClr val="008800"/>
                </a:solidFill>
              </a:rPr>
              <a:t>'a'</a:t>
            </a:r>
            <a:r>
              <a:rPr lang="en" sz="1200">
                <a:solidFill>
                  <a:srgbClr val="666600"/>
                </a:solidFill>
              </a:rPr>
              <a:t>,</a:t>
            </a:r>
            <a:r>
              <a:rPr lang="en" sz="1200">
                <a:solidFill>
                  <a:srgbClr val="008800"/>
                </a:solidFill>
              </a:rPr>
              <a:t>'b'</a:t>
            </a:r>
            <a:r>
              <a:rPr lang="en" sz="1200">
                <a:solidFill>
                  <a:srgbClr val="666600"/>
                </a:solidFill>
              </a:rPr>
              <a:t>,</a:t>
            </a:r>
            <a:r>
              <a:rPr lang="en" sz="1200">
                <a:solidFill>
                  <a:srgbClr val="008800"/>
                </a:solidFill>
              </a:rPr>
              <a:t>'c'</a:t>
            </a:r>
            <a:r>
              <a:rPr lang="en" sz="1200">
                <a:solidFill>
                  <a:srgbClr val="666600"/>
                </a:solidFill>
              </a:rPr>
              <a:t>,</a:t>
            </a:r>
            <a:r>
              <a:rPr lang="en" sz="1200">
                <a:solidFill>
                  <a:srgbClr val="008800"/>
                </a:solidFill>
              </a:rPr>
              <a:t>'b'</a:t>
            </a:r>
            <a:r>
              <a:rPr lang="en" sz="1200">
                <a:solidFill>
                  <a:srgbClr val="666600"/>
                </a:solidFill>
              </a:rPr>
              <a:t>,</a:t>
            </a:r>
            <a:r>
              <a:rPr lang="en" sz="1200">
                <a:solidFill>
                  <a:srgbClr val="008800"/>
                </a:solidFill>
              </a:rPr>
              <a:t>'a'</a:t>
            </a:r>
            <a:r>
              <a:rPr lang="en" sz="1200">
                <a:solidFill>
                  <a:srgbClr val="666600"/>
                </a:solidFill>
              </a:rPr>
              <a:t>),</a:t>
            </a:r>
            <a:r>
              <a:rPr lang="en" sz="1200">
                <a:solidFill>
                  <a:srgbClr val="313131"/>
                </a:solidFill>
              </a:rPr>
              <a:t> nrow </a:t>
            </a:r>
            <a:r>
              <a:rPr lang="en" sz="1200">
                <a:solidFill>
                  <a:srgbClr val="666600"/>
                </a:solidFill>
              </a:rPr>
              <a:t>=</a:t>
            </a:r>
            <a:r>
              <a:rPr lang="en" sz="1200">
                <a:solidFill>
                  <a:srgbClr val="313131"/>
                </a:solidFill>
              </a:rPr>
              <a:t> </a:t>
            </a:r>
            <a:r>
              <a:rPr lang="en" sz="1200">
                <a:solidFill>
                  <a:srgbClr val="006666"/>
                </a:solidFill>
              </a:rPr>
              <a:t>2</a:t>
            </a:r>
            <a:r>
              <a:rPr lang="en" sz="1200">
                <a:solidFill>
                  <a:srgbClr val="666600"/>
                </a:solidFill>
              </a:rPr>
              <a:t>,</a:t>
            </a:r>
            <a:r>
              <a:rPr lang="en" sz="1200">
                <a:solidFill>
                  <a:srgbClr val="313131"/>
                </a:solidFill>
              </a:rPr>
              <a:t> ncol </a:t>
            </a:r>
            <a:r>
              <a:rPr lang="en" sz="1200">
                <a:solidFill>
                  <a:srgbClr val="666600"/>
                </a:solidFill>
              </a:rPr>
              <a:t>=</a:t>
            </a:r>
            <a:r>
              <a:rPr lang="en" sz="1200">
                <a:solidFill>
                  <a:srgbClr val="313131"/>
                </a:solidFill>
              </a:rPr>
              <a:t> </a:t>
            </a:r>
            <a:r>
              <a:rPr lang="en" sz="1200">
                <a:solidFill>
                  <a:srgbClr val="006666"/>
                </a:solidFill>
              </a:rPr>
              <a:t>3</a:t>
            </a:r>
            <a:r>
              <a:rPr lang="en" sz="1200">
                <a:solidFill>
                  <a:srgbClr val="666600"/>
                </a:solidFill>
              </a:rPr>
              <a:t>,</a:t>
            </a:r>
            <a:r>
              <a:rPr lang="en" sz="1200">
                <a:solidFill>
                  <a:srgbClr val="313131"/>
                </a:solidFill>
              </a:rPr>
              <a:t> byrow </a:t>
            </a:r>
            <a:r>
              <a:rPr lang="en" sz="1200">
                <a:solidFill>
                  <a:srgbClr val="666600"/>
                </a:solidFill>
              </a:rPr>
              <a:t>=</a:t>
            </a:r>
            <a:r>
              <a:rPr lang="en" sz="1200">
                <a:solidFill>
                  <a:srgbClr val="313131"/>
                </a:solidFill>
              </a:rPr>
              <a:t> TRUE</a:t>
            </a:r>
            <a:r>
              <a:rPr lang="en" sz="1200">
                <a:solidFill>
                  <a:srgbClr val="666600"/>
                </a:solidFill>
              </a:rPr>
              <a:t>)</a:t>
            </a:r>
            <a:br>
              <a:rPr lang="en" sz="1200">
                <a:solidFill>
                  <a:srgbClr val="313131"/>
                </a:solidFill>
              </a:rPr>
            </a:br>
            <a:r>
              <a:rPr lang="en" sz="1200">
                <a:solidFill>
                  <a:srgbClr val="000088"/>
                </a:solidFill>
              </a:rPr>
              <a:t>print</a:t>
            </a:r>
            <a:r>
              <a:rPr lang="en" sz="1200">
                <a:solidFill>
                  <a:srgbClr val="666600"/>
                </a:solidFill>
              </a:rPr>
              <a:t>(</a:t>
            </a:r>
            <a:r>
              <a:rPr lang="en" sz="1200">
                <a:solidFill>
                  <a:srgbClr val="313131"/>
                </a:solidFill>
              </a:rPr>
              <a:t>M</a:t>
            </a:r>
            <a:r>
              <a:rPr lang="en" sz="1200">
                <a:solidFill>
                  <a:srgbClr val="666600"/>
                </a:solidFill>
              </a:rPr>
              <a:t>)</a:t>
            </a:r>
          </a:p>
          <a:p>
            <a:pPr lvl="0" rtl="0">
              <a:lnSpc>
                <a:spcPct val="109090"/>
              </a:lnSpc>
              <a:spcBef>
                <a:spcPts val="0"/>
              </a:spcBef>
              <a:spcAft>
                <a:spcPts val="800"/>
              </a:spcAft>
              <a:buNone/>
            </a:pPr>
            <a:r>
              <a:rPr lang="en" sz="1200"/>
              <a:t># Output</a:t>
            </a:r>
          </a:p>
          <a:p>
            <a:pPr lvl="0" rtl="0">
              <a:lnSpc>
                <a:spcPct val="183333"/>
              </a:lnSpc>
              <a:spcBef>
                <a:spcPts val="0"/>
              </a:spcBef>
              <a:buNone/>
            </a:pPr>
            <a:r>
              <a:rPr lang="en" sz="900">
                <a:latin typeface="Courier New"/>
                <a:ea typeface="Courier New"/>
                <a:cs typeface="Courier New"/>
                <a:sym typeface="Courier New"/>
              </a:rPr>
              <a:t>    [,1] [,2] [,3]</a:t>
            </a:r>
            <a:br>
              <a:rPr lang="en" sz="900">
                <a:latin typeface="Courier New"/>
                <a:ea typeface="Courier New"/>
                <a:cs typeface="Courier New"/>
                <a:sym typeface="Courier New"/>
              </a:rPr>
            </a:br>
            <a:r>
              <a:rPr lang="en" sz="900">
                <a:latin typeface="Courier New"/>
                <a:ea typeface="Courier New"/>
                <a:cs typeface="Courier New"/>
                <a:sym typeface="Courier New"/>
              </a:rPr>
              <a:t>[1,] "a"  "a"  "b" </a:t>
            </a:r>
            <a:br>
              <a:rPr lang="en" sz="900">
                <a:latin typeface="Courier New"/>
                <a:ea typeface="Courier New"/>
                <a:cs typeface="Courier New"/>
                <a:sym typeface="Courier New"/>
              </a:rPr>
            </a:br>
            <a:r>
              <a:rPr lang="en" sz="900">
                <a:latin typeface="Courier New"/>
                <a:ea typeface="Courier New"/>
                <a:cs typeface="Courier New"/>
                <a:sym typeface="Courier New"/>
              </a:rPr>
              <a:t>[2,] "c"  "b"  "a"</a:t>
            </a:r>
          </a:p>
          <a:p>
            <a:pPr lvl="0" rtl="0">
              <a:lnSpc>
                <a:spcPct val="109090"/>
              </a:lnSpc>
              <a:spcBef>
                <a:spcPts val="0"/>
              </a:spcBef>
              <a:spcAft>
                <a:spcPts val="800"/>
              </a:spcAft>
              <a:buNone/>
            </a:pPr>
            <a:r>
              <a:t/>
            </a:r>
            <a:endParaRPr sz="1200"/>
          </a:p>
          <a:p>
            <a:pPr lvl="0" rtl="0">
              <a:lnSpc>
                <a:spcPct val="183333"/>
              </a:lnSpc>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