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7559675" cy="10691800"/>
  <p:embeddedFontLst>
    <p:embeddedFont>
      <p:font typeface="Rambla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7EADD4A-A59B-46D1-A103-C5F2606AB0C1}">
  <a:tblStyle styleId="{27EADD4A-A59B-46D1-A103-C5F2606AB0C1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mbla-bold.fntdata"/><Relationship Id="rId10" Type="http://schemas.openxmlformats.org/officeDocument/2006/relationships/slide" Target="slides/slide5.xml"/><Relationship Id="rId32" Type="http://schemas.openxmlformats.org/officeDocument/2006/relationships/font" Target="fonts/Rambla-regular.fntdata"/><Relationship Id="rId13" Type="http://schemas.openxmlformats.org/officeDocument/2006/relationships/slide" Target="slides/slide8.xml"/><Relationship Id="rId35" Type="http://schemas.openxmlformats.org/officeDocument/2006/relationships/font" Target="fonts/Rambla-boldItalic.fntdata"/><Relationship Id="rId12" Type="http://schemas.openxmlformats.org/officeDocument/2006/relationships/slide" Target="slides/slide7.xml"/><Relationship Id="rId34" Type="http://schemas.openxmlformats.org/officeDocument/2006/relationships/font" Target="fonts/Rambla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276600" cy="5349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4281487" y="0"/>
            <a:ext cx="3276600" cy="5349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15900" y="801687"/>
            <a:ext cx="7127875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10155238"/>
            <a:ext cx="3276600" cy="5349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281487" y="10155238"/>
            <a:ext cx="3276600" cy="5349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215900" y="801687"/>
            <a:ext cx="7127875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215900" y="801687"/>
            <a:ext cx="7127875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755650" y="5078412"/>
            <a:ext cx="6048299" cy="481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4281487" y="10155238"/>
            <a:ext cx="3276600" cy="534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215900" y="801687"/>
            <a:ext cx="7127875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755650" y="5078412"/>
            <a:ext cx="6048299" cy="481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4281487" y="10155238"/>
            <a:ext cx="3276600" cy="534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215900" y="801687"/>
            <a:ext cx="7127875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755650" y="5078412"/>
            <a:ext cx="6048299" cy="481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4281487" y="10155238"/>
            <a:ext cx="3276600" cy="534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215900" y="801687"/>
            <a:ext cx="7127875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755650" y="5078412"/>
            <a:ext cx="6048299" cy="481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4281487" y="10155238"/>
            <a:ext cx="3276600" cy="534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215900" y="801687"/>
            <a:ext cx="7127875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755650" y="5078412"/>
            <a:ext cx="6048299" cy="481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4281487" y="10155238"/>
            <a:ext cx="3276600" cy="534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215900" y="801687"/>
            <a:ext cx="7128000" cy="4010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755650" y="5078412"/>
            <a:ext cx="6048300" cy="4811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4281487" y="10155238"/>
            <a:ext cx="3276599" cy="534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215900" y="801687"/>
            <a:ext cx="7127875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215900" y="801687"/>
            <a:ext cx="7127875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215900" y="801687"/>
            <a:ext cx="7127875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215900" y="801687"/>
            <a:ext cx="7127875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215900" y="801687"/>
            <a:ext cx="7127875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215900" y="801687"/>
            <a:ext cx="7127875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755650" y="5078412"/>
            <a:ext cx="6048299" cy="481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4281487" y="10155238"/>
            <a:ext cx="3276600" cy="534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215900" y="801687"/>
            <a:ext cx="7127875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755650" y="5078412"/>
            <a:ext cx="6048299" cy="481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4281487" y="10155238"/>
            <a:ext cx="3276600" cy="534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215900" y="801687"/>
            <a:ext cx="7127875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755650" y="5078412"/>
            <a:ext cx="6048299" cy="481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4281487" y="10155238"/>
            <a:ext cx="3276600" cy="534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215900" y="801687"/>
            <a:ext cx="7127875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215900" y="801687"/>
            <a:ext cx="7127875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215900" y="801687"/>
            <a:ext cx="7127875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215900" y="801687"/>
            <a:ext cx="7127875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215900" y="801687"/>
            <a:ext cx="7127875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215900" y="801687"/>
            <a:ext cx="7127875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215900" y="801687"/>
            <a:ext cx="7127875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755650" y="5078412"/>
            <a:ext cx="6048299" cy="481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4281487" y="10155238"/>
            <a:ext cx="3276600" cy="534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215900" y="801687"/>
            <a:ext cx="7127875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215900" y="801687"/>
            <a:ext cx="7127875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215900" y="801687"/>
            <a:ext cx="7127875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215900" y="801687"/>
            <a:ext cx="7127875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4281487" y="10155238"/>
            <a:ext cx="3276600" cy="5349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0" type="dt"/>
          </p:nvPr>
        </p:nvSpPr>
        <p:spPr>
          <a:xfrm>
            <a:off x="8969375" y="6407944"/>
            <a:ext cx="256031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5840096" y="6407944"/>
            <a:ext cx="31342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1529696" y="6407944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IN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 rot="5400000">
            <a:off x="3902963" y="-1812033"/>
            <a:ext cx="4386070" cy="1097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3273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44958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23113" lvl="2" marL="859536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6350" lvl="3" marL="1143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1600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25400" lvl="6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25400" lvl="7" marL="2057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25400" lvl="8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8969375" y="6407944"/>
            <a:ext cx="256031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5840096" y="6407944"/>
            <a:ext cx="31342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11529696" y="6407944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IN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 rot="5400000">
            <a:off x="7513950" y="1886040"/>
            <a:ext cx="5592759" cy="236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 rot="5400000">
            <a:off x="2029619" y="-1145378"/>
            <a:ext cx="5592759" cy="8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3273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44958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23113" lvl="2" marL="859536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6350" lvl="3" marL="1143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1600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25400" lvl="6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25400" lvl="7" marL="2057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25400" lvl="8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8969375" y="6407944"/>
            <a:ext cx="256031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5840096" y="6407944"/>
            <a:ext cx="31342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1529696" y="6407944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IN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609600" y="487449"/>
            <a:ext cx="10972799" cy="5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6227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44958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○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23113" lvl="2" marL="859536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6350" lvl="3" marL="1143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1600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25400" lvl="6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25400" lvl="7" marL="2057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25400" lvl="8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969375" y="6407944"/>
            <a:ext cx="256031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5840096" y="6407944"/>
            <a:ext cx="31342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1529696" y="6407944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IN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609600" y="273050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09600" y="5410200"/>
            <a:ext cx="5386917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40791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37236" lvl="2" marL="859536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143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1600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25400" lvl="6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25400" lvl="7" marL="2057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25400" lvl="8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6193369" y="5410200"/>
            <a:ext cx="5389032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40791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37236" lvl="2" marL="859536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143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1600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25400" lvl="6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25400" lvl="7" marL="2057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25400" lvl="8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3" type="body"/>
          </p:nvPr>
        </p:nvSpPr>
        <p:spPr>
          <a:xfrm>
            <a:off x="609600" y="1444295"/>
            <a:ext cx="5386917" cy="3941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8927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13208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8636" lvl="2" marL="859536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5400" lvl="3" marL="1143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5400" lvl="4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1600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25400" lvl="6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25400" lvl="7" marL="2057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25400" lvl="8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4" type="body"/>
          </p:nvPr>
        </p:nvSpPr>
        <p:spPr>
          <a:xfrm>
            <a:off x="6193367" y="1444295"/>
            <a:ext cx="5389032" cy="3941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8927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13208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8636" lvl="2" marL="859536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5400" lvl="3" marL="1143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5400" lvl="4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1600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25400" lvl="6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25400" lvl="7" marL="2057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25400" lvl="8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8969375" y="6407944"/>
            <a:ext cx="256031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5840096" y="6407944"/>
            <a:ext cx="31342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1529696" y="6407944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IN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0" type="dt"/>
          </p:nvPr>
        </p:nvSpPr>
        <p:spPr>
          <a:xfrm>
            <a:off x="8969375" y="6407944"/>
            <a:ext cx="256031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5840096" y="6407944"/>
            <a:ext cx="31342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11529696" y="6407944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IN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4664146"/>
            <a:ext cx="12201450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5" name="Shape 45"/>
          <p:cNvSpPr txBox="1"/>
          <p:nvPr>
            <p:ph type="ctrTitle"/>
          </p:nvPr>
        </p:nvSpPr>
        <p:spPr>
          <a:xfrm>
            <a:off x="914400" y="1752600"/>
            <a:ext cx="10363200" cy="1829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  <a:defRPr b="1" i="0" sz="48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914400" y="3611607"/>
            <a:ext cx="10363200" cy="11997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6400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7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Font typeface="Verdana"/>
              <a:buNone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grpSp>
        <p:nvGrpSpPr>
          <p:cNvPr id="47" name="Shape 47"/>
          <p:cNvGrpSpPr/>
          <p:nvPr/>
        </p:nvGrpSpPr>
        <p:grpSpPr>
          <a:xfrm>
            <a:off x="-5019" y="4953000"/>
            <a:ext cx="12197020" cy="1912086"/>
            <a:chOff x="-3765" y="4832896"/>
            <a:chExt cx="9147765" cy="2032190"/>
          </a:xfrm>
        </p:grpSpPr>
        <p:sp>
          <p:nvSpPr>
            <p:cNvPr id="48" name="Shape 48"/>
            <p:cNvSpPr/>
            <p:nvPr/>
          </p:nvSpPr>
          <p:spPr>
            <a:xfrm>
              <a:off x="1687513" y="4832896"/>
              <a:ext cx="7456485" cy="518814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120000"/>
                  </a:lnTo>
                  <a:lnTo>
                    <a:pt x="0" y="7128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35442" y="5135526"/>
              <a:ext cx="9108557" cy="83819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0" y="4883887"/>
              <a:ext cx="9144000" cy="19811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5076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cxnSp>
          <p:nvCxnSpPr>
            <p:cNvPr id="51" name="Shape 51"/>
            <p:cNvCxnSpPr/>
            <p:nvPr/>
          </p:nvCxnSpPr>
          <p:spPr>
            <a:xfrm>
              <a:off x="-3765" y="4880373"/>
              <a:ext cx="9147763" cy="839941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52" name="Shape 52"/>
          <p:cNvSpPr txBox="1"/>
          <p:nvPr>
            <p:ph idx="10" type="dt"/>
          </p:nvPr>
        </p:nvSpPr>
        <p:spPr>
          <a:xfrm>
            <a:off x="8969375" y="6407944"/>
            <a:ext cx="256031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mbla"/>
              <a:buNone/>
              <a:defRPr b="0" i="0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5840096" y="6407944"/>
            <a:ext cx="31342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F0F4"/>
              </a:buClr>
              <a:buFont typeface="Rambla"/>
              <a:buNone/>
              <a:defRPr b="0" i="0" sz="1000" u="none" cap="none" strike="noStrike">
                <a:solidFill>
                  <a:srgbClr val="E7F0F4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1529696" y="6407944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609600" y="1481329"/>
            <a:ext cx="5384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8955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  <a:defRPr b="0" i="0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64008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16763" lvl="2" marL="859536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143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1600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25400" lvl="6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25400" lvl="7" marL="2057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25400" lvl="8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197600" y="1481329"/>
            <a:ext cx="5384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8955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  <a:defRPr b="0" i="0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64008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16763" lvl="2" marL="859536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143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1600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25400" lvl="6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25400" lvl="7" marL="2057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25400" lvl="8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969375" y="6407944"/>
            <a:ext cx="256031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5840096" y="6407944"/>
            <a:ext cx="31342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11529696" y="6407944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IN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963166" y="1059712"/>
            <a:ext cx="10363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  <a:defRPr b="1" i="0" sz="48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5230282" y="2931710"/>
            <a:ext cx="6096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40791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Font typeface="Verdana"/>
              <a:buNone/>
              <a:defRPr b="0" i="0" sz="1800" u="none" cap="none" strike="noStrik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37236" lvl="2" marL="859536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143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1600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25400" lvl="6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25400" lvl="7" marL="2057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25400" lvl="8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969375" y="6407944"/>
            <a:ext cx="256031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5840096" y="6407944"/>
            <a:ext cx="31342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1529696" y="6407944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IN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  <p:sp>
        <p:nvSpPr>
          <p:cNvPr id="68" name="Shape 68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dir="5400000" dist="25400">
              <a:srgbClr val="000000">
                <a:alpha val="4549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4600351" y="3005472"/>
            <a:ext cx="24384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dir="5400000" dist="25400">
              <a:srgbClr val="000000">
                <a:alpha val="4549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219200" y="4876800"/>
            <a:ext cx="99757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ambla"/>
              <a:buNone/>
              <a:defRPr b="0" i="0" sz="2500" u="none" cap="none" strike="noStrike">
                <a:solidFill>
                  <a:schemeClr val="accen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5892800" y="5355101"/>
            <a:ext cx="5299456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40791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37236" lvl="2" marL="859536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143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1600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25400" lvl="6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25400" lvl="7" marL="2057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25400" lvl="8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1219200" y="274318"/>
            <a:ext cx="997305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016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  <a:defRPr b="0" i="0" sz="3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114808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67564" lvl="2" marL="859536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25400" lvl="3" marL="1143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25400" lvl="4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1600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25400" lvl="6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25400" lvl="7" marL="2057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25400" lvl="8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8969375" y="6407944"/>
            <a:ext cx="256031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5840096" y="6407944"/>
            <a:ext cx="31342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11529696" y="6407944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IN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1521641" y="5443401"/>
            <a:ext cx="9550400" cy="6482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1828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88391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defRPr b="0" i="0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110236" lvl="2" marL="859536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20650" lvl="3" marL="1143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20650" lvl="4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1600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25400" lvl="6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25400" lvl="7" marL="2057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25400" lvl="8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9" name="Shape 79"/>
          <p:cNvSpPr/>
          <p:nvPr>
            <p:ph idx="2" type="pic"/>
          </p:nvPr>
        </p:nvSpPr>
        <p:spPr>
          <a:xfrm>
            <a:off x="304800" y="189968"/>
            <a:ext cx="11582400" cy="4389118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44958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23113" lvl="2" marL="859536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6350" lvl="3" marL="1143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1600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25400" lvl="6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25400" lvl="7" marL="2057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25400" lvl="8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8969375" y="6407944"/>
            <a:ext cx="256031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5840096" y="6407944"/>
            <a:ext cx="31342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11529696" y="6407944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IN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304800" y="4865121"/>
            <a:ext cx="10767243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ambla"/>
              <a:buNone/>
              <a:defRPr b="0" i="0" sz="3000" u="none" cap="none" strike="noStrike">
                <a:solidFill>
                  <a:schemeClr val="accen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4" name="Shape 84"/>
          <p:cNvSpPr/>
          <p:nvPr/>
        </p:nvSpPr>
        <p:spPr>
          <a:xfrm>
            <a:off x="665697" y="5944935"/>
            <a:ext cx="6587498" cy="921076"/>
          </a:xfrm>
          <a:custGeom>
            <a:pathLst>
              <a:path extrusionOk="0" h="120000" w="120000">
                <a:moveTo>
                  <a:pt x="0" y="712"/>
                </a:moveTo>
                <a:lnTo>
                  <a:pt x="119999" y="120000"/>
                </a:lnTo>
                <a:lnTo>
                  <a:pt x="89106" y="120000"/>
                </a:lnTo>
                <a:lnTo>
                  <a:pt x="16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647622" y="5939010"/>
            <a:ext cx="4920601" cy="933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119387"/>
                </a:lnTo>
                <a:lnTo>
                  <a:pt x="94759" y="120000"/>
                </a:lnTo>
                <a:lnTo>
                  <a:pt x="257" y="8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-8055" y="5791253"/>
            <a:ext cx="4536419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87" name="Shape 87"/>
          <p:cNvCxnSpPr/>
          <p:nvPr/>
        </p:nvCxnSpPr>
        <p:spPr>
          <a:xfrm>
            <a:off x="-12316" y="5787739"/>
            <a:ext cx="454067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8" name="Shape 88"/>
          <p:cNvSpPr/>
          <p:nvPr/>
        </p:nvSpPr>
        <p:spPr>
          <a:xfrm>
            <a:off x="11552149" y="4988439"/>
            <a:ext cx="24384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dir="5400000" dist="25400">
              <a:srgbClr val="000000">
                <a:alpha val="4549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11303595" y="4988439"/>
            <a:ext cx="24384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dir="5400000" dist="25400">
              <a:srgbClr val="000000">
                <a:alpha val="4549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65697" y="5944935"/>
            <a:ext cx="6587498" cy="921076"/>
          </a:xfrm>
          <a:custGeom>
            <a:pathLst>
              <a:path extrusionOk="0" h="120000" w="120000">
                <a:moveTo>
                  <a:pt x="0" y="712"/>
                </a:moveTo>
                <a:lnTo>
                  <a:pt x="119999" y="120000"/>
                </a:lnTo>
                <a:lnTo>
                  <a:pt x="89106" y="120000"/>
                </a:lnTo>
                <a:lnTo>
                  <a:pt x="16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647622" y="5939010"/>
            <a:ext cx="4920601" cy="933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119387"/>
                </a:lnTo>
                <a:lnTo>
                  <a:pt x="94759" y="120000"/>
                </a:lnTo>
                <a:lnTo>
                  <a:pt x="257" y="8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-8055" y="5791253"/>
            <a:ext cx="4536419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13" name="Shape 13"/>
          <p:cNvCxnSpPr/>
          <p:nvPr/>
        </p:nvCxnSpPr>
        <p:spPr>
          <a:xfrm>
            <a:off x="-12316" y="5787739"/>
            <a:ext cx="454067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609600" y="1481329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3273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44958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23113" lvl="2" marL="859536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6350" lvl="3" marL="1143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1600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25400" lvl="6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25400" lvl="7" marL="2057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25400" lvl="8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8969375" y="6407944"/>
            <a:ext cx="256031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5840096" y="6407944"/>
            <a:ext cx="31342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11529696" y="6407944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IN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6.png"/><Relationship Id="rId4" Type="http://schemas.openxmlformats.org/officeDocument/2006/relationships/image" Target="../media/image0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9.jpg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gif"/><Relationship Id="rId4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533400" y="2057400"/>
            <a:ext cx="10514880" cy="132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Effective Biologically-motivated Neural Network Algorithm to Real-time Autonomous Robot Navigation</a:t>
            </a: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11529696" y="6407944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IN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  <p:sp>
        <p:nvSpPr>
          <p:cNvPr id="108" name="Shape 108"/>
          <p:cNvSpPr txBox="1"/>
          <p:nvPr/>
        </p:nvSpPr>
        <p:spPr>
          <a:xfrm>
            <a:off x="316475" y="5275400"/>
            <a:ext cx="4958999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 Guidance of-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 Dr, Nitin Pise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6904875" y="5275400"/>
            <a:ext cx="4958999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By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Aditya Jain (302029)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369500" y="1357650"/>
            <a:ext cx="10972799" cy="43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2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Previous attempt to autonomous driving use of precalculated data gathered from different sensors on car like distance from edge of road or car in front etc.</a:t>
            </a: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2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But this is not how humans drive, as human we drive on locally available knowledge, mainly sight.</a:t>
            </a: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2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This explores and evaluates use of visual input for autonomous driving.</a:t>
            </a: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2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Neural Networks can be trained to process visual inputs and take decisions on basis of that about the direction to steer.</a:t>
            </a: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2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Convolutional Neural Networks are such type of neural networks which can process on visual input efficiently.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11529696" y="6407944"/>
            <a:ext cx="487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3" name="Shape 183"/>
          <p:cNvSpPr txBox="1"/>
          <p:nvPr>
            <p:ph type="title"/>
          </p:nvPr>
        </p:nvSpPr>
        <p:spPr>
          <a:xfrm>
            <a:off x="556900" y="21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b="1" i="0" lang="en-IN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Introduction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09600" y="1317075"/>
            <a:ext cx="10972799" cy="4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But deciding only steering direction perfectly does not make a autonomous driving car.</a:t>
            </a: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 car has to detect different pavement marks and symbols on road, and process on that information to modify its steering decisions.</a:t>
            </a: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Object detection and pedestrian detection are of crucial importance to avoid collision and prevent damage.</a:t>
            </a: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Car running autonomously may take undesired long path to reach destination, this must also be prevented by model based path planning.</a:t>
            </a: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Many algorithm works in parallel to take car to its destination.</a:t>
            </a: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11529696" y="6407944"/>
            <a:ext cx="487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1" name="Shape 191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b="1" i="0" lang="en-IN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Introduction </a:t>
            </a:r>
            <a:r>
              <a:rPr b="1" i="0" lang="en-IN" sz="24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(cont...)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556895" y="1417637"/>
            <a:ext cx="10972799" cy="48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Convolutional neural network (CNN) is a type of feed-forward artificial neural network.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ambla"/>
              <a:buChar char="▶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Connectivity pattern between its neurons is inspired by the organization of the animal visual cortex (part of brain which process visual information).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CNN have proven to excel in categorical image classification, and can be used to deciding steer values.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They have learned to sort images into categories even better than humans in some cases.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CNN  requires very high computation, so it was inefficient for autonomous cars which has to take real time decisions.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GPGPU have now made it possible to implement CNN in real time.</a:t>
            </a: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11529696" y="6407944"/>
            <a:ext cx="487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9" name="Shape 199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b="1" i="0" lang="en-IN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Convolutional Neural Networks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per1.1.png"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0923" y="1663300"/>
            <a:ext cx="5612449" cy="30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>
            <p:ph idx="1" type="body"/>
          </p:nvPr>
        </p:nvSpPr>
        <p:spPr>
          <a:xfrm>
            <a:off x="609600" y="1573987"/>
            <a:ext cx="10972799" cy="469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Image of road is taken from </a:t>
            </a:r>
          </a:p>
          <a:p>
            <a:pPr indent="4572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top of car and passed to the </a:t>
            </a:r>
          </a:p>
          <a:p>
            <a:pPr indent="4572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Pre-processing module.</a:t>
            </a:r>
          </a:p>
          <a:p>
            <a:pPr indent="-4064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Pre-processing module discard </a:t>
            </a:r>
          </a:p>
          <a:p>
            <a:pPr indent="4572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borders and applies filter to </a:t>
            </a:r>
          </a:p>
          <a:p>
            <a:pPr indent="4572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remove unwanted features.</a:t>
            </a:r>
          </a:p>
          <a:p>
            <a:pPr indent="-4064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Each input pixel unit value is </a:t>
            </a:r>
          </a:p>
          <a:p>
            <a:pPr indent="-6350" lvl="0" marL="57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scaled so values from 0 to 255 are </a:t>
            </a:r>
          </a:p>
          <a:p>
            <a:pPr indent="-6350" lvl="0" marL="57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transformed to 0 to 1 and provided</a:t>
            </a:r>
          </a:p>
          <a:p>
            <a:pPr indent="-6350" lvl="0" marL="57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to CNN.</a:t>
            </a:r>
          </a:p>
          <a:p>
            <a:pPr indent="-4064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CNN outputs a single value that is used as a steering value, which is combined with other driving decisions to take action.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11529696" y="6407944"/>
            <a:ext cx="487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>
            <a:off x="609600" y="304662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b="1" i="0" lang="en-IN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Convolutional Neural Networks </a:t>
            </a:r>
            <a:r>
              <a:rPr b="1" i="0" lang="en-IN" sz="24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(</a:t>
            </a: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for Autonomous Driving Applications</a:t>
            </a:r>
            <a:r>
              <a:rPr b="1" i="0" lang="en-IN" sz="24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09600" y="1272050"/>
            <a:ext cx="10972799" cy="48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Performance of CNN measured on basis of various parameters:</a:t>
            </a: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○"/>
            </a:pPr>
            <a:r>
              <a:rPr b="0" i="0" lang="en-IN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Mean Square Error (MSE)</a:t>
            </a: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○"/>
            </a:pPr>
            <a:r>
              <a:rPr b="0" i="0" lang="en-IN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Time Stuck</a:t>
            </a: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○"/>
            </a:pPr>
            <a:r>
              <a:rPr b="0" i="0" lang="en-IN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Damage</a:t>
            </a: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These parameters can be used to train CNN to improve its performance.</a:t>
            </a:r>
          </a:p>
          <a:p>
            <a:pPr indent="-395732" lvl="1" marL="71323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○"/>
            </a:pPr>
            <a:r>
              <a:rPr b="0" i="0" lang="en-IN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Preprocessing the input image like changing colour of road, removing unwanted features.</a:t>
            </a:r>
          </a:p>
          <a:p>
            <a:pPr indent="-395732" lvl="1" marL="71323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○"/>
            </a:pPr>
            <a:r>
              <a:rPr b="0" i="0" lang="en-IN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Scaling up output i.e. is increased no of output units on last layer. More the number of output units more specific is steer value.</a:t>
            </a:r>
          </a:p>
          <a:p>
            <a:pPr indent="-395732" lvl="1" marL="71323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○"/>
            </a:pPr>
            <a:r>
              <a:rPr b="0" i="0" lang="en-IN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Diversity of training data improve accuracy of autonomous car. The car which has been trained on multiple tracks performs better.</a:t>
            </a: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11529696" y="6407944"/>
            <a:ext cx="487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6" name="Shape 216"/>
          <p:cNvSpPr txBox="1"/>
          <p:nvPr>
            <p:ph type="title"/>
          </p:nvPr>
        </p:nvSpPr>
        <p:spPr>
          <a:xfrm>
            <a:off x="609600" y="274650"/>
            <a:ext cx="10972799" cy="113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b="0" i="0" lang="en-IN" sz="4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Improving Performance of CNN.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09600" y="1245849"/>
            <a:ext cx="10972800" cy="516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IN"/>
              <a:t>Pavements are the marks on road to guide driver about direction.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IN"/>
              <a:t>Assumed that roads are black and marks are white.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IN"/>
              <a:t>Image of road is converted into </a:t>
            </a:r>
            <a:r>
              <a:rPr lang="en-IN"/>
              <a:t>grayscale</a:t>
            </a:r>
            <a:r>
              <a:rPr lang="en-IN"/>
              <a:t>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IN"/>
              <a:t>We start scanning pixel values of image row by row.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IN"/>
              <a:t>Left side of mark had large positive pixel value and right 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/>
              <a:t>side of mark had large negative pixel value.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IN"/>
              <a:t>Algorithm process each row one by one and make a binary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/>
              <a:t>image of that.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IN"/>
              <a:t>Algorithm find largest group of non zero values and then identifies the top and bottom marks.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IN"/>
              <a:t>These are feeded into CNN for classification. 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11529696" y="6407944"/>
            <a:ext cx="487800" cy="3651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Rambla"/>
              <a:buNone/>
            </a:pPr>
            <a:fld id="{00000000-1234-1234-1234-123412341234}" type="slidenum">
              <a:rPr lang="en-IN"/>
              <a:t>‹#›</a:t>
            </a:fld>
          </a:p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/>
              <a:t>Pavement Detection</a:t>
            </a:r>
          </a:p>
        </p:txBody>
      </p:sp>
      <p:pic>
        <p:nvPicPr>
          <p:cNvPr descr="pavements.png"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950" y="1786125"/>
            <a:ext cx="3495675" cy="31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1014704" y="2457614"/>
            <a:ext cx="10515000" cy="132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 Survey</a:t>
            </a: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11529696" y="6407944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IN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Shape 236"/>
          <p:cNvGraphicFramePr/>
          <p:nvPr/>
        </p:nvGraphicFramePr>
        <p:xfrm>
          <a:off x="261637" y="63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{27EADD4A-A59B-46D1-A103-C5F2606AB0C1}</a:tableStyleId>
              </a:tblPr>
              <a:tblGrid>
                <a:gridCol w="415450"/>
                <a:gridCol w="2230625"/>
                <a:gridCol w="2196200"/>
                <a:gridCol w="1831475"/>
                <a:gridCol w="2282200"/>
                <a:gridCol w="2712775"/>
              </a:tblGrid>
              <a:tr h="954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I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Sr. No.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I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Paper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I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Technology Used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I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Algorithms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I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Advantages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I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Disadvantages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</a:tr>
              <a:tr h="2282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Rambla"/>
                        <a:buNone/>
                      </a:pPr>
                      <a:r>
                        <a:rPr lang="en-IN" sz="1800" u="none" cap="none" strike="noStrike">
                          <a:latin typeface="Rambla"/>
                          <a:ea typeface="Rambla"/>
                          <a:cs typeface="Rambla"/>
                          <a:sym typeface="Rambla"/>
                        </a:rPr>
                        <a:t>Towards Neuroimaging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Rambla"/>
                          <a:ea typeface="Rambla"/>
                          <a:cs typeface="Rambla"/>
                          <a:sym typeface="Rambla"/>
                        </a:rPr>
                        <a:t>real-time driving using Convolutional Neural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Rambla"/>
                        <a:buNone/>
                      </a:pPr>
                      <a:r>
                        <a:rPr lang="en-IN" sz="1800" u="none" cap="none" strike="noStrike">
                          <a:latin typeface="Rambla"/>
                          <a:ea typeface="Rambla"/>
                          <a:cs typeface="Rambla"/>
                          <a:sym typeface="Rambla"/>
                        </a:rPr>
                        <a:t>Networks., 2016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Rambla"/>
                        <a:buNone/>
                      </a:pPr>
                      <a:r>
                        <a:rPr lang="en-IN" sz="1800" u="none" cap="none" strike="noStrike">
                          <a:latin typeface="Rambla"/>
                          <a:ea typeface="Rambla"/>
                          <a:cs typeface="Rambla"/>
                          <a:sym typeface="Rambla"/>
                        </a:rPr>
                        <a:t>Convolutional Neural Networks for autonomous steering.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Rambla"/>
                          <a:ea typeface="Rambla"/>
                          <a:cs typeface="Rambla"/>
                          <a:sym typeface="Rambla"/>
                        </a:rPr>
                        <a:t>Categorical image classification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Rambla"/>
                        <a:buNone/>
                      </a:pPr>
                      <a:r>
                        <a:rPr lang="en-IN" sz="1800" u="none" cap="none" strike="noStrike">
                          <a:latin typeface="Rambla"/>
                          <a:ea typeface="Rambla"/>
                          <a:cs typeface="Rambla"/>
                          <a:sym typeface="Rambla"/>
                        </a:rPr>
                        <a:t>Deep Convol</a:t>
                      </a:r>
                      <a:r>
                        <a:rPr lang="en-IN" sz="1800">
                          <a:latin typeface="Rambla"/>
                          <a:ea typeface="Rambla"/>
                          <a:cs typeface="Rambla"/>
                          <a:sym typeface="Rambla"/>
                        </a:rPr>
                        <a:t>utional </a:t>
                      </a:r>
                      <a:r>
                        <a:rPr lang="en-IN" sz="1800" u="none" cap="none" strike="noStrike">
                          <a:latin typeface="Rambla"/>
                          <a:ea typeface="Rambla"/>
                          <a:cs typeface="Rambla"/>
                          <a:sym typeface="Rambla"/>
                        </a:rPr>
                        <a:t>Neural Network have been proved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Rambla"/>
                        <a:buNone/>
                      </a:pPr>
                      <a:r>
                        <a:rPr lang="en-IN" sz="1800" u="none" cap="none" strike="noStrike">
                          <a:latin typeface="Rambla"/>
                          <a:ea typeface="Rambla"/>
                          <a:cs typeface="Rambla"/>
                          <a:sym typeface="Rambla"/>
                        </a:rPr>
                        <a:t>ideal to process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Rambla"/>
                        <a:buNone/>
                      </a:pPr>
                      <a:r>
                        <a:rPr lang="en-IN" sz="1800" u="none" cap="none" strike="noStrike">
                          <a:latin typeface="Rambla"/>
                          <a:ea typeface="Rambla"/>
                          <a:cs typeface="Rambla"/>
                          <a:sym typeface="Rambla"/>
                        </a:rPr>
                        <a:t>complex visual data, particularly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Rambla"/>
                        <a:buNone/>
                      </a:pPr>
                      <a:r>
                        <a:rPr lang="en-IN" sz="1800" u="none" cap="none" strike="noStrike">
                          <a:latin typeface="Rambla"/>
                          <a:ea typeface="Rambla"/>
                          <a:cs typeface="Rambla"/>
                          <a:sym typeface="Rambla"/>
                        </a:rPr>
                        <a:t>in image classification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Rambla"/>
                          <a:ea typeface="Rambla"/>
                          <a:cs typeface="Rambla"/>
                          <a:sym typeface="Rambla"/>
                        </a:rPr>
                        <a:t>Processing or working with neural networks requires too much computation quickly requires use of GPGPU</a:t>
                      </a:r>
                      <a:r>
                        <a:rPr lang="en-IN" sz="1800">
                          <a:latin typeface="Rambla"/>
                          <a:ea typeface="Rambla"/>
                          <a:cs typeface="Rambla"/>
                          <a:sym typeface="Rambla"/>
                        </a:rPr>
                        <a:t>, parallel processing.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</a:tr>
              <a:tr h="2282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Progress in Neural Network-based Vision for Autonomous Robot Driving, 2002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Rambla"/>
                        <a:buNone/>
                      </a:pPr>
                      <a:r>
                        <a:rPr b="0" lang="en-IN" sz="1800" u="none" cap="none" strike="noStrike">
                          <a:solidFill>
                            <a:srgbClr val="000000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 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Convolutional Neural Networks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Training with Gaussian noise and structured Noise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Training with different types of noise let CNN handle rare situations without any damage.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237" name="Shape 237"/>
          <p:cNvSpPr txBox="1"/>
          <p:nvPr>
            <p:ph idx="12" type="sldNum"/>
          </p:nvPr>
        </p:nvSpPr>
        <p:spPr>
          <a:xfrm>
            <a:off x="11529696" y="6407944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IN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" name="Shape 242"/>
          <p:cNvGraphicFramePr/>
          <p:nvPr/>
        </p:nvGraphicFramePr>
        <p:xfrm>
          <a:off x="415800" y="14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{27EADD4A-A59B-46D1-A103-C5F2606AB0C1}</a:tableStyleId>
              </a:tblPr>
              <a:tblGrid>
                <a:gridCol w="436325"/>
                <a:gridCol w="2434325"/>
                <a:gridCol w="2072150"/>
                <a:gridCol w="2072150"/>
                <a:gridCol w="2072150"/>
                <a:gridCol w="2072525"/>
              </a:tblGrid>
              <a:tr h="62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IN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Sr. No.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IN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Paper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IN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Technology Used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IN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Algorithms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IN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Advantages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IN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Disadvantages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</a:tr>
              <a:tr h="2312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ambla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Vision-based Detection and Classification of Pavement Mark using Neural Network for Autonomous Driving System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ambla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Edge pairing to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find a pavement mark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Edge pairing algorithm to classify different type of pavements using Neural Networks.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1. Pavements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detection helps cars to improve its decision process.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2. Different turning which can’t be seen during run because of obstacle can be detected by pavements.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Overhead increase during run of car, car has to do extra processing may affect its real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Rambla"/>
                        <a:buNone/>
                      </a:pPr>
                      <a:r>
                        <a:rPr lang="en-IN" sz="1800" u="none" cap="none" strike="noStrike">
                          <a:latin typeface="Rambla"/>
                          <a:ea typeface="Rambla"/>
                          <a:cs typeface="Rambla"/>
                          <a:sym typeface="Rambla"/>
                        </a:rPr>
                        <a:t>time decisions.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</a:tr>
              <a:tr h="2312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Moving Towards in Object Recognition with Deep Learning for Autonomous Driving Applications</a:t>
                      </a:r>
                      <a:r>
                        <a:rPr lang="en-IN" sz="1800" u="none" cap="none" strike="noStrike">
                          <a:latin typeface="Rambla"/>
                          <a:ea typeface="Rambla"/>
                          <a:cs typeface="Rambla"/>
                          <a:sym typeface="Rambla"/>
                        </a:rPr>
                        <a:t>, 2016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Convolutional Networks architectures, SVM classifiers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Rambla"/>
                        <a:buNone/>
                      </a:pPr>
                      <a:r>
                        <a:rPr b="0" lang="en-IN" sz="1800" u="none" cap="none" strike="noStrike">
                          <a:solidFill>
                            <a:srgbClr val="000000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.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Bag of visual words algorithm.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Object detection and pedestrian detection help cars to avoid collisions with them.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Rambla"/>
                          <a:ea typeface="Rambla"/>
                          <a:cs typeface="Rambla"/>
                          <a:sym typeface="Rambla"/>
                        </a:rPr>
                        <a:t>Overhead increase due to extra processing a car might have to do to detect objects in its path.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Rambla"/>
                        <a:ea typeface="Rambla"/>
                        <a:cs typeface="Rambla"/>
                        <a:sym typeface="Rambla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243" name="Shape 243"/>
          <p:cNvSpPr txBox="1"/>
          <p:nvPr>
            <p:ph idx="12" type="sldNum"/>
          </p:nvPr>
        </p:nvSpPr>
        <p:spPr>
          <a:xfrm>
            <a:off x="11529696" y="6407944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IN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09600" y="1492899"/>
            <a:ext cx="10972799" cy="498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b="0" i="0" lang="en-IN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Back Propagation Operation in feed forward neural networks.</a:t>
            </a:r>
          </a:p>
          <a:p>
            <a:pPr indent="-264160" lvl="0" marL="36576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b="0" i="0" lang="en-IN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Bag of Visual Words algorithm for object detection.</a:t>
            </a:r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11529696" y="6407944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IN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  <p:sp>
        <p:nvSpPr>
          <p:cNvPr id="250" name="Shape 250"/>
          <p:cNvSpPr txBox="1"/>
          <p:nvPr>
            <p:ph type="title"/>
          </p:nvPr>
        </p:nvSpPr>
        <p:spPr>
          <a:xfrm>
            <a:off x="474525" y="4874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b="1" i="0" lang="en-IN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Algorithms -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556895" y="1245844"/>
            <a:ext cx="10972799" cy="5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7555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285"/>
              <a:buFont typeface="Noto Sans Symbols"/>
              <a:buChar char="▶"/>
            </a:pPr>
            <a:r>
              <a:rPr b="0" i="0" lang="en-IN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Introduction to Neural Networks</a:t>
            </a:r>
          </a:p>
          <a:p>
            <a:pPr indent="-242443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285"/>
              <a:buFont typeface="Noto Sans Symbols"/>
              <a:buChar char="▶"/>
            </a:pPr>
            <a:r>
              <a:rPr b="0" i="0" lang="en-IN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Overview of Autonomous Driving</a:t>
            </a:r>
          </a:p>
          <a:p>
            <a:pPr indent="-257555" lvl="0" marL="36576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285"/>
              <a:buFont typeface="Noto Sans Symbols"/>
              <a:buChar char="▶"/>
            </a:pPr>
            <a:r>
              <a:rPr b="0" i="0" lang="en-IN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Literature Survey</a:t>
            </a:r>
          </a:p>
          <a:p>
            <a:pPr indent="-257555" lvl="0" marL="36576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285"/>
              <a:buFont typeface="Noto Sans Symbols"/>
              <a:buChar char="▶"/>
            </a:pPr>
            <a:r>
              <a:rPr b="0" i="0" lang="en-IN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Algorithms</a:t>
            </a:r>
          </a:p>
          <a:p>
            <a:pPr indent="-257555" lvl="0" marL="36576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285"/>
              <a:buFont typeface="Noto Sans Symbols"/>
              <a:buChar char="▶"/>
            </a:pPr>
            <a:r>
              <a:rPr b="0" i="0" lang="en-IN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Social Relevance</a:t>
            </a:r>
          </a:p>
          <a:p>
            <a:pPr indent="-257555" lvl="0" marL="36576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285"/>
              <a:buFont typeface="Noto Sans Symbols"/>
              <a:buChar char="▶"/>
            </a:pPr>
            <a:r>
              <a:rPr lang="en-IN" sz="2800"/>
              <a:t>Future Scope</a:t>
            </a:r>
          </a:p>
          <a:p>
            <a:pPr indent="-257555" lvl="0" marL="36576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4285"/>
              <a:buFont typeface="Noto Sans Symbols"/>
              <a:buChar char="▶"/>
            </a:pPr>
            <a:r>
              <a:rPr b="0" i="0" lang="en-IN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Conclusion</a:t>
            </a: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11529696" y="6407944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IN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609600" y="289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b="1" i="0" lang="en-IN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from 2016-12-29 20-52-15.png" id="256" name="Shape 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339" y="5183089"/>
            <a:ext cx="3627498" cy="460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>
            <p:ph idx="1" type="body"/>
          </p:nvPr>
        </p:nvSpPr>
        <p:spPr>
          <a:xfrm>
            <a:off x="556900" y="1076975"/>
            <a:ext cx="10972800" cy="49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Neural networks can learn their weights and biases using the gradient descent algorithm and thus minimizing the cost function.</a:t>
            </a:r>
          </a:p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Backpropagation is an algorithm for fast computation of gradient descent. Today, the backpropagation algorithm is the workhorse of learning in neural networks.</a:t>
            </a:r>
          </a:p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Algorithm-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○"/>
            </a:pPr>
            <a:r>
              <a:rPr b="0" i="0" lang="en-IN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Firstly let us train take training example and do forward propagation to get output values in output layer.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○"/>
            </a:pPr>
            <a:r>
              <a:rPr b="0" i="0" lang="en-IN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Now we calculate “error” in each node of layer i.  </a:t>
            </a:r>
          </a:p>
          <a:p>
            <a:pPr indent="457200" lvl="0" marL="1828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for layer last layer, errors are 𝛿(i)=y-a(i)	</a:t>
            </a:r>
          </a:p>
          <a:p>
            <a:pPr indent="457200" lvl="0" marL="1828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457200" lvl="0" marL="1828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457200" lvl="0" marL="1828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457200" lvl="0" marL="1828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Where,				     	</a:t>
            </a:r>
            <a:r>
              <a:rPr b="0" i="0" lang="en-IN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g’(z) is derivative of sigmoid func</a:t>
            </a:r>
          </a:p>
          <a:p>
            <a:pPr indent="457200" lvl="0" marL="1828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          Ɵ is weights in layer	</a:t>
            </a:r>
          </a:p>
          <a:p>
            <a:pPr indent="457200" lvl="0" marL="1828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           g(z) = sigmoid function = 1/1-e^(-z) </a:t>
            </a:r>
          </a:p>
          <a:p>
            <a:pPr indent="457200" lvl="0" marL="1828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457200" lvl="0" marL="1828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457200" lvl="0" marL="1828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457200" lvl="0" marL="1828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457200" lvl="0" marL="1828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	</a:t>
            </a:r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11529696" y="6407944"/>
            <a:ext cx="487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9" name="Shape 259"/>
          <p:cNvSpPr txBox="1"/>
          <p:nvPr>
            <p:ph type="title"/>
          </p:nvPr>
        </p:nvSpPr>
        <p:spPr>
          <a:xfrm>
            <a:off x="556900" y="13958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b="1" i="0" lang="en-IN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Backpropagation Algorithm</a:t>
            </a:r>
          </a:p>
        </p:txBody>
      </p:sp>
      <p:pic>
        <p:nvPicPr>
          <p:cNvPr descr="Screenshot from 2016-12-29 20-47-45.png" id="260" name="Shape 2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4546" y="4558714"/>
            <a:ext cx="5014474" cy="62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09600" y="1162749"/>
            <a:ext cx="10972799" cy="5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First layer doesn’t have any error terms.</a:t>
            </a:r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name back-propagation is given because we go back layer by layer to compute errors in each layer.</a:t>
            </a:r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Backpropagation algorithm try to minimize the cost function, by changing weights. Its uses derivative of cost function to change value of weights.</a:t>
            </a:r>
          </a:p>
          <a:p>
            <a:pPr indent="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			</a:t>
            </a:r>
          </a:p>
          <a:p>
            <a:pPr indent="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Finally algorithm after number of iterations will find optimal value of weights and minimize our cost function.</a:t>
            </a: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11529696" y="6407944"/>
            <a:ext cx="487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68" name="Shape 268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b="1" i="0" lang="en-IN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BackPropagation </a:t>
            </a:r>
            <a:r>
              <a:rPr b="1" i="0" lang="en-IN" sz="24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(cont...)</a:t>
            </a:r>
          </a:p>
        </p:txBody>
      </p:sp>
      <p:pic>
        <p:nvPicPr>
          <p:cNvPr descr="Screenshot from 2016-12-29 20-57-33.png" id="269" name="Shape 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4800" y="4104200"/>
            <a:ext cx="3402398" cy="736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09600" y="1245849"/>
            <a:ext cx="10972799" cy="5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 applications of object detection for autonomous driving BoW have </a:t>
            </a:r>
          </a:p>
          <a:p>
            <a:pPr indent="4572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several advantages.</a:t>
            </a:r>
          </a:p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Algorithm works as follows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○"/>
            </a:pPr>
            <a:r>
              <a:rPr b="0" i="0" lang="en-IN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Divide image to nine patches (visual words).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○"/>
            </a:pPr>
            <a:r>
              <a:rPr lang="en-IN"/>
              <a:t>R</a:t>
            </a:r>
            <a:r>
              <a:rPr b="0" i="0" lang="en-IN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esize to 64x64 each patch and convert to grey image.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○"/>
            </a:pPr>
            <a:r>
              <a:rPr b="0" i="0" lang="en-IN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Construct a CNN with ten layers consisting of input, convolution, </a:t>
            </a:r>
          </a:p>
          <a:p>
            <a:pPr indent="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max po</a:t>
            </a:r>
            <a:r>
              <a:rPr lang="en-IN"/>
              <a:t>o</a:t>
            </a: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ling etc.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○"/>
            </a:pPr>
            <a:r>
              <a:rPr b="0" i="0" lang="en-IN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Apply Stochastic gradient descent to proposed CNN for applying to </a:t>
            </a:r>
          </a:p>
          <a:p>
            <a:pPr indent="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each image patch</a:t>
            </a:r>
            <a:r>
              <a:rPr lang="en-IN"/>
              <a:t>.</a:t>
            </a:r>
          </a:p>
          <a:p>
            <a:pPr indent="-228600" lvl="1" marL="914400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erdana"/>
              <a:buChar char="○"/>
            </a:pPr>
            <a:r>
              <a:rPr lang="en-IN"/>
              <a:t>Extract the features from full convolution layer.</a:t>
            </a:r>
          </a:p>
          <a:p>
            <a:pPr indent="-228600" lvl="1" marL="914400" rtl="0">
              <a:spcBef>
                <a:spcPts val="0"/>
              </a:spcBef>
              <a:buClr>
                <a:schemeClr val="accent1"/>
              </a:buClr>
              <a:buSzPct val="100000"/>
              <a:buFont typeface="Verdana"/>
              <a:buChar char="○"/>
            </a:pPr>
            <a:r>
              <a:rPr lang="en-IN"/>
              <a:t>Use linear multi class SVM classifier for training the features,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○"/>
            </a:pPr>
            <a:r>
              <a:rPr b="0" i="0" lang="en-IN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Perform the decision fusion to the outputs of nine SVM classifier.</a:t>
            </a:r>
          </a:p>
          <a:p>
            <a:pPr indent="457200" lvl="0" marL="1828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(SVM are support vector machines used classify data)</a:t>
            </a:r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11529696" y="6407944"/>
            <a:ext cx="487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77" name="Shape 277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b="1" i="0" lang="en-IN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Bag of Visual Words Algorithm (BoW)</a:t>
            </a:r>
          </a:p>
        </p:txBody>
      </p:sp>
      <p:pic>
        <p:nvPicPr>
          <p:cNvPr descr="Screenshot from 2017-03-21 01-57-33.png" id="278" name="Shape 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8625" y="812275"/>
            <a:ext cx="2028825" cy="559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09600" y="1481324"/>
            <a:ext cx="10972799" cy="4926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4010" lvl="0" marL="36576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ambla"/>
              <a:buChar char="▶"/>
            </a:pPr>
            <a:r>
              <a:rPr b="0" i="0" lang="en-IN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Potential reduction in traffic collisions (and resulting deaths and injuries and costs), caused by human-driver errors.</a:t>
            </a:r>
          </a:p>
          <a:p>
            <a:pPr indent="-334010" lvl="0" marL="36576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ambla"/>
              <a:buChar char="▶"/>
            </a:pPr>
            <a:r>
              <a:rPr b="0" i="0" lang="en-IN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Automated cars could also reduce labour costs.</a:t>
            </a:r>
          </a:p>
          <a:p>
            <a:pPr indent="-334010" lvl="0" marL="36576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ambla"/>
              <a:buChar char="▶"/>
            </a:pPr>
            <a:r>
              <a:rPr b="0" i="0" lang="en-IN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Higher speed limits, smoother rides; and increased roadway capacity; and minimized traffic congestion.</a:t>
            </a:r>
          </a:p>
          <a:p>
            <a:pPr indent="-334010" lvl="0" marL="36576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ambla"/>
              <a:buChar char="▶"/>
            </a:pPr>
            <a:r>
              <a:rPr b="0" i="0" lang="en-IN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Improved ability to manage traffic flow, combined with less need for traffic police or even road signage since automated cars could receive necessary communication electronically.</a:t>
            </a:r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11529696" y="6407944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IN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  <p:sp>
        <p:nvSpPr>
          <p:cNvPr id="285" name="Shape 285"/>
          <p:cNvSpPr txBox="1"/>
          <p:nvPr>
            <p:ph type="title"/>
          </p:nvPr>
        </p:nvSpPr>
        <p:spPr>
          <a:xfrm>
            <a:off x="556900" y="415312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b="1" i="0" lang="en-IN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Social Relevance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609600" y="1417623"/>
            <a:ext cx="10972800" cy="4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04978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Autonomous driving will change the way we think about traffic. Today’s traffic is result of actions of thousands of drivers. But with self driving cars, a server can know about destination of all vehicles and can manage traffic more efficiently.</a:t>
            </a:r>
          </a:p>
          <a:p>
            <a:pPr indent="-204978" lvl="0" marL="36576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When used for car sharing, the total number of cars is reduced. Less fuel is used.</a:t>
            </a:r>
          </a:p>
          <a:p>
            <a:pPr indent="-204978" lvl="0" marL="36576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25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Cars will know your office timings and will be ready to pickup you at office finish hours.</a:t>
            </a:r>
          </a:p>
          <a:p>
            <a:pPr indent="-149859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11529696" y="6407944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IN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  <p:sp>
        <p:nvSpPr>
          <p:cNvPr id="292" name="Shape 292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b="1" i="0" lang="en-IN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Future Scope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09600" y="1245849"/>
            <a:ext cx="10972799" cy="5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295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565"/>
              <a:buFont typeface="Rambla"/>
              <a:buChar char="▶"/>
            </a:pPr>
            <a:r>
              <a:rPr b="0" i="0" lang="en-IN" sz="229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CNNs are one of the important algorithms in autonomous driving application.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9565"/>
              <a:buFont typeface="Noto Sans Symbols"/>
              <a:buChar char="▶"/>
            </a:pPr>
            <a:r>
              <a:rPr b="0" i="0" lang="en-IN" sz="229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CNN are not only used for deciding steer direction but also used for pavement detection, object and pedestrian detection.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9565"/>
              <a:buFont typeface="Noto Sans Symbols"/>
              <a:buChar char="▶"/>
            </a:pPr>
            <a:r>
              <a:rPr b="0" i="0" lang="en-IN" sz="229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CNN can be combined with decisions of other nearby autonomous cars and take decision on basis of that, improves traffic management.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9565"/>
              <a:buFont typeface="Noto Sans Symbols"/>
              <a:buChar char="▶"/>
            </a:pPr>
            <a:r>
              <a:rPr b="0" i="0" lang="en-IN" sz="229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CNNs are the future of autonomous driving, with the advancement in parallel programing the use of CNN can be widely increased.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9565"/>
              <a:buFont typeface="Noto Sans Symbols"/>
              <a:buChar char="▶"/>
            </a:pPr>
            <a:r>
              <a:rPr b="0" i="0" lang="en-IN" sz="229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Autonomous driving can improve standard of living by decreasing labour, accidents, congestion etc.</a:t>
            </a:r>
          </a:p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11529696" y="6407944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IN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  <p:sp>
        <p:nvSpPr>
          <p:cNvPr id="299" name="Shape 299"/>
          <p:cNvSpPr txBox="1"/>
          <p:nvPr>
            <p:ph type="title"/>
          </p:nvPr>
        </p:nvSpPr>
        <p:spPr>
          <a:xfrm>
            <a:off x="609600" y="102836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b="1" i="0" lang="en-IN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Conclusion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2" type="sldNum"/>
          </p:nvPr>
        </p:nvSpPr>
        <p:spPr>
          <a:xfrm>
            <a:off x="11529696" y="6407944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  <p:pic>
        <p:nvPicPr>
          <p:cNvPr descr="uber.jpg"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550" y="75025"/>
            <a:ext cx="5670450" cy="319289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/>
        </p:nvSpPr>
        <p:spPr>
          <a:xfrm>
            <a:off x="268375" y="499850"/>
            <a:ext cx="48171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3600"/>
              <a:t>Thank You !!!</a:t>
            </a:r>
          </a:p>
        </p:txBody>
      </p:sp>
      <p:pic>
        <p:nvPicPr>
          <p:cNvPr descr="self-driving-technology-2017.jpg"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67809"/>
            <a:ext cx="6609250" cy="4206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09600" y="1245849"/>
            <a:ext cx="10972799" cy="5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b="0" i="0" lang="en-IN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What are neural networks?</a:t>
            </a:r>
          </a:p>
          <a:p>
            <a:pPr indent="-264160" lvl="0" marL="36576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b="0" i="0" lang="en-IN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How does a neural network learn things?</a:t>
            </a:r>
          </a:p>
          <a:p>
            <a:pPr indent="-264160" lvl="0" marL="36576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b="0" i="0" lang="en-IN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What are the different types of learning?</a:t>
            </a:r>
          </a:p>
          <a:p>
            <a:pPr indent="-264160" lvl="0" marL="36576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b="0" i="0" lang="en-IN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Neural Network Architecture</a:t>
            </a:r>
            <a:r>
              <a:rPr lang="en-IN" sz="2700"/>
              <a:t>.</a:t>
            </a:r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b="1" i="0" lang="en-IN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Introduction to Neural Networks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11529696" y="6407944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IN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Harshita\Desktop\neural\New folder\Picture%201_63_thumbnail.png"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992" y="0"/>
            <a:ext cx="2285006" cy="213359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type="title"/>
          </p:nvPr>
        </p:nvSpPr>
        <p:spPr>
          <a:xfrm>
            <a:off x="1522808" y="609600"/>
            <a:ext cx="9146382" cy="83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b="1" i="0" lang="en-IN" sz="4100" u="sng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What are Neural Networks?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09600" y="487449"/>
            <a:ext cx="10972799" cy="5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314960" lvl="0" marL="36576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“Neural“ is an adjective for neuron, and “network” denotes a graph like structure.</a:t>
            </a:r>
          </a:p>
          <a:p>
            <a:pPr indent="-314960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idea of ANNs is based on the belief that working of human brain by making the right connections, can be imitated using silicon and wires as living </a:t>
            </a:r>
            <a:r>
              <a:rPr b="1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neurons</a:t>
            </a: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and </a:t>
            </a:r>
            <a:r>
              <a:rPr b="1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dendrites</a:t>
            </a: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</a:t>
            </a:r>
          </a:p>
          <a:p>
            <a:pPr indent="-314960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ambla"/>
              <a:buChar char="▶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These inputs create electric impulses, which quickly travel through the neural network. A neuron can then send the message to other neuron to handle the issue or does not send it forward.</a:t>
            </a:r>
          </a:p>
          <a:p>
            <a:pPr indent="-314960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Similarly ANNs are composed of multiple nodes, which imitate biological neurons of human brain. </a:t>
            </a:r>
          </a:p>
          <a:p>
            <a:pPr indent="-314960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nodes are connected by links and they interact with each other. </a:t>
            </a:r>
          </a:p>
          <a:p>
            <a:pPr indent="-314960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nodes can take input data and perform simple operations on the data. </a:t>
            </a:r>
          </a:p>
          <a:p>
            <a:pPr indent="-314960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result of these operations is passed to other nodes.</a:t>
            </a: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11529696" y="6407944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IN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09600" y="487449"/>
            <a:ext cx="10972799" cy="5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Neural networks are typically 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organized in layers.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Layers are made up of 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interconnected nodes which 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contain 'activation function'.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Patterns are presented to the 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network via the 'input layer', 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which communicates to one or 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more 'hidden layers'.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Actual processing is done via a </a:t>
            </a: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system of weighted 'connections' at the node.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hidden layers then link to an 'output layer' where the answer is output.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11529696" y="6407944"/>
            <a:ext cx="4877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7650" y="487450"/>
            <a:ext cx="6042049" cy="368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Harshita\Desktop\neural\New folder\Picture%201_63_thumbnail.png"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993" y="0"/>
            <a:ext cx="2285006" cy="213359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>
            <p:ph type="title"/>
          </p:nvPr>
        </p:nvSpPr>
        <p:spPr>
          <a:xfrm>
            <a:off x="1522808" y="381000"/>
            <a:ext cx="9146382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b="1" i="0" lang="en-IN" sz="3690" u="sng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LEARNING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1370370" y="1295400"/>
            <a:ext cx="928921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10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3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How does this learning occur?</a:t>
            </a:r>
          </a:p>
          <a:p>
            <a:pPr indent="-351028" lvl="0" marL="36576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3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 artificial neural networks, learning refers to the method of modifying the weights of connections between the nodes of a specified network.</a:t>
            </a:r>
          </a:p>
          <a:p>
            <a:pPr indent="-351028" lvl="0" marL="36576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3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learning ability of a neural network is determined by its architecture and by the algorithmic method chosen for training.</a:t>
            </a:r>
          </a:p>
          <a:p>
            <a:pPr indent="-351028" lvl="0" marL="36576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3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Backpropagation is an algorithm which can be used to get set of weights which will give us minimum errors.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11529696" y="6407944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IN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Harshita\Desktop\neural\New folder\Picture%201_63_thumbnail.png"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992" y="0"/>
            <a:ext cx="2285006" cy="213359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>
            <p:ph idx="3" type="body"/>
          </p:nvPr>
        </p:nvSpPr>
        <p:spPr>
          <a:xfrm>
            <a:off x="6096000" y="1337800"/>
            <a:ext cx="464941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This is learning by doing.</a:t>
            </a:r>
          </a:p>
          <a:p>
            <a:pPr indent="-264160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In this approach no sample outputs are available for performance prediction.</a:t>
            </a:r>
          </a:p>
          <a:p>
            <a:pPr indent="-264160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Mainly it is clustering. Divide inputs into clusters of depend on their similarity.</a:t>
            </a:r>
          </a:p>
          <a:p>
            <a:pPr indent="-264160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Example- Detecting Spam in emails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096000" y="533400"/>
            <a:ext cx="4417700" cy="762000"/>
          </a:xfrm>
          <a:prstGeom prst="rect">
            <a:avLst/>
          </a:prstGeom>
          <a:noFill/>
          <a:ln cap="flat" cmpd="sng" w="96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18287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IN" sz="24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UNSUPERVISED LEARNING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531950" y="1371600"/>
            <a:ext cx="5259168" cy="487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909"/>
              <a:buFont typeface="Arial"/>
              <a:buChar char="➢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 teacher is there to tell whether the prediction is correct or not during learning.</a:t>
            </a:r>
          </a:p>
          <a:p>
            <a:pPr indent="-223838" lvl="0" marL="223838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909"/>
              <a:buFont typeface="Arial"/>
              <a:buChar char="➢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training data consist of pairs of input and desired output values to measure performance.</a:t>
            </a:r>
          </a:p>
          <a:p>
            <a:pPr indent="-223838" lvl="0" marL="223838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909"/>
              <a:buFont typeface="Arial"/>
              <a:buChar char="➢"/>
            </a:pPr>
            <a:r>
              <a:rPr b="0" i="0" lang="en-IN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Example- Autonomous Driving applications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760610" y="533400"/>
            <a:ext cx="4417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IN" sz="24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SUPERVISED LEARNING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760610" y="228600"/>
            <a:ext cx="12442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mbla"/>
              <a:buNone/>
            </a:pPr>
            <a:r>
              <a:rPr b="0" i="0" lang="en-IN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CONTD…</a:t>
            </a: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11529696" y="6407944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IN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09600" y="1256250"/>
            <a:ext cx="6629400" cy="52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10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29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</a:t>
            </a:r>
            <a:r>
              <a:rPr b="1" i="0" lang="en-IN" sz="2295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Feed Forward Neural Network</a:t>
            </a:r>
          </a:p>
          <a:p>
            <a:pPr indent="-311327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▶"/>
            </a:pPr>
            <a:r>
              <a:rPr b="0" i="0" lang="en-IN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first layer is the input and the last layer is the output. If there is more than one hidden layer, we call them “deep” neural networks.</a:t>
            </a:r>
          </a:p>
          <a:p>
            <a:pPr indent="-311327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▶"/>
            </a:pPr>
            <a:r>
              <a:rPr b="0" i="0" lang="en-IN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activities of the neurons in each layer are a non-linear function of the activities in the layer below. </a:t>
            </a:r>
          </a:p>
          <a:p>
            <a:pPr indent="45720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IN" sz="2295"/>
              <a:t>Recurrent Neural Networks</a:t>
            </a:r>
          </a:p>
          <a:p>
            <a:pPr indent="54432" lvl="0" rtl="0">
              <a:spcBef>
                <a:spcPts val="0"/>
              </a:spcBef>
              <a:buClr>
                <a:schemeClr val="accent1"/>
              </a:buClr>
              <a:buSzPct val="100000"/>
              <a:buFont typeface="Courier New"/>
              <a:buChar char="▶"/>
            </a:pPr>
            <a:r>
              <a:rPr lang="en-IN" sz="2300"/>
              <a:t>These have directed cycles in their connection graph.</a:t>
            </a:r>
          </a:p>
          <a:p>
            <a:pPr indent="54432" lv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▶"/>
            </a:pPr>
            <a:r>
              <a:rPr lang="en-IN" sz="2300"/>
              <a:t>They can have complicated dynamics and this can make them very difficult to train.</a:t>
            </a:r>
          </a:p>
          <a:p>
            <a:pPr indent="54432" lvl="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▶"/>
            </a:pPr>
            <a:r>
              <a:rPr lang="en-IN" sz="2300"/>
              <a:t>They are more biologically realistic.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11529696" y="6407944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IN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b="1" i="0" lang="en-IN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Neural Network Architecture</a:t>
            </a:r>
          </a:p>
        </p:txBody>
      </p:sp>
      <p:pic>
        <p:nvPicPr>
          <p:cNvPr descr="K:\Seminar\feedforward.gif"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1066800"/>
            <a:ext cx="4343400" cy="26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:\Seminar\reccurent.png" id="167" name="Shape 1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6650" y="3915550"/>
            <a:ext cx="4062600" cy="24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09600" y="487449"/>
            <a:ext cx="10972799" cy="5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302260" lvl="0" marL="36576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IN"/>
              <a:t> </a:t>
            </a:r>
            <a:r>
              <a:rPr lang="en-IN" sz="3000"/>
              <a:t>In</a:t>
            </a:r>
            <a:r>
              <a:rPr b="0" i="0" lang="en-IN" sz="3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troduction</a:t>
            </a:r>
            <a:r>
              <a:rPr lang="en-IN" sz="3000"/>
              <a:t>.</a:t>
            </a:r>
          </a:p>
          <a:p>
            <a:pPr indent="-340360" lvl="0" marL="36576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3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Convolutional Neural Networks.</a:t>
            </a:r>
          </a:p>
          <a:p>
            <a:pPr indent="-340360" lvl="0" marL="36576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en-IN" sz="3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Improving Performance of CNN.</a:t>
            </a:r>
          </a:p>
          <a:p>
            <a:pPr indent="-340360" lvl="0" marL="36576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IN" sz="3000"/>
              <a:t>Pavement Detection</a:t>
            </a: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11529696" y="6407944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mbla"/>
              <a:buNone/>
            </a:pPr>
            <a:fld id="{00000000-1234-1234-1234-123412341234}" type="slidenum">
              <a:rPr b="0" i="0" lang="en-IN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556900" y="3983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mbla"/>
              <a:buNone/>
            </a:pPr>
            <a:r>
              <a:rPr b="1" i="0" lang="en-IN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Overview of Autonomous Driving.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