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91C82F-5EB8-4869-90F4-443087F6FF78}">
  <a:tblStyle styleId="{1891C82F-5EB8-4869-90F4-443087F6FF7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a3cb6c65f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a3cb6c65f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a3cb6c65fd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1a3cb6c65fd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a3cb6c65fd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a3cb6c65fd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a3cb6c65fd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a3cb6c65fd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3e846ac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3e846ac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a3e846acc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a3e846acc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3cb6c65fd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a3cb6c65fd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3cb6c65fd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1a3cb6c65fd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3cb6c65fd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a3cb6c65fd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a3cb6c65fd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a3cb6c65fd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3cb6c65fd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a3cb6c65fd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a3cb6c65fd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a3cb6c65fd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a3cb6c65fd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a3cb6c65fd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a3e846acc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a3e846acc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18"/>
          <p:cNvSpPr>
            <a:spLocks noGrp="1"/>
          </p:cNvSpPr>
          <p:nvPr>
            <p:ph type="pic" idx="2"/>
          </p:nvPr>
        </p:nvSpPr>
        <p:spPr>
          <a:xfrm>
            <a:off x="1792288" y="459581"/>
            <a:ext cx="5486400" cy="3086100"/>
          </a:xfrm>
          <a:prstGeom prst="rect">
            <a:avLst/>
          </a:prstGeom>
          <a:noFill/>
          <a:ln>
            <a:noFill/>
          </a:ln>
        </p:spPr>
      </p:sp>
      <p:sp>
        <p:nvSpPr>
          <p:cNvPr id="83" name="Google Shape;83;p1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4" name="Google Shape;8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0" name="Google Shape;90;p19"/>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1" name="Google Shape;91;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6" name="Google Shape;106;p2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7" name="Google Shape;107;p22"/>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8" name="Google Shape;108;p2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9" name="Google Shape;109;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5" name="Google Shape;115;p23"/>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alphaModFix amt="27000"/>
            <a:lum/>
          </a:blip>
          <a:srcRect/>
          <a:stretch>
            <a:fillRect t="-9000" b="-9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7000"/>
            <a:lum/>
          </a:blip>
          <a:srcRect/>
          <a:stretch>
            <a:fillRect t="-9000" b="-9000"/>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36850" y="144826"/>
            <a:ext cx="6070302" cy="917997"/>
          </a:xfrm>
          <a:prstGeom prst="rect">
            <a:avLst/>
          </a:prstGeom>
          <a:noFill/>
          <a:ln>
            <a:noFill/>
          </a:ln>
        </p:spPr>
      </p:pic>
      <p:sp>
        <p:nvSpPr>
          <p:cNvPr id="130" name="Google Shape;130;p25"/>
          <p:cNvSpPr txBox="1"/>
          <p:nvPr/>
        </p:nvSpPr>
        <p:spPr>
          <a:xfrm>
            <a:off x="932250" y="1220500"/>
            <a:ext cx="72795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rgbClr val="002060"/>
                </a:solidFill>
                <a:latin typeface="Times New Roman"/>
                <a:ea typeface="Times New Roman"/>
                <a:cs typeface="Times New Roman"/>
                <a:sym typeface="Times New Roman"/>
              </a:rPr>
              <a:t>DEPARTMENT OF INFORMATION SCIENCE &amp; ENGINEERING</a:t>
            </a:r>
            <a:endParaRPr sz="500">
              <a:latin typeface="Times New Roman"/>
              <a:ea typeface="Times New Roman"/>
              <a:cs typeface="Times New Roman"/>
              <a:sym typeface="Times New Roman"/>
            </a:endParaRPr>
          </a:p>
        </p:txBody>
      </p:sp>
      <p:sp>
        <p:nvSpPr>
          <p:cNvPr id="131" name="Google Shape;131;p25"/>
          <p:cNvSpPr txBox="1"/>
          <p:nvPr/>
        </p:nvSpPr>
        <p:spPr>
          <a:xfrm>
            <a:off x="2637125" y="1990000"/>
            <a:ext cx="423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solidFill>
                  <a:srgbClr val="FF0000"/>
                </a:solidFill>
                <a:latin typeface="Times New Roman"/>
                <a:ea typeface="Times New Roman"/>
                <a:cs typeface="Times New Roman"/>
                <a:sym typeface="Times New Roman"/>
              </a:rPr>
              <a:t>NO KEY - HASH</a:t>
            </a:r>
            <a:endParaRPr sz="2800" b="1">
              <a:solidFill>
                <a:srgbClr val="FF0000"/>
              </a:solidFill>
              <a:latin typeface="Times New Roman"/>
              <a:ea typeface="Times New Roman"/>
              <a:cs typeface="Times New Roman"/>
              <a:sym typeface="Times New Roman"/>
            </a:endParaRPr>
          </a:p>
        </p:txBody>
      </p:sp>
      <p:sp>
        <p:nvSpPr>
          <p:cNvPr id="132" name="Google Shape;132;p25"/>
          <p:cNvSpPr txBox="1"/>
          <p:nvPr/>
        </p:nvSpPr>
        <p:spPr>
          <a:xfrm>
            <a:off x="-108725" y="2953150"/>
            <a:ext cx="5012700" cy="2559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2600">
                <a:solidFill>
                  <a:srgbClr val="FF0000"/>
                </a:solidFill>
                <a:latin typeface="Times New Roman"/>
                <a:ea typeface="Times New Roman"/>
                <a:cs typeface="Times New Roman"/>
                <a:sym typeface="Times New Roman"/>
              </a:rPr>
              <a:t>Presented by:</a:t>
            </a:r>
            <a:endParaRPr sz="2600">
              <a:solidFill>
                <a:srgbClr val="FF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2400">
                <a:solidFill>
                  <a:schemeClr val="dk1"/>
                </a:solidFill>
                <a:latin typeface="Times New Roman"/>
                <a:ea typeface="Times New Roman"/>
                <a:cs typeface="Times New Roman"/>
                <a:sym typeface="Times New Roman"/>
              </a:rPr>
              <a:t>Gana Sasank Reddy (1NH19IS195),</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2400">
                <a:solidFill>
                  <a:schemeClr val="dk1"/>
                </a:solidFill>
                <a:latin typeface="Times New Roman"/>
                <a:ea typeface="Times New Roman"/>
                <a:cs typeface="Times New Roman"/>
                <a:sym typeface="Times New Roman"/>
              </a:rPr>
              <a:t>Harshvardhan Jaiswal (1NH19IS055),</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2400">
                <a:solidFill>
                  <a:schemeClr val="dk1"/>
                </a:solidFill>
                <a:latin typeface="Times New Roman"/>
                <a:ea typeface="Times New Roman"/>
                <a:cs typeface="Times New Roman"/>
                <a:sym typeface="Times New Roman"/>
              </a:rPr>
              <a:t>Aditya Sunit Kanoi (1NH19IS009),</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2400">
                <a:solidFill>
                  <a:schemeClr val="dk1"/>
                </a:solidFill>
                <a:latin typeface="Times New Roman"/>
                <a:ea typeface="Times New Roman"/>
                <a:cs typeface="Times New Roman"/>
                <a:sym typeface="Times New Roman"/>
              </a:rPr>
              <a:t> Hast Sinha (1NH19IS194)</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
        <p:nvSpPr>
          <p:cNvPr id="133" name="Google Shape;133;p25"/>
          <p:cNvSpPr txBox="1"/>
          <p:nvPr/>
        </p:nvSpPr>
        <p:spPr>
          <a:xfrm>
            <a:off x="5219775" y="2953150"/>
            <a:ext cx="4130100" cy="1692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2500">
                <a:solidFill>
                  <a:srgbClr val="FF0000"/>
                </a:solidFill>
                <a:latin typeface="Times New Roman"/>
                <a:ea typeface="Times New Roman"/>
                <a:cs typeface="Times New Roman"/>
                <a:sym typeface="Times New Roman"/>
              </a:rPr>
              <a:t>Under the guidance of:</a:t>
            </a:r>
            <a:endParaRPr sz="2500">
              <a:solidFill>
                <a:srgbClr val="FF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2400" b="1">
                <a:solidFill>
                  <a:schemeClr val="dk1"/>
                </a:solidFill>
                <a:latin typeface="Times New Roman"/>
                <a:ea typeface="Times New Roman"/>
                <a:cs typeface="Times New Roman"/>
                <a:sym typeface="Times New Roman"/>
              </a:rPr>
              <a:t>Dr. B. Swati</a:t>
            </a:r>
            <a:endParaRPr sz="2400" b="1">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GB" sz="2400" b="1">
                <a:solidFill>
                  <a:schemeClr val="dk1"/>
                </a:solidFill>
                <a:latin typeface="Times New Roman"/>
                <a:ea typeface="Times New Roman"/>
                <a:cs typeface="Times New Roman"/>
                <a:sym typeface="Times New Roman"/>
              </a:rPr>
              <a:t>Senior Assistant Professor</a:t>
            </a: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Advantages of Proposed System</a:t>
            </a:r>
            <a:endParaRPr sz="4000" b="1"/>
          </a:p>
        </p:txBody>
      </p:sp>
      <p:sp>
        <p:nvSpPr>
          <p:cNvPr id="186" name="Google Shape;186;p34"/>
          <p:cNvSpPr txBox="1">
            <a:spLocks noGrp="1"/>
          </p:cNvSpPr>
          <p:nvPr>
            <p:ph type="body" idx="1"/>
          </p:nvPr>
        </p:nvSpPr>
        <p:spPr>
          <a:xfrm>
            <a:off x="457200" y="971550"/>
            <a:ext cx="8305800" cy="3623071"/>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0"/>
              </a:spcBef>
              <a:spcAft>
                <a:spcPts val="0"/>
              </a:spcAft>
              <a:buSzPts val="2400"/>
              <a:buFont typeface="Times New Roman"/>
              <a:buChar char="•"/>
            </a:pPr>
            <a:r>
              <a:rPr lang="en-GB" sz="2400">
                <a:latin typeface="Times New Roman"/>
                <a:ea typeface="Times New Roman"/>
                <a:cs typeface="Times New Roman"/>
                <a:sym typeface="Times New Roman"/>
              </a:rPr>
              <a:t> By using this lock system a blind person can unlock door without searching for  cylinder of the key.</a:t>
            </a:r>
            <a:endParaRPr sz="2400">
              <a:latin typeface="Times New Roman"/>
              <a:ea typeface="Times New Roman"/>
              <a:cs typeface="Times New Roman"/>
              <a:sym typeface="Times New Roman"/>
            </a:endParaRPr>
          </a:p>
          <a:p>
            <a:pPr marL="457200" marR="0" lvl="0" indent="-381000" algn="just" rtl="0">
              <a:spcBef>
                <a:spcPts val="0"/>
              </a:spcBef>
              <a:spcAft>
                <a:spcPts val="0"/>
              </a:spcAft>
              <a:buSzPts val="2400"/>
              <a:buFont typeface="Times New Roman"/>
              <a:buChar char="•"/>
            </a:pPr>
            <a:r>
              <a:rPr lang="en-GB" sz="2400">
                <a:latin typeface="Times New Roman"/>
                <a:ea typeface="Times New Roman"/>
                <a:cs typeface="Times New Roman"/>
                <a:sym typeface="Times New Roman"/>
              </a:rPr>
              <a:t> This can be used in smart homes across multiple cities for security reasons.</a:t>
            </a:r>
            <a:endParaRPr sz="2400">
              <a:latin typeface="Times New Roman"/>
              <a:ea typeface="Times New Roman"/>
              <a:cs typeface="Times New Roman"/>
              <a:sym typeface="Times New Roman"/>
            </a:endParaRPr>
          </a:p>
          <a:p>
            <a:pPr marL="457200" marR="0" lvl="0" indent="-381000" algn="just" rtl="0">
              <a:spcBef>
                <a:spcPts val="0"/>
              </a:spcBef>
              <a:spcAft>
                <a:spcPts val="0"/>
              </a:spcAft>
              <a:buSzPts val="2400"/>
              <a:buFont typeface="Times New Roman"/>
              <a:buChar char="•"/>
            </a:pPr>
            <a:r>
              <a:rPr lang="en-GB" sz="2400">
                <a:latin typeface="Times New Roman"/>
                <a:ea typeface="Times New Roman"/>
                <a:cs typeface="Times New Roman"/>
                <a:sym typeface="Times New Roman"/>
              </a:rPr>
              <a:t> With these locks we can know the person accessed that particular region. </a:t>
            </a:r>
            <a:endParaRPr sz="2400">
              <a:latin typeface="Times New Roman"/>
              <a:ea typeface="Times New Roman"/>
              <a:cs typeface="Times New Roman"/>
              <a:sym typeface="Times New Roman"/>
            </a:endParaRPr>
          </a:p>
          <a:p>
            <a:pPr marL="457200" marR="0" lvl="0" indent="-381000" algn="just" rtl="0">
              <a:spcBef>
                <a:spcPts val="0"/>
              </a:spcBef>
              <a:spcAft>
                <a:spcPts val="0"/>
              </a:spcAft>
              <a:buSzPts val="2400"/>
              <a:buFont typeface="Times New Roman"/>
              <a:buChar char="•"/>
            </a:pPr>
            <a:r>
              <a:rPr lang="en-GB" sz="2400">
                <a:latin typeface="Times New Roman"/>
                <a:ea typeface="Times New Roman"/>
                <a:cs typeface="Times New Roman"/>
                <a:sym typeface="Times New Roman"/>
              </a:rPr>
              <a:t> These locks can be used to save time in unlocking vaults and doors. </a:t>
            </a:r>
            <a:endParaRPr sz="2400">
              <a:latin typeface="Times New Roman"/>
              <a:ea typeface="Times New Roman"/>
              <a:cs typeface="Times New Roman"/>
              <a:sym typeface="Times New Roman"/>
            </a:endParaRPr>
          </a:p>
          <a:p>
            <a:pPr marL="457200" marR="0" lvl="0" indent="-381000" algn="just" rtl="0">
              <a:spcBef>
                <a:spcPts val="0"/>
              </a:spcBef>
              <a:spcAft>
                <a:spcPts val="0"/>
              </a:spcAft>
              <a:buSzPts val="2400"/>
              <a:buFont typeface="Times New Roman"/>
              <a:buChar char="•"/>
            </a:pPr>
            <a:r>
              <a:rPr lang="en-GB" sz="2400">
                <a:latin typeface="Times New Roman"/>
                <a:ea typeface="Times New Roman"/>
                <a:cs typeface="Times New Roman"/>
                <a:sym typeface="Times New Roman"/>
              </a:rPr>
              <a:t>  Disabled people no need to worry of key to lock and unlock door.</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GB" sz="4000" b="1" i="0" u="none">
                <a:solidFill>
                  <a:schemeClr val="dk1"/>
                </a:solidFill>
                <a:latin typeface="Times New Roman"/>
                <a:ea typeface="Times New Roman"/>
                <a:cs typeface="Times New Roman"/>
                <a:sym typeface="Times New Roman"/>
              </a:rPr>
              <a:t>Brief Literature Survey</a:t>
            </a:r>
            <a:endParaRPr sz="4000" b="1">
              <a:latin typeface="Times New Roman"/>
              <a:ea typeface="Times New Roman"/>
              <a:cs typeface="Times New Roman"/>
              <a:sym typeface="Times New Roman"/>
            </a:endParaRPr>
          </a:p>
        </p:txBody>
      </p:sp>
      <p:graphicFrame>
        <p:nvGraphicFramePr>
          <p:cNvPr id="192" name="Google Shape;192;p35"/>
          <p:cNvGraphicFramePr/>
          <p:nvPr>
            <p:extLst>
              <p:ext uri="{D42A27DB-BD31-4B8C-83A1-F6EECF244321}">
                <p14:modId xmlns:p14="http://schemas.microsoft.com/office/powerpoint/2010/main" val="530425134"/>
              </p:ext>
            </p:extLst>
          </p:nvPr>
        </p:nvGraphicFramePr>
        <p:xfrm>
          <a:off x="381450" y="1063200"/>
          <a:ext cx="8497350" cy="3988102"/>
        </p:xfrm>
        <a:graphic>
          <a:graphicData uri="http://schemas.openxmlformats.org/drawingml/2006/table">
            <a:tbl>
              <a:tblPr>
                <a:noFill/>
                <a:tableStyleId>{1891C82F-5EB8-4869-90F4-443087F6FF78}</a:tableStyleId>
              </a:tblPr>
              <a:tblGrid>
                <a:gridCol w="1416225">
                  <a:extLst>
                    <a:ext uri="{9D8B030D-6E8A-4147-A177-3AD203B41FA5}">
                      <a16:colId xmlns:a16="http://schemas.microsoft.com/office/drawing/2014/main" val="20000"/>
                    </a:ext>
                  </a:extLst>
                </a:gridCol>
                <a:gridCol w="1416225">
                  <a:extLst>
                    <a:ext uri="{9D8B030D-6E8A-4147-A177-3AD203B41FA5}">
                      <a16:colId xmlns:a16="http://schemas.microsoft.com/office/drawing/2014/main" val="20001"/>
                    </a:ext>
                  </a:extLst>
                </a:gridCol>
                <a:gridCol w="1416225">
                  <a:extLst>
                    <a:ext uri="{9D8B030D-6E8A-4147-A177-3AD203B41FA5}">
                      <a16:colId xmlns:a16="http://schemas.microsoft.com/office/drawing/2014/main" val="20002"/>
                    </a:ext>
                  </a:extLst>
                </a:gridCol>
                <a:gridCol w="1416225">
                  <a:extLst>
                    <a:ext uri="{9D8B030D-6E8A-4147-A177-3AD203B41FA5}">
                      <a16:colId xmlns:a16="http://schemas.microsoft.com/office/drawing/2014/main" val="20003"/>
                    </a:ext>
                  </a:extLst>
                </a:gridCol>
                <a:gridCol w="1416225">
                  <a:extLst>
                    <a:ext uri="{9D8B030D-6E8A-4147-A177-3AD203B41FA5}">
                      <a16:colId xmlns:a16="http://schemas.microsoft.com/office/drawing/2014/main" val="20004"/>
                    </a:ext>
                  </a:extLst>
                </a:gridCol>
                <a:gridCol w="1416225">
                  <a:extLst>
                    <a:ext uri="{9D8B030D-6E8A-4147-A177-3AD203B41FA5}">
                      <a16:colId xmlns:a16="http://schemas.microsoft.com/office/drawing/2014/main" val="20005"/>
                    </a:ext>
                  </a:extLst>
                </a:gridCol>
              </a:tblGrid>
              <a:tr h="938800">
                <a:tc>
                  <a:txBody>
                    <a:bodyPr/>
                    <a:lstStyle/>
                    <a:p>
                      <a:pPr marL="0" marR="0" lvl="0" indent="0" algn="l" rtl="0">
                        <a:lnSpc>
                          <a:spcPct val="100000"/>
                        </a:lnSpc>
                        <a:spcBef>
                          <a:spcPts val="0"/>
                        </a:spcBef>
                        <a:spcAft>
                          <a:spcPts val="0"/>
                        </a:spcAft>
                        <a:buClr>
                          <a:srgbClr val="FFFFFF"/>
                        </a:buClr>
                        <a:buSzPts val="1400"/>
                        <a:buFont typeface="Calibri"/>
                        <a:buNone/>
                      </a:pPr>
                      <a:r>
                        <a:rPr lang="en-GB" sz="1000" b="1" i="0" u="none" strike="noStrike" cap="none">
                          <a:solidFill>
                            <a:srgbClr val="FFFFFF"/>
                          </a:solidFill>
                          <a:latin typeface="Times New Roman"/>
                          <a:ea typeface="Times New Roman"/>
                          <a:cs typeface="Times New Roman"/>
                          <a:sym typeface="Times New Roman"/>
                        </a:rPr>
                        <a:t>Sl.No.</a:t>
                      </a:r>
                      <a:endParaRPr sz="1000">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400"/>
                        <a:buFont typeface="Calibri"/>
                        <a:buNone/>
                      </a:pPr>
                      <a:r>
                        <a:rPr lang="en-GB" sz="1000" b="1" i="0" u="none" strike="noStrike" cap="none">
                          <a:solidFill>
                            <a:srgbClr val="FFFFFF"/>
                          </a:solidFill>
                          <a:latin typeface="Times New Roman"/>
                          <a:ea typeface="Times New Roman"/>
                          <a:cs typeface="Times New Roman"/>
                          <a:sym typeface="Times New Roman"/>
                        </a:rPr>
                        <a:t>Title of the Paper</a:t>
                      </a:r>
                      <a:endParaRPr sz="1000">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400"/>
                        <a:buFont typeface="Calibri"/>
                        <a:buNone/>
                      </a:pPr>
                      <a:r>
                        <a:rPr lang="en-GB" sz="1000" b="1" i="0" u="none" strike="noStrike" cap="none">
                          <a:solidFill>
                            <a:srgbClr val="FFFFFF"/>
                          </a:solidFill>
                          <a:latin typeface="Times New Roman"/>
                          <a:ea typeface="Times New Roman"/>
                          <a:cs typeface="Times New Roman"/>
                          <a:sym typeface="Times New Roman"/>
                        </a:rPr>
                        <a:t>Author’s Name</a:t>
                      </a:r>
                      <a:endParaRPr sz="1000">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400"/>
                        <a:buFont typeface="Calibri"/>
                        <a:buNone/>
                      </a:pPr>
                      <a:r>
                        <a:rPr lang="en-GB" sz="1000" b="1" i="0" u="none" strike="noStrike" cap="none" dirty="0">
                          <a:solidFill>
                            <a:srgbClr val="FFFFFF"/>
                          </a:solidFill>
                          <a:latin typeface="Times New Roman"/>
                          <a:ea typeface="Times New Roman"/>
                          <a:cs typeface="Times New Roman"/>
                          <a:sym typeface="Times New Roman"/>
                        </a:rPr>
                        <a:t>Any Algorithm/Methodology  Used</a:t>
                      </a:r>
                      <a:endParaRPr sz="1000" dirty="0">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400"/>
                        <a:buFont typeface="Calibri"/>
                        <a:buNone/>
                      </a:pPr>
                      <a:r>
                        <a:rPr lang="en-GB" sz="1000" b="1" i="0" u="none" strike="noStrike" cap="none" dirty="0">
                          <a:solidFill>
                            <a:srgbClr val="FFFFFF"/>
                          </a:solidFill>
                          <a:latin typeface="Times New Roman"/>
                          <a:ea typeface="Times New Roman"/>
                          <a:cs typeface="Times New Roman"/>
                          <a:sym typeface="Times New Roman"/>
                        </a:rPr>
                        <a:t>Advantages</a:t>
                      </a:r>
                      <a:endParaRPr sz="1000" dirty="0">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400"/>
                        <a:buFont typeface="Calibri"/>
                        <a:buNone/>
                      </a:pPr>
                      <a:r>
                        <a:rPr lang="en-GB" sz="1000" b="1" i="0" u="none" strike="noStrike" cap="none">
                          <a:solidFill>
                            <a:srgbClr val="FFFFFF"/>
                          </a:solidFill>
                          <a:latin typeface="Times New Roman"/>
                          <a:ea typeface="Times New Roman"/>
                          <a:cs typeface="Times New Roman"/>
                          <a:sym typeface="Times New Roman"/>
                        </a:rPr>
                        <a:t>Disadvantages</a:t>
                      </a:r>
                      <a:endParaRPr sz="1000">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19375">
                <a:tc>
                  <a:txBody>
                    <a:bodyPr/>
                    <a:lstStyle/>
                    <a:p>
                      <a:pPr marL="0" marR="0" lvl="0" indent="0" algn="ctr" rtl="0">
                        <a:spcBef>
                          <a:spcPts val="0"/>
                        </a:spcBef>
                        <a:spcAft>
                          <a:spcPts val="0"/>
                        </a:spcAft>
                        <a:buNone/>
                      </a:pPr>
                      <a:r>
                        <a:rPr lang="en-GB" sz="1000">
                          <a:solidFill>
                            <a:schemeClr val="dk1"/>
                          </a:solidFill>
                          <a:latin typeface="Times New Roman"/>
                          <a:ea typeface="Times New Roman"/>
                          <a:cs typeface="Times New Roman"/>
                          <a:sym typeface="Times New Roman"/>
                        </a:rPr>
                        <a:t>1</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ARDUINO BASED SMART IoT FOOD QUALITY</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MONITORING”</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Kumar,Sriram, Sri Vamsi, Vikaram</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Arduino Uno microcontroller</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GB"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spcBef>
                          <a:spcPts val="0"/>
                        </a:spcBef>
                        <a:spcAft>
                          <a:spcPts val="0"/>
                        </a:spcAft>
                        <a:buNone/>
                      </a:pPr>
                      <a:r>
                        <a:rPr lang="en-GB"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622150">
                <a:tc>
                  <a:txBody>
                    <a:bodyPr/>
                    <a:lstStyle/>
                    <a:p>
                      <a:pPr marL="0" marR="0" lvl="0" indent="0" algn="ctr" rtl="0">
                        <a:spcBef>
                          <a:spcPts val="0"/>
                        </a:spcBef>
                        <a:spcAft>
                          <a:spcPts val="0"/>
                        </a:spcAft>
                        <a:buNone/>
                      </a:pPr>
                      <a:r>
                        <a:rPr lang="en-GB" sz="1000">
                          <a:solidFill>
                            <a:schemeClr val="dk1"/>
                          </a:solidFill>
                          <a:latin typeface="Times New Roman"/>
                          <a:ea typeface="Times New Roman"/>
                          <a:cs typeface="Times New Roman"/>
                          <a:sym typeface="Times New Roman"/>
                        </a:rPr>
                        <a:t>2</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Wireless Biometric Lock using Arduino with the IOT</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25400" lvl="0" indent="0" algn="just" rtl="0">
                        <a:lnSpc>
                          <a:spcPct val="99090"/>
                        </a:lnSpc>
                        <a:spcBef>
                          <a:spcPts val="1200"/>
                        </a:spcBef>
                        <a:spcAft>
                          <a:spcPts val="1200"/>
                        </a:spcAft>
                        <a:buSzPts val="1100"/>
                        <a:buNone/>
                      </a:pPr>
                      <a:r>
                        <a:rPr lang="en-GB" sz="1000">
                          <a:solidFill>
                            <a:schemeClr val="dk1"/>
                          </a:solidFill>
                          <a:latin typeface="Times New Roman"/>
                          <a:ea typeface="Times New Roman"/>
                          <a:cs typeface="Times New Roman"/>
                          <a:sym typeface="Times New Roman"/>
                        </a:rPr>
                        <a:t>Prof.Sumedh V Dhole, Akshay Kumar, Mayank Gupta and Rishabh Arora.</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Biometric identification helps verify identity.	 </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25400" lvl="0" indent="0" algn="just" rtl="0">
                        <a:lnSpc>
                          <a:spcPct val="99090"/>
                        </a:lnSpc>
                        <a:spcBef>
                          <a:spcPts val="1200"/>
                        </a:spcBef>
                        <a:spcAft>
                          <a:spcPts val="0"/>
                        </a:spcAft>
                        <a:buSzPts val="1100"/>
                        <a:buNone/>
                      </a:pPr>
                      <a:r>
                        <a:rPr lang="en-GB" sz="1000">
                          <a:solidFill>
                            <a:schemeClr val="dk1"/>
                          </a:solidFill>
                          <a:latin typeface="Times New Roman"/>
                          <a:ea typeface="Times New Roman"/>
                          <a:cs typeface="Times New Roman"/>
                          <a:sym typeface="Times New Roman"/>
                        </a:rPr>
                        <a:t>High security and assurance.</a:t>
                      </a:r>
                      <a:endParaRPr sz="1000">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Expensive on the Pocket.</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625" cap="flat" cmpd="sng">
                      <a:solidFill>
                        <a:srgbClr val="000000"/>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1543550">
                <a:tc>
                  <a:txBody>
                    <a:bodyPr/>
                    <a:lstStyle/>
                    <a:p>
                      <a:pPr marL="0" marR="0" lvl="0" indent="0" algn="ctr" rtl="0">
                        <a:spcBef>
                          <a:spcPts val="0"/>
                        </a:spcBef>
                        <a:spcAft>
                          <a:spcPts val="0"/>
                        </a:spcAft>
                        <a:buNone/>
                      </a:pPr>
                      <a:r>
                        <a:rPr lang="en-GB" sz="1000">
                          <a:solidFill>
                            <a:schemeClr val="dk1"/>
                          </a:solidFill>
                          <a:latin typeface="Times New Roman"/>
                          <a:ea typeface="Times New Roman"/>
                          <a:cs typeface="Times New Roman"/>
                          <a:sym typeface="Times New Roman"/>
                        </a:rPr>
                        <a:t>3</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63500" marR="25400" lvl="0" indent="0" algn="just" rtl="0">
                        <a:lnSpc>
                          <a:spcPct val="98181"/>
                        </a:lnSpc>
                        <a:spcBef>
                          <a:spcPts val="0"/>
                        </a:spcBef>
                        <a:spcAft>
                          <a:spcPts val="0"/>
                        </a:spcAft>
                        <a:buSzPts val="1100"/>
                        <a:buNone/>
                      </a:pPr>
                      <a:r>
                        <a:rPr lang="en-GB" sz="1000">
                          <a:solidFill>
                            <a:schemeClr val="dk1"/>
                          </a:solidFill>
                          <a:latin typeface="Times New Roman"/>
                          <a:ea typeface="Times New Roman"/>
                          <a:cs typeface="Times New Roman"/>
                          <a:sym typeface="Times New Roman"/>
                        </a:rPr>
                        <a:t>Short term Fourier transforms.</a:t>
                      </a:r>
                      <a:endParaRPr sz="1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Contextual filtering in Fourier domain</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Sherlock</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Fingerprint image formation</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spcBef>
                          <a:spcPts val="0"/>
                        </a:spcBef>
                        <a:spcAft>
                          <a:spcPts val="0"/>
                        </a:spcAft>
                        <a:buNone/>
                      </a:pPr>
                      <a:r>
                        <a:rPr lang="en-GB" sz="1000">
                          <a:solidFill>
                            <a:schemeClr val="dk1"/>
                          </a:solidFill>
                          <a:latin typeface="Times New Roman"/>
                          <a:ea typeface="Times New Roman"/>
                          <a:cs typeface="Times New Roman"/>
                          <a:sym typeface="Times New Roman"/>
                        </a:rPr>
                        <a:t>Fingerprint image can be computed using single unified approach.</a:t>
                      </a:r>
                      <a:endParaRPr sz="10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6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lvl="0" indent="0" algn="just" rtl="0">
                        <a:lnSpc>
                          <a:spcPct val="115000"/>
                        </a:lnSpc>
                        <a:spcBef>
                          <a:spcPts val="0"/>
                        </a:spcBef>
                        <a:spcAft>
                          <a:spcPts val="1200"/>
                        </a:spcAft>
                        <a:buNone/>
                      </a:pPr>
                      <a:r>
                        <a:rPr lang="en-GB" sz="1000" dirty="0">
                          <a:latin typeface="Times New Roman"/>
                          <a:ea typeface="Times New Roman"/>
                          <a:cs typeface="Times New Roman"/>
                          <a:sym typeface="Times New Roman"/>
                        </a:rPr>
                        <a:t>The extraction procedure was unable to retrieve any links from highly secured websites.</a:t>
                      </a:r>
                      <a:endParaRPr sz="1000" dirty="0">
                        <a:solidFill>
                          <a:schemeClr val="dk1"/>
                        </a:solidFill>
                        <a:latin typeface="Times New Roman"/>
                        <a:ea typeface="Times New Roman"/>
                        <a:cs typeface="Times New Roman"/>
                        <a:sym typeface="Times New Roman"/>
                      </a:endParaRPr>
                    </a:p>
                  </a:txBody>
                  <a:tcPr marL="91425" marR="9142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457200" y="-54497"/>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Expected Outcome</a:t>
            </a:r>
            <a:endParaRPr b="1"/>
          </a:p>
        </p:txBody>
      </p:sp>
      <p:sp>
        <p:nvSpPr>
          <p:cNvPr id="198" name="Google Shape;198;p36"/>
          <p:cNvSpPr txBox="1">
            <a:spLocks noGrp="1"/>
          </p:cNvSpPr>
          <p:nvPr>
            <p:ph type="body" idx="1"/>
          </p:nvPr>
        </p:nvSpPr>
        <p:spPr>
          <a:xfrm>
            <a:off x="380925" y="666175"/>
            <a:ext cx="8229600" cy="3394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100"/>
              <a:buFont typeface="Arial"/>
              <a:buNone/>
            </a:pPr>
            <a:r>
              <a:rPr lang="en-GB" sz="2400">
                <a:latin typeface="Times New Roman"/>
                <a:ea typeface="Times New Roman"/>
                <a:cs typeface="Times New Roman"/>
                <a:sym typeface="Times New Roman"/>
              </a:rPr>
              <a:t>The introduction of biometrics into security has been one of the greatest advancements of the digital-technical age. It is a system that allows authorized people access as a result of recognizing their fingerprints, as they are a great method of identification for humans. Human fingerprints have a lot of details and are incredibly unique. In addition it is difficult to try and copy another set of fingerprints, So, the fact that fingerprints are nearly always unique, makes fingerprint door locking system perfect with regards to security. And of course, you can hardly forget your fingerprints or even have to remember it to always carry it, in comparison to a set of keys.</a:t>
            </a:r>
            <a:endParaRPr sz="2400">
              <a:latin typeface="Times New Roman"/>
              <a:ea typeface="Times New Roman"/>
              <a:cs typeface="Times New Roman"/>
              <a:sym typeface="Times New Roman"/>
            </a:endParaRPr>
          </a:p>
          <a:p>
            <a:pPr marL="342900" marR="0" lvl="0" indent="-139700" algn="l" rtl="0">
              <a:spcBef>
                <a:spcPts val="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457225" y="946673"/>
            <a:ext cx="3008400" cy="739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IEEE 3rd International Conference </a:t>
            </a:r>
            <a:endParaRPr/>
          </a:p>
        </p:txBody>
      </p:sp>
      <p:sp>
        <p:nvSpPr>
          <p:cNvPr id="204" name="Google Shape;204;p37"/>
          <p:cNvSpPr txBox="1">
            <a:spLocks noGrp="1"/>
          </p:cNvSpPr>
          <p:nvPr>
            <p:ph type="body" idx="2"/>
          </p:nvPr>
        </p:nvSpPr>
        <p:spPr>
          <a:xfrm>
            <a:off x="457225" y="1788125"/>
            <a:ext cx="3008400" cy="3195900"/>
          </a:xfrm>
          <a:prstGeom prst="rect">
            <a:avLst/>
          </a:prstGeom>
        </p:spPr>
        <p:txBody>
          <a:bodyPr spcFirstLastPara="1" wrap="square" lIns="91425" tIns="45700" rIns="91425" bIns="45700" anchor="t" anchorCtr="0">
            <a:noAutofit/>
          </a:bodyPr>
          <a:lstStyle/>
          <a:p>
            <a:pPr marL="0" lvl="0" indent="0" algn="just" rtl="0">
              <a:spcBef>
                <a:spcPts val="280"/>
              </a:spcBef>
              <a:spcAft>
                <a:spcPts val="0"/>
              </a:spcAft>
              <a:buNone/>
            </a:pPr>
            <a:r>
              <a:rPr lang="en-GB" b="1">
                <a:latin typeface="Times New Roman"/>
                <a:ea typeface="Times New Roman"/>
                <a:cs typeface="Times New Roman"/>
                <a:sym typeface="Times New Roman"/>
              </a:rPr>
              <a:t>3</a:t>
            </a:r>
            <a:r>
              <a:rPr lang="en-GB" b="1" baseline="30000">
                <a:latin typeface="Times New Roman"/>
                <a:ea typeface="Times New Roman"/>
                <a:cs typeface="Times New Roman"/>
                <a:sym typeface="Times New Roman"/>
              </a:rPr>
              <a:t>rd</a:t>
            </a:r>
            <a:r>
              <a:rPr lang="en-GB" b="1">
                <a:latin typeface="Times New Roman"/>
                <a:ea typeface="Times New Roman"/>
                <a:cs typeface="Times New Roman"/>
                <a:sym typeface="Times New Roman"/>
              </a:rPr>
              <a:t> IEEE International Conference on Communication, Computing &amp; Industry 4.0 (C2I4-2022), which will be held at CMR Institute of Technology, Bangalore, India during 15</a:t>
            </a:r>
            <a:r>
              <a:rPr lang="en-GB" b="1" baseline="30000">
                <a:latin typeface="Times New Roman"/>
                <a:ea typeface="Times New Roman"/>
                <a:cs typeface="Times New Roman"/>
                <a:sym typeface="Times New Roman"/>
              </a:rPr>
              <a:t>th</a:t>
            </a:r>
            <a:r>
              <a:rPr lang="en-GB" b="1">
                <a:latin typeface="Times New Roman"/>
                <a:ea typeface="Times New Roman"/>
                <a:cs typeface="Times New Roman"/>
                <a:sym typeface="Times New Roman"/>
              </a:rPr>
              <a:t>-16</a:t>
            </a:r>
            <a:r>
              <a:rPr lang="en-GB" b="1" baseline="30000">
                <a:latin typeface="Times New Roman"/>
                <a:ea typeface="Times New Roman"/>
                <a:cs typeface="Times New Roman"/>
                <a:sym typeface="Times New Roman"/>
              </a:rPr>
              <a:t>th</a:t>
            </a:r>
            <a:r>
              <a:rPr lang="en-GB" b="1">
                <a:latin typeface="Times New Roman"/>
                <a:ea typeface="Times New Roman"/>
                <a:cs typeface="Times New Roman"/>
                <a:sym typeface="Times New Roman"/>
              </a:rPr>
              <a:t> December, 2022</a:t>
            </a:r>
            <a:endParaRPr sz="1600" b="1"/>
          </a:p>
        </p:txBody>
      </p:sp>
      <p:pic>
        <p:nvPicPr>
          <p:cNvPr id="205" name="Google Shape;205;p37"/>
          <p:cNvPicPr preferRelativeResize="0"/>
          <p:nvPr/>
        </p:nvPicPr>
        <p:blipFill>
          <a:blip r:embed="rId3">
            <a:alphaModFix/>
          </a:blip>
          <a:stretch>
            <a:fillRect/>
          </a:stretch>
        </p:blipFill>
        <p:spPr>
          <a:xfrm>
            <a:off x="3564550" y="946675"/>
            <a:ext cx="5111699" cy="4037225"/>
          </a:xfrm>
          <a:prstGeom prst="rect">
            <a:avLst/>
          </a:prstGeom>
          <a:noFill/>
          <a:ln>
            <a:noFill/>
          </a:ln>
        </p:spPr>
      </p:pic>
      <p:sp>
        <p:nvSpPr>
          <p:cNvPr id="206" name="Google Shape;206;p37"/>
          <p:cNvSpPr txBox="1">
            <a:spLocks noGrp="1"/>
          </p:cNvSpPr>
          <p:nvPr>
            <p:ph type="title"/>
          </p:nvPr>
        </p:nvSpPr>
        <p:spPr>
          <a:xfrm>
            <a:off x="846375" y="3"/>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Times New Roman"/>
              <a:buNone/>
            </a:pPr>
            <a:r>
              <a:rPr lang="en-GB" sz="3200" u="sng" dirty="0">
                <a:latin typeface="Times New Roman"/>
                <a:ea typeface="Times New Roman"/>
                <a:cs typeface="Times New Roman"/>
                <a:sym typeface="Times New Roman"/>
              </a:rPr>
              <a:t>Paper Submission Conferences and Emails </a:t>
            </a:r>
            <a:endParaRPr sz="3200" u="sng"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457225" y="946673"/>
            <a:ext cx="3008400" cy="739800"/>
          </a:xfrm>
          <a:prstGeom prst="rect">
            <a:avLst/>
          </a:prstGeom>
        </p:spPr>
        <p:txBody>
          <a:bodyPr spcFirstLastPara="1" wrap="square" lIns="91425" tIns="45700" rIns="91425" bIns="45700" anchor="b" anchorCtr="0">
            <a:noAutofit/>
          </a:bodyPr>
          <a:lstStyle/>
          <a:p>
            <a:pPr marL="0" lvl="0" indent="0" algn="l" rtl="0">
              <a:lnSpc>
                <a:spcPct val="291176"/>
              </a:lnSpc>
              <a:spcBef>
                <a:spcPts val="0"/>
              </a:spcBef>
              <a:spcAft>
                <a:spcPts val="0"/>
              </a:spcAft>
              <a:buClr>
                <a:schemeClr val="dk1"/>
              </a:buClr>
              <a:buSzPts val="1100"/>
              <a:buFont typeface="Arial"/>
              <a:buNone/>
            </a:pPr>
            <a:endParaRPr sz="4200">
              <a:solidFill>
                <a:srgbClr val="333333"/>
              </a:solidFill>
              <a:highlight>
                <a:srgbClr val="FFFFFF"/>
              </a:highlight>
              <a:latin typeface="Arial"/>
              <a:ea typeface="Arial"/>
              <a:cs typeface="Arial"/>
              <a:sym typeface="Arial"/>
            </a:endParaRPr>
          </a:p>
          <a:p>
            <a:pPr marL="0" lvl="0" indent="0" algn="l" rtl="0">
              <a:spcBef>
                <a:spcPts val="1500"/>
              </a:spcBef>
              <a:spcAft>
                <a:spcPts val="0"/>
              </a:spcAft>
              <a:buNone/>
            </a:pPr>
            <a:r>
              <a:rPr lang="en-GB"/>
              <a:t>ICDSM 2022</a:t>
            </a:r>
            <a:endParaRPr/>
          </a:p>
        </p:txBody>
      </p:sp>
      <p:sp>
        <p:nvSpPr>
          <p:cNvPr id="212" name="Google Shape;212;p38"/>
          <p:cNvSpPr txBox="1">
            <a:spLocks noGrp="1"/>
          </p:cNvSpPr>
          <p:nvPr>
            <p:ph type="title"/>
          </p:nvPr>
        </p:nvSpPr>
        <p:spPr>
          <a:xfrm>
            <a:off x="846375" y="3"/>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000"/>
              <a:buFont typeface="Times New Roman"/>
              <a:buNone/>
            </a:pPr>
            <a:r>
              <a:rPr lang="en-GB" sz="3200" u="sng" dirty="0">
                <a:latin typeface="Times New Roman"/>
                <a:ea typeface="Times New Roman"/>
                <a:cs typeface="Times New Roman"/>
                <a:sym typeface="Times New Roman"/>
              </a:rPr>
              <a:t>Paper Submission Conferences and Emails </a:t>
            </a:r>
            <a:endParaRPr sz="3200" u="sng" dirty="0"/>
          </a:p>
        </p:txBody>
      </p:sp>
      <p:pic>
        <p:nvPicPr>
          <p:cNvPr id="213" name="Google Shape;213;p38"/>
          <p:cNvPicPr preferRelativeResize="0"/>
          <p:nvPr/>
        </p:nvPicPr>
        <p:blipFill>
          <a:blip r:embed="rId3">
            <a:alphaModFix/>
          </a:blip>
          <a:stretch>
            <a:fillRect/>
          </a:stretch>
        </p:blipFill>
        <p:spPr>
          <a:xfrm>
            <a:off x="3565750" y="946675"/>
            <a:ext cx="5290752" cy="3029275"/>
          </a:xfrm>
          <a:prstGeom prst="rect">
            <a:avLst/>
          </a:prstGeom>
          <a:noFill/>
          <a:ln>
            <a:noFill/>
          </a:ln>
        </p:spPr>
      </p:pic>
      <p:sp>
        <p:nvSpPr>
          <p:cNvPr id="214" name="Google Shape;214;p38"/>
          <p:cNvSpPr txBox="1"/>
          <p:nvPr/>
        </p:nvSpPr>
        <p:spPr>
          <a:xfrm>
            <a:off x="381025" y="1775750"/>
            <a:ext cx="30084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b="1">
                <a:latin typeface="Times New Roman"/>
                <a:ea typeface="Times New Roman"/>
                <a:cs typeface="Times New Roman"/>
                <a:sym typeface="Times New Roman"/>
              </a:rPr>
              <a:t>4th International Conference on Data Science, Machine Learning &amp; Applications (ICDSMLA) will be organized at Hyderabad Institute of Technology &amp; Management, Telangana, India.</a:t>
            </a:r>
            <a:endParaRPr b="1">
              <a:latin typeface="Times New Roman"/>
              <a:ea typeface="Times New Roman"/>
              <a:cs typeface="Times New Roman"/>
              <a:sym typeface="Times New Roman"/>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Agenda</a:t>
            </a:r>
            <a:endParaRPr b="1"/>
          </a:p>
        </p:txBody>
      </p:sp>
      <p:sp>
        <p:nvSpPr>
          <p:cNvPr id="139" name="Google Shape;139;p26"/>
          <p:cNvSpPr txBox="1">
            <a:spLocks noGrp="1"/>
          </p:cNvSpPr>
          <p:nvPr>
            <p:ph type="body" idx="1"/>
          </p:nvPr>
        </p:nvSpPr>
        <p:spPr>
          <a:xfrm>
            <a:off x="511700" y="1281175"/>
            <a:ext cx="8229600" cy="3394500"/>
          </a:xfrm>
          <a:prstGeom prst="rect">
            <a:avLst/>
          </a:prstGeom>
          <a:noFill/>
          <a:ln>
            <a:noFill/>
          </a:ln>
        </p:spPr>
        <p:txBody>
          <a:bodyPr spcFirstLastPara="1" wrap="square" lIns="91425" tIns="45700" rIns="91425" bIns="45700" anchor="t" anchorCtr="0">
            <a:noAutofit/>
          </a:bodyPr>
          <a:lstStyle/>
          <a:p>
            <a:pPr marL="342900" marR="0" lvl="0" indent="-323850" algn="l" rtl="0">
              <a:lnSpc>
                <a:spcPct val="80000"/>
              </a:lnSpc>
              <a:spcBef>
                <a:spcPts val="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Abstract</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Introduction</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Existing System</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Drawbacks of Existing System</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Problem Statement</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Proposed System</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Advantages of Proposed System</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Brief Literature Survey</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Expected Outcome</a:t>
            </a:r>
            <a:endParaRPr sz="2400"/>
          </a:p>
          <a:p>
            <a:pPr marL="342900" marR="0" lvl="0" indent="-323850" algn="l" rtl="0">
              <a:lnSpc>
                <a:spcPct val="80000"/>
              </a:lnSpc>
              <a:spcBef>
                <a:spcPts val="540"/>
              </a:spcBef>
              <a:spcAft>
                <a:spcPts val="0"/>
              </a:spcAft>
              <a:buClr>
                <a:schemeClr val="dk1"/>
              </a:buClr>
              <a:buSzPts val="2400"/>
              <a:buFont typeface="Arial"/>
              <a:buChar char="•"/>
            </a:pPr>
            <a:r>
              <a:rPr lang="en-GB" sz="2400" b="0" i="0" u="none" strike="noStrike" cap="none">
                <a:solidFill>
                  <a:schemeClr val="dk1"/>
                </a:solidFill>
                <a:latin typeface="Times New Roman"/>
                <a:ea typeface="Times New Roman"/>
                <a:cs typeface="Times New Roman"/>
                <a:sym typeface="Times New Roman"/>
              </a:rPr>
              <a:t>Conference details of  Paper Publication</a:t>
            </a:r>
            <a:endParaRPr sz="240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a:latin typeface="Times New Roman"/>
                <a:ea typeface="Times New Roman"/>
                <a:cs typeface="Times New Roman"/>
                <a:sym typeface="Times New Roman"/>
              </a:rPr>
              <a:t>A</a:t>
            </a:r>
            <a:r>
              <a:rPr lang="en-GB" sz="4000" b="1" i="0" u="none">
                <a:solidFill>
                  <a:schemeClr val="dk1"/>
                </a:solidFill>
                <a:latin typeface="Times New Roman"/>
                <a:ea typeface="Times New Roman"/>
                <a:cs typeface="Times New Roman"/>
                <a:sym typeface="Times New Roman"/>
              </a:rPr>
              <a:t>bstract</a:t>
            </a:r>
            <a:endParaRPr sz="4000" b="1">
              <a:latin typeface="Times New Roman"/>
              <a:ea typeface="Times New Roman"/>
              <a:cs typeface="Times New Roman"/>
              <a:sym typeface="Times New Roman"/>
            </a:endParaRPr>
          </a:p>
        </p:txBody>
      </p:sp>
      <p:sp>
        <p:nvSpPr>
          <p:cNvPr id="145" name="Google Shape;145;p2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0" marR="0" lvl="0" indent="-341999" algn="just" rtl="0">
              <a:lnSpc>
                <a:spcPct val="100000"/>
              </a:lnSpc>
              <a:spcBef>
                <a:spcPts val="0"/>
              </a:spcBef>
              <a:spcAft>
                <a:spcPts val="0"/>
              </a:spcAft>
              <a:buClr>
                <a:schemeClr val="dk1"/>
              </a:buClr>
              <a:buSzPts val="1100"/>
              <a:buFont typeface="Arial"/>
              <a:buNone/>
            </a:pPr>
            <a:r>
              <a:rPr lang="en-GB" sz="2400">
                <a:latin typeface="Times New Roman"/>
                <a:ea typeface="Times New Roman"/>
                <a:cs typeface="Times New Roman"/>
                <a:sym typeface="Times New Roman"/>
              </a:rPr>
              <a:t>   Technology has improved, and smart locking systems have become more sophisticated. In this case, the android-based Smart System is primarily intended for multimode operations. Such a system is necessary in banks and businesses since it provides functions that let users control locks. The efficiency of the system is incredibly helpful because of its functionality and user-friendly interface.</a:t>
            </a:r>
            <a:endParaRPr sz="2400">
              <a:latin typeface="Times New Roman"/>
              <a:ea typeface="Times New Roman"/>
              <a:cs typeface="Times New Roman"/>
              <a:sym typeface="Times New Roman"/>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Introduction</a:t>
            </a:r>
            <a:endParaRPr b="1"/>
          </a:p>
        </p:txBody>
      </p:sp>
      <p:sp>
        <p:nvSpPr>
          <p:cNvPr id="151" name="Google Shape;151;p28"/>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marR="0" lvl="0" indent="-139700" algn="just" rtl="0">
              <a:spcBef>
                <a:spcPts val="0"/>
              </a:spcBef>
              <a:spcAft>
                <a:spcPts val="0"/>
              </a:spcAft>
              <a:buClr>
                <a:schemeClr val="dk1"/>
              </a:buClr>
              <a:buSzPts val="1100"/>
              <a:buFont typeface="Arial"/>
              <a:buNone/>
            </a:pPr>
            <a:r>
              <a:rPr lang="en-GB" sz="2400">
                <a:latin typeface="Times New Roman"/>
                <a:ea typeface="Times New Roman"/>
                <a:cs typeface="Times New Roman"/>
                <a:sym typeface="Times New Roman"/>
              </a:rPr>
              <a:t> In spite of abundant benefits of biometrics-based private confirmation structures over traditional freedom orders established tokens or information, they are susceptible to attacks that can decrease their protection considerably. Biometrics-located individual authentication scheme that use corporeal (mark on finger, face) or behavioral (talk, manuscript) characteristics are becoming more and more well-known, distinguished to traditional holes that are established tokens (key) or information(password).</a:t>
            </a:r>
            <a:endParaRPr sz="2400">
              <a:latin typeface="Times New Roman"/>
              <a:ea typeface="Times New Roman"/>
              <a:cs typeface="Times New Roman"/>
              <a:sym typeface="Times New Roman"/>
            </a:endParaRPr>
          </a:p>
          <a:p>
            <a:pPr marL="342900" marR="0" lvl="0" indent="-139700" algn="l" rtl="0">
              <a:spcBef>
                <a:spcPts val="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Existing System</a:t>
            </a:r>
            <a:endParaRPr sz="4000" b="1"/>
          </a:p>
        </p:txBody>
      </p:sp>
      <p:sp>
        <p:nvSpPr>
          <p:cNvPr id="157" name="Google Shape;157;p29"/>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marR="0" lvl="0" indent="-139700" algn="just" rtl="0">
              <a:spcBef>
                <a:spcPts val="0"/>
              </a:spcBef>
              <a:spcAft>
                <a:spcPts val="0"/>
              </a:spcAft>
              <a:buClr>
                <a:schemeClr val="dk1"/>
              </a:buClr>
              <a:buSzPts val="1100"/>
              <a:buFont typeface="Arial"/>
              <a:buNone/>
            </a:pPr>
            <a:r>
              <a:rPr lang="en-GB" sz="2400">
                <a:latin typeface="Times New Roman"/>
                <a:ea typeface="Times New Roman"/>
                <a:cs typeface="Times New Roman"/>
                <a:sym typeface="Times New Roman"/>
              </a:rPr>
              <a:t>Most doors in the current system are managed by individuals using Keys, security cards, and a password to enter locked doors. The development of wireless controlling technology is a result of this. With a skillful fusion of modern technology and embedded systems, purpose is achieved. </a:t>
            </a:r>
            <a:endParaRPr sz="2400">
              <a:latin typeface="Times New Roman"/>
              <a:ea typeface="Times New Roman"/>
              <a:cs typeface="Times New Roman"/>
              <a:sym typeface="Times New Roman"/>
            </a:endParaRPr>
          </a:p>
          <a:p>
            <a:pPr marL="342900" marR="0" lvl="0" indent="-139700" algn="l" rtl="0">
              <a:spcBef>
                <a:spcPts val="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342900" marR="0" lvl="0" indent="-139700" algn="l" rtl="0">
              <a:spcBef>
                <a:spcPts val="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Drawbacks of Existing System</a:t>
            </a:r>
            <a:endParaRPr b="1"/>
          </a:p>
        </p:txBody>
      </p:sp>
      <p:sp>
        <p:nvSpPr>
          <p:cNvPr id="163" name="Google Shape;163;p30"/>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139700" algn="just" rtl="0">
              <a:spcBef>
                <a:spcPts val="0"/>
              </a:spcBef>
              <a:spcAft>
                <a:spcPts val="0"/>
              </a:spcAft>
              <a:buClr>
                <a:schemeClr val="dk1"/>
              </a:buClr>
              <a:buSzPts val="1100"/>
              <a:buFont typeface="Arial"/>
              <a:buNone/>
            </a:pPr>
            <a:r>
              <a:rPr lang="en-GB" sz="2400">
                <a:latin typeface="Times New Roman"/>
                <a:ea typeface="Times New Roman"/>
                <a:cs typeface="Times New Roman"/>
                <a:sym typeface="Times New Roman"/>
              </a:rPr>
              <a:t>The drawback of these locks is that we can forget our passwords or pin numbers. We also have biometrics that can be used to open the door lock itself, but we are now proposing a new style of modern wireless door lock utilizing the same biometric.</a:t>
            </a:r>
            <a:endParaRPr sz="2400">
              <a:latin typeface="Times New Roman"/>
              <a:ea typeface="Times New Roman"/>
              <a:cs typeface="Times New Roman"/>
              <a:sym typeface="Times New Roman"/>
            </a:endParaRPr>
          </a:p>
          <a:p>
            <a:pPr marL="342900" lvl="0" indent="-139700" algn="just" rtl="0">
              <a:spcBef>
                <a:spcPts val="0"/>
              </a:spcBef>
              <a:spcAft>
                <a:spcPts val="0"/>
              </a:spcAft>
              <a:buClr>
                <a:schemeClr val="dk1"/>
              </a:buClr>
              <a:buSzPts val="1100"/>
              <a:buFont typeface="Arial"/>
              <a:buNone/>
            </a:pPr>
            <a:endParaRPr sz="2400">
              <a:latin typeface="Times New Roman"/>
              <a:ea typeface="Times New Roman"/>
              <a:cs typeface="Times New Roman"/>
              <a:sym typeface="Times New Roman"/>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Problem Statement</a:t>
            </a:r>
            <a:endParaRPr b="1"/>
          </a:p>
        </p:txBody>
      </p:sp>
      <p:sp>
        <p:nvSpPr>
          <p:cNvPr id="169" name="Google Shape;169;p31"/>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marR="0" lvl="0" indent="-139700" algn="just" rtl="0">
              <a:spcBef>
                <a:spcPts val="0"/>
              </a:spcBef>
              <a:spcAft>
                <a:spcPts val="0"/>
              </a:spcAft>
              <a:buClr>
                <a:schemeClr val="dk1"/>
              </a:buClr>
              <a:buSzPts val="3200"/>
              <a:buFont typeface="Arial"/>
              <a:buNone/>
            </a:pPr>
            <a:r>
              <a:rPr lang="en-GB" sz="2400">
                <a:latin typeface="Times New Roman"/>
                <a:ea typeface="Times New Roman"/>
                <a:cs typeface="Times New Roman"/>
                <a:sym typeface="Times New Roman"/>
              </a:rPr>
              <a:t>As there is a drawback in the traditional and existing locking system where we had problems in maintaining the security. So, to overcome this problem we have decided to provide the advanced security system by using some new technologies.</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457200" y="53403"/>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GB" sz="4000" b="1" i="0" u="none">
                <a:solidFill>
                  <a:schemeClr val="dk1"/>
                </a:solidFill>
                <a:latin typeface="Times New Roman"/>
                <a:ea typeface="Times New Roman"/>
                <a:cs typeface="Times New Roman"/>
                <a:sym typeface="Times New Roman"/>
              </a:rPr>
              <a:t>Proposed System</a:t>
            </a:r>
            <a:endParaRPr b="1"/>
          </a:p>
        </p:txBody>
      </p:sp>
      <p:sp>
        <p:nvSpPr>
          <p:cNvPr id="175" name="Google Shape;175;p32"/>
          <p:cNvSpPr txBox="1">
            <a:spLocks noGrp="1"/>
          </p:cNvSpPr>
          <p:nvPr>
            <p:ph type="body" idx="1"/>
          </p:nvPr>
        </p:nvSpPr>
        <p:spPr>
          <a:xfrm>
            <a:off x="457200" y="971300"/>
            <a:ext cx="8229600" cy="3394500"/>
          </a:xfrm>
          <a:prstGeom prst="rect">
            <a:avLst/>
          </a:prstGeom>
          <a:noFill/>
          <a:ln>
            <a:noFill/>
          </a:ln>
        </p:spPr>
        <p:txBody>
          <a:bodyPr spcFirstLastPara="1" wrap="square" lIns="91425" tIns="45700" rIns="91425" bIns="45700" anchor="t" anchorCtr="0">
            <a:noAutofit/>
          </a:bodyPr>
          <a:lstStyle/>
          <a:p>
            <a:pPr marL="342900" marR="0" lvl="0" indent="-139700" algn="just" rtl="0">
              <a:spcBef>
                <a:spcPts val="0"/>
              </a:spcBef>
              <a:spcAft>
                <a:spcPts val="0"/>
              </a:spcAft>
              <a:buClr>
                <a:schemeClr val="dk1"/>
              </a:buClr>
              <a:buSzPts val="3200"/>
              <a:buFont typeface="Arial"/>
              <a:buNone/>
            </a:pPr>
            <a:r>
              <a:rPr lang="en-GB" sz="2400" dirty="0">
                <a:latin typeface="Times New Roman"/>
                <a:ea typeface="Times New Roman"/>
                <a:cs typeface="Times New Roman"/>
                <a:sym typeface="Times New Roman"/>
              </a:rPr>
              <a:t> We are developing a door lock that can be opened using biometrics in the proposed system. These days, it is fashionable for them to be secure and simple for the owner or administrator to open. We used a biometric door lock to create this however, a cell phone will be used to unlock the lock.</a:t>
            </a:r>
            <a:endParaRPr sz="2400" dirty="0">
              <a:latin typeface="Times New Roman"/>
              <a:ea typeface="Times New Roman"/>
              <a:cs typeface="Times New Roman"/>
              <a:sym typeface="Times New Roman"/>
            </a:endParaRPr>
          </a:p>
          <a:p>
            <a:pPr marL="342900" marR="0" lvl="0" indent="-139700" algn="just" rtl="0">
              <a:spcBef>
                <a:spcPts val="0"/>
              </a:spcBef>
              <a:spcAft>
                <a:spcPts val="0"/>
              </a:spcAft>
              <a:buClr>
                <a:schemeClr val="dk1"/>
              </a:buClr>
              <a:buSzPts val="3200"/>
              <a:buFont typeface="Arial"/>
              <a:buNone/>
            </a:pPr>
            <a:endParaRPr sz="2400" dirty="0">
              <a:latin typeface="Times New Roman"/>
              <a:ea typeface="Times New Roman"/>
              <a:cs typeface="Times New Roman"/>
              <a:sym typeface="Times New Roman"/>
            </a:endParaRPr>
          </a:p>
          <a:p>
            <a:pPr marL="342900" marR="0" lvl="0" indent="-139700" algn="just" rtl="0">
              <a:spcBef>
                <a:spcPts val="0"/>
              </a:spcBef>
              <a:spcAft>
                <a:spcPts val="0"/>
              </a:spcAft>
              <a:buClr>
                <a:schemeClr val="dk1"/>
              </a:buClr>
              <a:buSzPts val="3200"/>
              <a:buFont typeface="Arial"/>
              <a:buNone/>
            </a:pPr>
            <a:r>
              <a:rPr lang="en-GB" sz="2400" dirty="0">
                <a:latin typeface="Times New Roman"/>
                <a:ea typeface="Times New Roman"/>
                <a:cs typeface="Times New Roman"/>
                <a:sym typeface="Times New Roman"/>
              </a:rPr>
              <a:t> We are developing an app that will enable mobile phone door lock access. Can be connected through Bluetooth. To build an app, we're using Kotlin, and we've given Bluetooth access to operate the door lock.</a:t>
            </a:r>
            <a:endParaRPr sz="2400" dirty="0">
              <a:latin typeface="Times New Roman"/>
              <a:ea typeface="Times New Roman"/>
              <a:cs typeface="Times New Roman"/>
              <a:sym typeface="Times New Roman"/>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body" idx="1"/>
          </p:nvPr>
        </p:nvSpPr>
        <p:spPr>
          <a:xfrm>
            <a:off x="457200" y="216050"/>
            <a:ext cx="8229600" cy="4378500"/>
          </a:xfrm>
          <a:prstGeom prst="rect">
            <a:avLst/>
          </a:prstGeom>
        </p:spPr>
        <p:txBody>
          <a:bodyPr spcFirstLastPara="1" wrap="square" lIns="91425" tIns="45700" rIns="91425" bIns="45700" anchor="t" anchorCtr="0">
            <a:noAutofit/>
          </a:bodyPr>
          <a:lstStyle/>
          <a:p>
            <a:pPr marL="342900" lvl="0" indent="-139700" algn="just" rtl="0">
              <a:spcBef>
                <a:spcPts val="0"/>
              </a:spcBef>
              <a:spcAft>
                <a:spcPts val="0"/>
              </a:spcAft>
              <a:buClr>
                <a:schemeClr val="dk1"/>
              </a:buClr>
              <a:buSzPts val="3200"/>
              <a:buFont typeface="Arial"/>
              <a:buNone/>
            </a:pPr>
            <a:r>
              <a:rPr lang="en-GB" sz="2400">
                <a:latin typeface="Times New Roman"/>
                <a:ea typeface="Times New Roman"/>
                <a:cs typeface="Times New Roman"/>
                <a:sym typeface="Times New Roman"/>
              </a:rPr>
              <a:t>Using Android Studio, we are developing a kotlin application in which we will use the Java programming language. Kotlin was used to create the code to communicate with the HC-05 Bluetooth module.To connect with the HC-05 module, a basic Bluetooth adapter and a Bluetooth socket (integrated within the software) were utilized. Additionally, this connection allowed data to be sent across the socket from the Rx and Tx pins of the Arduino Nano. The software instantly establishes a connection with the HC-05 Board, and the device's fingerprint scanner serves as an authentication factor.</a:t>
            </a:r>
            <a:endParaRPr/>
          </a:p>
        </p:txBody>
      </p:sp>
    </p:spTree>
  </p:cSld>
  <p:clrMapOvr>
    <a:masterClrMapping/>
  </p:clrMapOvr>
  <p:transition spd="slow">
    <p:wip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985</Words>
  <Application>Microsoft Office PowerPoint</Application>
  <PresentationFormat>On-screen Show (16:9)</PresentationFormat>
  <Paragraphs>78</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Times New Roman</vt:lpstr>
      <vt:lpstr>Simple Light</vt:lpstr>
      <vt:lpstr>Office Theme</vt:lpstr>
      <vt:lpstr>PowerPoint Presentation</vt:lpstr>
      <vt:lpstr>Agenda</vt:lpstr>
      <vt:lpstr>Abstract</vt:lpstr>
      <vt:lpstr>Introduction</vt:lpstr>
      <vt:lpstr>Existing System</vt:lpstr>
      <vt:lpstr>Drawbacks of Existing System</vt:lpstr>
      <vt:lpstr>Problem Statement</vt:lpstr>
      <vt:lpstr>Proposed System</vt:lpstr>
      <vt:lpstr>PowerPoint Presentation</vt:lpstr>
      <vt:lpstr>Advantages of Proposed System</vt:lpstr>
      <vt:lpstr>Brief Literature Survey</vt:lpstr>
      <vt:lpstr>Expected Outcome</vt:lpstr>
      <vt:lpstr>IEEE 3rd International Conference </vt:lpstr>
      <vt:lpstr> ICDSM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Hast Sinha</cp:lastModifiedBy>
  <cp:revision>4</cp:revision>
  <dcterms:modified xsi:type="dcterms:W3CDTF">2022-11-29T03:02:16Z</dcterms:modified>
</cp:coreProperties>
</file>