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0" d="100"/>
          <a:sy n="70" d="100"/>
        </p:scale>
        <p:origin x="738" y="72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022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8607218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5C8673D-7681-4F1B-AD91-B77A60C51E44}" type="datetimeFigureOut">
              <a:rPr lang="en-US"/>
              <a:t>21-Jul-24</a:t>
            </a:fld>
            <a:endParaRPr lang="en-US"/>
          </a:p>
        </p:txBody>
      </p:sp>
      <p:sp>
        <p:nvSpPr>
          <p:cNvPr id="334547062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744884442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23680802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3004188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A085FC8-4997-4B7B-B13A-33ACFCA5CA2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0C19C3-34F8-EFD2-5F56-8773E51DD86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6857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91601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155148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085FC8-4997-4B7B-B13A-33ACFCA5CA23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B854AA-3AD0-4457-CFE6-863F9066091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86934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30471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793339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085FC8-4997-4B7B-B13A-33ACFCA5CA23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42225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88764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305283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085FC8-4997-4B7B-B13A-33ACFCA5CA23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7825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72756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04387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085FC8-4997-4B7B-B13A-33ACFCA5CA23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D70722-DF08-3E7B-E3B8-7AA049E5A82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AFABFF-A0F4-9A32-FF6F-31A2D2EE907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7399276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0395404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93839875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21-Jul-24</a:t>
            </a:fld>
            <a:endParaRPr lang="en-US"/>
          </a:p>
        </p:txBody>
      </p:sp>
      <p:sp>
        <p:nvSpPr>
          <p:cNvPr id="122232944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368900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4924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70125704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4784548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21-Jul-24</a:t>
            </a:fld>
            <a:endParaRPr lang="en-US"/>
          </a:p>
        </p:txBody>
      </p:sp>
      <p:sp>
        <p:nvSpPr>
          <p:cNvPr id="204522713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858047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298701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3622285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9843240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21-Jul-24</a:t>
            </a:fld>
            <a:endParaRPr lang="en-US"/>
          </a:p>
        </p:txBody>
      </p:sp>
      <p:sp>
        <p:nvSpPr>
          <p:cNvPr id="122990961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4356537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3877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4244568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5282551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21-Jul-24</a:t>
            </a:fld>
            <a:endParaRPr lang="en-US"/>
          </a:p>
        </p:txBody>
      </p:sp>
      <p:sp>
        <p:nvSpPr>
          <p:cNvPr id="130785636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6879273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261418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907134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5479084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21-Jul-24</a:t>
            </a:fld>
            <a:endParaRPr lang="en-US"/>
          </a:p>
        </p:txBody>
      </p:sp>
      <p:sp>
        <p:nvSpPr>
          <p:cNvPr id="131903478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227075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58873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8032801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199247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9148173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21-Jul-24</a:t>
            </a:fld>
            <a:endParaRPr lang="en-US"/>
          </a:p>
        </p:txBody>
      </p:sp>
      <p:sp>
        <p:nvSpPr>
          <p:cNvPr id="103912271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7151237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8479377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1492935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4918916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4014116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1640082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9628877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21-Jul-24</a:t>
            </a:fld>
            <a:endParaRPr lang="en-US"/>
          </a:p>
        </p:txBody>
      </p:sp>
      <p:sp>
        <p:nvSpPr>
          <p:cNvPr id="109393543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6063144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0557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22320361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21-Jul-24</a:t>
            </a:fld>
            <a:endParaRPr lang="en-US"/>
          </a:p>
        </p:txBody>
      </p:sp>
      <p:sp>
        <p:nvSpPr>
          <p:cNvPr id="680118847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311195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35965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21-Jul-24</a:t>
            </a:fld>
            <a:endParaRPr lang="en-US"/>
          </a:p>
        </p:txBody>
      </p:sp>
      <p:sp>
        <p:nvSpPr>
          <p:cNvPr id="568515627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001039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758083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1527051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4335218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2009579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21-Jul-24</a:t>
            </a:fld>
            <a:endParaRPr lang="en-US"/>
          </a:p>
        </p:txBody>
      </p:sp>
      <p:sp>
        <p:nvSpPr>
          <p:cNvPr id="117801938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0107645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36749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03249117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4003480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4399222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764DE79-268F-4C1A-8933-263129D2AF90}" type="datetimeFigureOut">
              <a:rPr lang="en-US"/>
              <a:t>21-Jul-24</a:t>
            </a:fld>
            <a:endParaRPr lang="en-US"/>
          </a:p>
        </p:txBody>
      </p:sp>
      <p:sp>
        <p:nvSpPr>
          <p:cNvPr id="150730501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1284769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3312743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1224864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74512101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64DE79-268F-4C1A-8933-263129D2AF90}" type="datetimeFigureOut">
              <a:rPr lang="en-US"/>
              <a:t>21-Jul-24</a:t>
            </a:fld>
            <a:endParaRPr lang="en-US"/>
          </a:p>
        </p:txBody>
      </p:sp>
      <p:sp>
        <p:nvSpPr>
          <p:cNvPr id="112057233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921720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1939610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/>
          <a:p>
            <a:pPr algn="ctr">
              <a:defRPr/>
            </a:pPr>
            <a:r>
              <a:rPr lang="en-US" sz="4800">
                <a:solidFill>
                  <a:srgbClr val="FF0066"/>
                </a:solidFill>
                <a:latin typeface="Castellar"/>
              </a:rPr>
              <a:t>FILE STORAGE AND SHARING </a:t>
            </a:r>
            <a:br>
              <a:rPr lang="en-US" sz="4800">
                <a:solidFill>
                  <a:srgbClr val="FF0066"/>
                </a:solidFill>
                <a:latin typeface="Castellar"/>
              </a:rPr>
            </a:br>
            <a:r>
              <a:rPr lang="en-US" sz="4800">
                <a:solidFill>
                  <a:srgbClr val="FF0066"/>
                </a:solidFill>
                <a:latin typeface="Castellar"/>
              </a:rPr>
              <a:t>WITH EFS AND EC2 </a:t>
            </a:r>
            <a:endParaRPr lang="en-US" sz="4800">
              <a:solidFill>
                <a:srgbClr val="FF0066"/>
              </a:solidFill>
              <a:latin typeface="Castellar"/>
            </a:endParaRPr>
          </a:p>
        </p:txBody>
      </p:sp>
      <p:sp>
        <p:nvSpPr>
          <p:cNvPr id="1981961001" name="Content Placeholder 2"/>
          <p:cNvSpPr>
            <a:spLocks noGrp="1"/>
          </p:cNvSpPr>
          <p:nvPr>
            <p:ph idx="1"/>
          </p:nvPr>
        </p:nvSpPr>
        <p:spPr bwMode="auto">
          <a:xfrm>
            <a:off x="1315871" y="2166819"/>
            <a:ext cx="6326875" cy="4351338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sz="360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SERVICES USED :</a:t>
            </a:r>
            <a:endParaRPr/>
          </a:p>
          <a:p>
            <a:pPr marL="0" indent="0" algn="just">
              <a:buNone/>
              <a:defRPr/>
            </a:pPr>
            <a:endParaRPr lang="en-US" sz="360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742950" indent="-742950" algn="just">
              <a:buFont typeface="+mj-lt"/>
              <a:buAutoNum type="arabicPeriod"/>
              <a:defRPr/>
            </a:pPr>
            <a:r>
              <a:rPr lang="en-US" sz="360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VPC</a:t>
            </a:r>
            <a:endParaRPr/>
          </a:p>
          <a:p>
            <a:pPr marL="742950" indent="-742950" algn="just">
              <a:buFont typeface="+mj-lt"/>
              <a:buAutoNum type="arabicPeriod"/>
              <a:defRPr/>
            </a:pPr>
            <a:r>
              <a:rPr lang="en-US" sz="360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EFS</a:t>
            </a:r>
            <a:endParaRPr/>
          </a:p>
          <a:p>
            <a:pPr marL="742950" indent="-742950" algn="just">
              <a:buFont typeface="+mj-lt"/>
              <a:buAutoNum type="arabicPeriod"/>
              <a:defRPr/>
            </a:pPr>
            <a:r>
              <a:rPr lang="en-US" sz="360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EC2</a:t>
            </a:r>
            <a:endParaRPr/>
          </a:p>
          <a:p>
            <a:pPr marL="742950" indent="-742950" algn="just">
              <a:buFont typeface="+mj-lt"/>
              <a:buAutoNum type="arabicPeriod"/>
              <a:defRPr/>
            </a:pPr>
            <a:r>
              <a:rPr lang="en-US" sz="360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CLOUD WATCH	</a:t>
            </a:r>
            <a:endParaRPr lang="en-US" sz="360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951904895" name="Picture 3"/>
          <p:cNvPicPr>
            <a:picLocks noChangeAspect="1"/>
          </p:cNvPicPr>
          <p:nvPr/>
        </p:nvPicPr>
        <p:blipFill>
          <a:blip r:embed="rId3"/>
          <a:srcRect l="913" t="28256" r="-912" b="24400"/>
          <a:stretch/>
        </p:blipFill>
        <p:spPr bwMode="auto">
          <a:xfrm>
            <a:off x="7036251" y="1907512"/>
            <a:ext cx="4100322" cy="41275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425898" name="Title 1"/>
          <p:cNvSpPr>
            <a:spLocks noGrp="1"/>
          </p:cNvSpPr>
          <p:nvPr>
            <p:ph type="ctrTitle"/>
          </p:nvPr>
        </p:nvSpPr>
        <p:spPr bwMode="auto">
          <a:xfrm>
            <a:off x="2296255" y="236912"/>
            <a:ext cx="8405611" cy="6034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>
                <a:solidFill>
                  <a:srgbClr val="CC3300"/>
                </a:solidFill>
                <a:latin typeface="Times New Roman"/>
                <a:cs typeface="Times New Roman"/>
              </a:rPr>
              <a:t>  SETTING UP A SECURE VPC </a:t>
            </a:r>
            <a:endParaRPr lang="en-US" sz="3200" b="1">
              <a:solidFill>
                <a:srgbClr val="CC3300"/>
              </a:solidFill>
              <a:latin typeface="Times New Roman"/>
              <a:cs typeface="Times New Roman"/>
            </a:endParaRPr>
          </a:p>
        </p:txBody>
      </p:sp>
      <p:pic>
        <p:nvPicPr>
          <p:cNvPr id="162038719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6837" y="2001762"/>
            <a:ext cx="4947532" cy="4250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sx="1000" sy="1000" algn="ctr" rotWithShape="0">
              <a:srgbClr val="000000"/>
            </a:outerShdw>
            <a:reflection blurRad="12700" stA="38000" endPos="28000" dist="5000" dir="5400000" sy="-100000" algn="bl" rotWithShape="0"/>
          </a:effectLst>
        </p:spPr>
      </p:pic>
      <p:sp>
        <p:nvSpPr>
          <p:cNvPr id="1468684007" name="Minus 5"/>
          <p:cNvSpPr/>
          <p:nvPr/>
        </p:nvSpPr>
        <p:spPr bwMode="auto">
          <a:xfrm>
            <a:off x="1603717" y="930144"/>
            <a:ext cx="9537896" cy="83136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14223601" name="Rectangle 1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5213205" y="1476348"/>
            <a:ext cx="6837768" cy="53014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/>
          <a:p>
            <a:pPr marL="285750" marR="0" lvl="0" indent="-28575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defRPr/>
            </a:pPr>
            <a:r>
              <a:rPr lang="en-US" sz="1900" b="1" i="0" u="none" strike="noStrike" cap="none">
                <a:ln>
                  <a:noFill/>
                </a:ln>
                <a:solidFill>
                  <a:srgbClr val="FF0000"/>
                </a:solidFill>
                <a:latin typeface="Times New Roman"/>
                <a:cs typeface="Times New Roman"/>
              </a:rPr>
              <a:t>Create VPC</a:t>
            </a:r>
            <a:r>
              <a:rPr lang="en-US" sz="1900" b="1" i="0" u="none" strike="noStrike" cap="none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1900" b="0" i="0" u="none" strike="noStrike" cap="none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Define the VPC name and assign an IPv4 CIDR block to</a:t>
            </a:r>
            <a:r>
              <a:rPr lang="en-US" sz="1900" b="0" i="0" u="none" strike="noStrike" cap="none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900" b="0" i="0" u="none" strike="noStrike" cap="none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establish the network range.</a:t>
            </a:r>
            <a:endParaRPr lang="en-US" sz="1900" b="1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Wingdings"/>
              <a:buChar char="Ø"/>
              <a:defRPr/>
            </a:pPr>
            <a:r>
              <a:rPr lang="en-US" sz="1900" b="1">
                <a:solidFill>
                  <a:srgbClr val="FF0000"/>
                </a:solidFill>
                <a:latin typeface="Times New Roman"/>
                <a:cs typeface="Times New Roman"/>
              </a:rPr>
              <a:t>Create Subnet</a:t>
            </a:r>
            <a:r>
              <a:rPr lang="en-US" sz="1900" b="1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:</a:t>
            </a:r>
            <a:r>
              <a:rPr lang="en-US" sz="190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Define </a:t>
            </a:r>
            <a:r>
              <a:rPr lang="en-US" sz="190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a subnet name and assign an IPv4 CIDR block within the </a:t>
            </a:r>
            <a:r>
              <a:rPr lang="en-US" sz="190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VPC </a:t>
            </a:r>
            <a:r>
              <a:rPr lang="en-US" sz="190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to specify the subnet's IP address range</a:t>
            </a:r>
            <a:r>
              <a:rPr lang="en-US" sz="190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.</a:t>
            </a:r>
            <a:endParaRPr/>
          </a:p>
          <a:p>
            <a:pPr marL="285750" indent="-285750" algn="just">
              <a:lnSpc>
                <a:spcPct val="150000"/>
              </a:lnSpc>
              <a:buFont typeface="Wingdings"/>
              <a:buChar char="Ø"/>
              <a:defRPr/>
            </a:pPr>
            <a:r>
              <a:rPr lang="en-US" sz="1900" b="1">
                <a:solidFill>
                  <a:srgbClr val="FF0000"/>
                </a:solidFill>
                <a:latin typeface="Times New Roman"/>
                <a:cs typeface="Times New Roman"/>
              </a:rPr>
              <a:t>Create Internet </a:t>
            </a:r>
            <a:r>
              <a:rPr lang="en-US" sz="1900" b="1">
                <a:solidFill>
                  <a:srgbClr val="FF0000"/>
                </a:solidFill>
                <a:latin typeface="Times New Roman"/>
                <a:cs typeface="Times New Roman"/>
              </a:rPr>
              <a:t>Gateway</a:t>
            </a:r>
            <a:r>
              <a:rPr lang="en-US" sz="1900" b="1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:</a:t>
            </a:r>
            <a:r>
              <a:rPr lang="en-US" sz="190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Create </a:t>
            </a:r>
            <a:r>
              <a:rPr lang="en-US" sz="190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an Internet Gateway (IGW) and attach it to your VPC to enable internet connectivity for your resources</a:t>
            </a:r>
            <a:r>
              <a:rPr lang="en-US" sz="190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.</a:t>
            </a:r>
            <a:endParaRPr/>
          </a:p>
          <a:p>
            <a:pPr marL="285750" indent="-285750" algn="just">
              <a:lnSpc>
                <a:spcPct val="150000"/>
              </a:lnSpc>
              <a:buFont typeface="Wingdings"/>
              <a:buChar char="Ø"/>
              <a:defRPr/>
            </a:pPr>
            <a:r>
              <a:rPr lang="en-US" sz="1900" b="1">
                <a:solidFill>
                  <a:srgbClr val="FF0000"/>
                </a:solidFill>
                <a:latin typeface="Times New Roman"/>
                <a:cs typeface="Times New Roman"/>
              </a:rPr>
              <a:t>Create Route Table</a:t>
            </a:r>
            <a:r>
              <a:rPr lang="en-US" sz="190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r>
              <a:rPr lang="en-US" sz="190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Define a route table and add routes to direct traffic, such as setting a route for 0.0.0.0/0 to the Internet Gateway (IGW), then associate the route table with the appropriate subnets</a:t>
            </a:r>
            <a:r>
              <a:rPr lang="en-US" sz="190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.</a:t>
            </a:r>
            <a:endParaRPr lang="en-US" sz="190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1454269997" name="Picture 3"/>
          <p:cNvPicPr>
            <a:picLocks noChangeAspect="1"/>
          </p:cNvPicPr>
          <p:nvPr/>
        </p:nvPicPr>
        <p:blipFill>
          <a:blip r:embed="rId4"/>
          <a:srcRect l="913" t="28256" r="-912" b="24400"/>
          <a:stretch/>
        </p:blipFill>
        <p:spPr bwMode="auto">
          <a:xfrm>
            <a:off x="116837" y="-260106"/>
            <a:ext cx="2474109" cy="2200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55509208" name="Content Placeholder 11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688075" y="1302259"/>
            <a:ext cx="10515600" cy="2286379"/>
          </a:xfrm>
        </p:spPr>
      </p:pic>
      <p:sp>
        <p:nvSpPr>
          <p:cNvPr id="808789482" name="Rectangle 1"/>
          <p:cNvSpPr>
            <a:spLocks noChangeArrowheads="1" noGrp="1"/>
          </p:cNvSpPr>
          <p:nvPr>
            <p:ph type="title"/>
          </p:nvPr>
        </p:nvSpPr>
        <p:spPr bwMode="auto">
          <a:xfrm>
            <a:off x="688075" y="3761650"/>
            <a:ext cx="10789693" cy="27238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v"/>
              <a:defRPr/>
            </a:pPr>
            <a:r>
              <a:rPr lang="en-US" sz="1900" b="0" i="0" u="none" strike="noStrike" cap="none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900" b="0" i="0" u="none" strike="noStrike" cap="none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Name </a:t>
            </a:r>
            <a:r>
              <a:rPr lang="en-US" sz="19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of VPC is  “</a:t>
            </a:r>
            <a:r>
              <a:rPr lang="en-US" sz="19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project-vpc-1</a:t>
            </a:r>
            <a:r>
              <a:rPr lang="en-US" sz="19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” </a:t>
            </a:r>
            <a:r>
              <a:rPr lang="en-US" sz="1900" b="0" i="0" u="none" strike="noStrike" cap="none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and use CIDR block 10.0.0.0/24.</a:t>
            </a:r>
            <a:endParaRPr/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v"/>
              <a:defRPr/>
            </a:pPr>
            <a:r>
              <a:rPr lang="en-US" sz="1900" b="0" i="0" u="none" strike="noStrike" cap="none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Name </a:t>
            </a:r>
            <a:r>
              <a:rPr lang="en-US" sz="19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of Subnet is </a:t>
            </a:r>
            <a:r>
              <a:rPr lang="en-US" sz="19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“</a:t>
            </a:r>
            <a:r>
              <a:rPr lang="en-US" sz="19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public-</a:t>
            </a:r>
            <a:r>
              <a:rPr lang="en-US" sz="19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aws</a:t>
            </a:r>
            <a:r>
              <a:rPr lang="en-US" sz="19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-project</a:t>
            </a:r>
            <a:r>
              <a:rPr lang="en-US" sz="19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”  </a:t>
            </a:r>
            <a:r>
              <a:rPr lang="en-US" sz="1900" b="0" i="0" u="none" strike="noStrike" cap="none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and use CIDR block 10.0.0.0/25 within the VPC.</a:t>
            </a:r>
            <a:endParaRPr/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v"/>
              <a:defRPr/>
            </a:pPr>
            <a:r>
              <a:rPr lang="en-US" sz="1900" b="0" i="0" u="none" strike="noStrike" cap="none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Name of </a:t>
            </a:r>
            <a:r>
              <a:rPr lang="en-US" sz="19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Internet Gateway is  </a:t>
            </a:r>
            <a:r>
              <a:rPr lang="en-US" sz="19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“</a:t>
            </a:r>
            <a:r>
              <a:rPr lang="en-US" sz="1900" b="1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aws-project-igw1</a:t>
            </a:r>
            <a:r>
              <a:rPr lang="en-US" sz="19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”  </a:t>
            </a:r>
            <a:r>
              <a:rPr lang="en-US" sz="1900" b="0" i="0" u="none" strike="noStrike" cap="none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and attach it to your VPC.</a:t>
            </a:r>
            <a:endParaRPr/>
          </a:p>
          <a:p>
            <a:pPr marL="342900" marR="0" lvl="0" indent="-34290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v"/>
              <a:defRPr/>
            </a:pPr>
            <a:r>
              <a:rPr lang="en-US" sz="19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Now </a:t>
            </a:r>
            <a:r>
              <a:rPr lang="en-US" sz="1900" b="0" i="0" u="none" strike="noStrike" cap="none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Adding a route for 0.0.0.0/0 to the Internet Gateway and associate it with the subnet.</a:t>
            </a:r>
            <a:endParaRPr/>
          </a:p>
          <a:p>
            <a:pPr marL="342900" marR="0" lvl="0" indent="-342900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v"/>
              <a:defRPr/>
            </a:pPr>
            <a:r>
              <a:rPr lang="en-US" sz="1900" b="0" i="0" u="none" strike="noStrike" cap="none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Deploy</a:t>
            </a:r>
            <a:r>
              <a:rPr lang="en-US" sz="1900" b="0" i="0" u="none" strike="noStrike" cap="none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900" b="0" i="0" u="none" strike="noStrike" cap="none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EC2 instances and EFS (Elastic File System)</a:t>
            </a:r>
            <a:r>
              <a:rPr lang="en-US" sz="190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900" b="0" i="0" u="none" strike="noStrike" cap="none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within the created VPC for network isolation and access control. </a:t>
            </a:r>
            <a:endParaRPr/>
          </a:p>
        </p:txBody>
      </p:sp>
      <p:pic>
        <p:nvPicPr>
          <p:cNvPr id="2137262654" name="Picture 13"/>
          <p:cNvPicPr>
            <a:picLocks noChangeAspect="1"/>
          </p:cNvPicPr>
          <p:nvPr/>
        </p:nvPicPr>
        <p:blipFill>
          <a:blip r:embed="rId4"/>
          <a:srcRect l="0" t="36418" r="0" b="24775"/>
          <a:stretch/>
        </p:blipFill>
        <p:spPr bwMode="auto">
          <a:xfrm>
            <a:off x="177422" y="0"/>
            <a:ext cx="2060812" cy="1778477"/>
          </a:xfrm>
          <a:prstGeom prst="rect">
            <a:avLst/>
          </a:prstGeom>
        </p:spPr>
      </p:pic>
      <p:sp>
        <p:nvSpPr>
          <p:cNvPr id="73127502" name="Rectangle 14"/>
          <p:cNvSpPr/>
          <p:nvPr/>
        </p:nvSpPr>
        <p:spPr bwMode="auto">
          <a:xfrm>
            <a:off x="3045110" y="186262"/>
            <a:ext cx="6972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CC3300"/>
                </a:solidFill>
                <a:latin typeface="Times New Roman"/>
                <a:cs typeface="Times New Roman"/>
              </a:rPr>
              <a:t> SETTING UP A SECURE VPC </a:t>
            </a:r>
            <a:endParaRPr lang="en-US" sz="3200"/>
          </a:p>
        </p:txBody>
      </p:sp>
      <p:sp>
        <p:nvSpPr>
          <p:cNvPr id="841960965" name="Minus 15"/>
          <p:cNvSpPr/>
          <p:nvPr/>
        </p:nvSpPr>
        <p:spPr bwMode="auto">
          <a:xfrm>
            <a:off x="1508182" y="847670"/>
            <a:ext cx="9537896" cy="83136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5772510" name="Title 1"/>
          <p:cNvSpPr>
            <a:spLocks noGrp="1"/>
          </p:cNvSpPr>
          <p:nvPr>
            <p:ph type="ctrTitle"/>
          </p:nvPr>
        </p:nvSpPr>
        <p:spPr bwMode="auto">
          <a:xfrm>
            <a:off x="2169859" y="236911"/>
            <a:ext cx="8405611" cy="6034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>
                <a:solidFill>
                  <a:srgbClr val="CC3300"/>
                </a:solidFill>
                <a:latin typeface="Times New Roman"/>
                <a:cs typeface="Times New Roman"/>
              </a:rPr>
              <a:t>  SETTING UP AN EFS</a:t>
            </a:r>
            <a:endParaRPr lang="en-US" sz="3200" b="1">
              <a:solidFill>
                <a:srgbClr val="CC3300"/>
              </a:solidFill>
              <a:latin typeface="Times New Roman"/>
              <a:cs typeface="Times New Roman"/>
            </a:endParaRPr>
          </a:p>
        </p:txBody>
      </p:sp>
      <p:sp>
        <p:nvSpPr>
          <p:cNvPr id="360115819" name="Minus 5"/>
          <p:cNvSpPr/>
          <p:nvPr/>
        </p:nvSpPr>
        <p:spPr bwMode="auto">
          <a:xfrm>
            <a:off x="1603717" y="930144"/>
            <a:ext cx="9537896" cy="83136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78277312" name="Rectangle 1"/>
          <p:cNvSpPr>
            <a:spLocks noChangeArrowheads="1" noGrp="1"/>
          </p:cNvSpPr>
          <p:nvPr>
            <p:ph type="subTitle" idx="1"/>
          </p:nvPr>
        </p:nvSpPr>
        <p:spPr bwMode="auto">
          <a:xfrm rot="15561211">
            <a:off x="-2157007" y="3165023"/>
            <a:ext cx="6837768" cy="4784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/>
          <a:p>
            <a:pPr marR="0" lvl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90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   </a:t>
            </a:r>
            <a:endParaRPr lang="en-US" sz="1900">
              <a:solidFill>
                <a:schemeClr val="accent5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2071439846" name="Picture 3"/>
          <p:cNvPicPr>
            <a:picLocks noChangeAspect="1"/>
          </p:cNvPicPr>
          <p:nvPr/>
        </p:nvPicPr>
        <p:blipFill>
          <a:blip r:embed="rId3"/>
          <a:srcRect l="913" t="28256" r="-912" b="24400"/>
          <a:stretch/>
        </p:blipFill>
        <p:spPr bwMode="auto">
          <a:xfrm>
            <a:off x="24824" y="-206383"/>
            <a:ext cx="2474109" cy="2200849"/>
          </a:xfrm>
          <a:prstGeom prst="rect">
            <a:avLst/>
          </a:prstGeom>
        </p:spPr>
      </p:pic>
      <p:sp>
        <p:nvSpPr>
          <p:cNvPr id="1135492832" name="Rectangle 2"/>
          <p:cNvSpPr>
            <a:spLocks noChangeArrowheads="1"/>
          </p:cNvSpPr>
          <p:nvPr/>
        </p:nvSpPr>
        <p:spPr bwMode="auto">
          <a:xfrm>
            <a:off x="5073312" y="1762255"/>
            <a:ext cx="657750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 marL="1200150" lvl="2" indent="-285750" algn="just" defTabSz="914400">
              <a:spcBef>
                <a:spcPts val="0"/>
              </a:spcBef>
              <a:spcAft>
                <a:spcPts val="0"/>
              </a:spcAft>
              <a:buFont typeface="Wingdings"/>
              <a:buChar char="v"/>
              <a:defRPr/>
            </a:pPr>
            <a:r>
              <a:rPr lang="en-US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Go to the EFS console: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Navigate to Amazon EFS</a:t>
            </a:r>
            <a:endParaRPr/>
          </a:p>
          <a:p>
            <a:pPr lvl="2" algn="just" defTabSz="9144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    in the AWS Management Console.</a:t>
            </a:r>
            <a:endParaRPr/>
          </a:p>
        </p:txBody>
      </p:sp>
      <p:sp>
        <p:nvSpPr>
          <p:cNvPr id="1319637888" name="Rectangle 4"/>
          <p:cNvSpPr>
            <a:spLocks noChangeArrowheads="1"/>
          </p:cNvSpPr>
          <p:nvPr/>
        </p:nvSpPr>
        <p:spPr bwMode="auto">
          <a:xfrm>
            <a:off x="5950424" y="2451256"/>
            <a:ext cx="6219187" cy="369331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/>
            <a:spAutoFit/>
          </a:bodyPr>
          <a:lstStyle/>
          <a:p>
            <a:pPr marL="285750" marR="0" lvl="0" indent="-28575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v"/>
              <a:defRPr/>
            </a:pPr>
            <a:r>
              <a:rPr lang="en-US" sz="18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Create file system:</a:t>
            </a:r>
            <a:r>
              <a:rPr lang="en-US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Click "Create file system" to</a:t>
            </a:r>
            <a:endParaRPr/>
          </a:p>
          <a:p>
            <a:pPr marR="0" lvl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  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 start the setup.</a:t>
            </a:r>
            <a:endParaRPr/>
          </a:p>
          <a:p>
            <a:pPr marL="285750" indent="-285750">
              <a:buFont typeface="Wingdings"/>
              <a:buChar char="v"/>
              <a:defRPr/>
            </a:pPr>
            <a:r>
              <a:rPr lang="en-US" b="1"/>
              <a:t>Select your </a:t>
            </a:r>
            <a:r>
              <a:rPr lang="en-US" b="1"/>
              <a:t>VPC:</a:t>
            </a:r>
            <a:r>
              <a:rPr lang="en-US"/>
              <a:t> Choose </a:t>
            </a:r>
            <a:r>
              <a:rPr lang="en-US"/>
              <a:t>the VPC you created in Step 1.</a:t>
            </a:r>
            <a:endParaRPr/>
          </a:p>
          <a:p>
            <a:pPr marR="0" lvl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285750" indent="-285750">
              <a:buFont typeface="Wingdings"/>
              <a:buChar char="v"/>
              <a:defRPr/>
            </a:pPr>
            <a:r>
              <a:rPr lang="en-US" b="1"/>
              <a:t>Add mount </a:t>
            </a:r>
            <a:r>
              <a:rPr lang="en-US" b="1"/>
              <a:t>targets:</a:t>
            </a:r>
            <a:r>
              <a:rPr lang="en-US"/>
              <a:t> Add </a:t>
            </a:r>
            <a:r>
              <a:rPr lang="en-US"/>
              <a:t>mount targets in </a:t>
            </a:r>
            <a:r>
              <a:rPr lang="en-US"/>
              <a:t>the</a:t>
            </a:r>
            <a:endParaRPr/>
          </a:p>
          <a:p>
            <a:pPr>
              <a:defRPr/>
            </a:pPr>
            <a:r>
              <a:rPr lang="en-US"/>
              <a:t> </a:t>
            </a:r>
            <a:r>
              <a:rPr lang="en-US"/>
              <a:t>   </a:t>
            </a:r>
            <a:r>
              <a:rPr lang="en-US"/>
              <a:t>subnets you </a:t>
            </a:r>
            <a:r>
              <a:rPr lang="en-US"/>
              <a:t>created.</a:t>
            </a:r>
            <a:endParaRPr/>
          </a:p>
          <a:p>
            <a:pPr>
              <a:defRPr/>
            </a:pPr>
            <a:endParaRPr lang="en-US"/>
          </a:p>
          <a:p>
            <a:pPr marL="285750" indent="-285750">
              <a:buFont typeface="Wingdings"/>
              <a:buChar char="v"/>
              <a:defRPr/>
            </a:pPr>
            <a:r>
              <a:rPr lang="en-US" b="1">
                <a:latin typeface="Arial"/>
              </a:rPr>
              <a:t>Configure </a:t>
            </a:r>
            <a:r>
              <a:rPr lang="en-US" b="1">
                <a:latin typeface="Arial"/>
              </a:rPr>
              <a:t>security </a:t>
            </a:r>
            <a:r>
              <a:rPr lang="en-US" b="1">
                <a:latin typeface="Arial"/>
              </a:rPr>
              <a:t>groups:</a:t>
            </a:r>
            <a:r>
              <a:rPr lang="en-US">
                <a:latin typeface="Arial"/>
              </a:rPr>
              <a:t> Allow </a:t>
            </a:r>
            <a:r>
              <a:rPr lang="en-US">
                <a:latin typeface="Arial"/>
              </a:rPr>
              <a:t>NFS </a:t>
            </a:r>
            <a:r>
              <a:rPr lang="en-US">
                <a:latin typeface="Arial"/>
              </a:rPr>
              <a:t>traffic</a:t>
            </a:r>
            <a:endParaRPr/>
          </a:p>
          <a:p>
            <a:pPr>
              <a:defRPr/>
            </a:pP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(TCP/2049) </a:t>
            </a:r>
            <a:r>
              <a:rPr lang="en-US">
                <a:latin typeface="Arial"/>
              </a:rPr>
              <a:t>in the </a:t>
            </a:r>
            <a:r>
              <a:rPr lang="en-US">
                <a:latin typeface="Arial"/>
              </a:rPr>
              <a:t>security groups.</a:t>
            </a:r>
            <a:endParaRPr/>
          </a:p>
          <a:p>
            <a:pPr lvl="0" defTabSz="914400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/>
            </a:endParaRPr>
          </a:p>
          <a:p>
            <a:pPr>
              <a:defRPr/>
            </a:pPr>
            <a:endParaRPr lang="en-US"/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388779238" name="Picture 1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5159" y="2408586"/>
            <a:ext cx="4212884" cy="36012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5241846" name="Title 1"/>
          <p:cNvSpPr>
            <a:spLocks noGrp="1"/>
          </p:cNvSpPr>
          <p:nvPr>
            <p:ph type="ctrTitle"/>
          </p:nvPr>
        </p:nvSpPr>
        <p:spPr bwMode="auto">
          <a:xfrm>
            <a:off x="2296255" y="236912"/>
            <a:ext cx="8405611" cy="6034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>
                <a:solidFill>
                  <a:srgbClr val="CC3300"/>
                </a:solidFill>
                <a:latin typeface="Times New Roman"/>
                <a:cs typeface="Times New Roman"/>
              </a:rPr>
              <a:t>  SETTING UP A EC2 UBUNTU SERVER </a:t>
            </a:r>
            <a:endParaRPr lang="en-US" sz="3200" b="1">
              <a:solidFill>
                <a:srgbClr val="CC3300"/>
              </a:solidFill>
              <a:latin typeface="Times New Roman"/>
              <a:cs typeface="Times New Roman"/>
            </a:endParaRPr>
          </a:p>
        </p:txBody>
      </p:sp>
      <p:sp>
        <p:nvSpPr>
          <p:cNvPr id="1168503907" name="Minus 5"/>
          <p:cNvSpPr/>
          <p:nvPr/>
        </p:nvSpPr>
        <p:spPr bwMode="auto">
          <a:xfrm>
            <a:off x="1603717" y="930144"/>
            <a:ext cx="9537896" cy="83136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939671844" name="Picture 3"/>
          <p:cNvPicPr>
            <a:picLocks noChangeAspect="1"/>
          </p:cNvPicPr>
          <p:nvPr/>
        </p:nvPicPr>
        <p:blipFill>
          <a:blip r:embed="rId3"/>
          <a:srcRect l="913" t="28256" r="-912" b="24400"/>
          <a:stretch/>
        </p:blipFill>
        <p:spPr bwMode="auto">
          <a:xfrm>
            <a:off x="116837" y="-260106"/>
            <a:ext cx="2474109" cy="2200849"/>
          </a:xfrm>
          <a:prstGeom prst="rect">
            <a:avLst/>
          </a:prstGeom>
        </p:spPr>
      </p:pic>
      <p:sp>
        <p:nvSpPr>
          <p:cNvPr id="1041458609" name="Rectangle 1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5297757" y="1731371"/>
            <a:ext cx="6699270" cy="41960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Launch Instance:</a:t>
            </a:r>
            <a:r>
              <a:rPr lang="en-US" sz="1800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Go to the EC2 console and click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 "Launch Instance," then choose an Ubuntu AMI.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Configure Instance:</a:t>
            </a:r>
            <a:r>
              <a:rPr lang="en-US" sz="1800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Select instance type, configure network 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to use your VPC and subnet, and configure security groups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 to allow necessary traffic (e.g., SSH).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Add Storage:</a:t>
            </a:r>
            <a:r>
              <a:rPr lang="en-US" sz="1800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Configure the storage options as needed,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such as the size and type of EBS volumes.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Launch and Connect:</a:t>
            </a:r>
            <a:r>
              <a:rPr lang="en-US" sz="1800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Review and launch the instance, then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 connect via SSH using the key pair you specified during setup.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179706876" name="Picture 7"/>
          <p:cNvPicPr>
            <a:picLocks noChangeAspect="1"/>
          </p:cNvPicPr>
          <p:nvPr/>
        </p:nvPicPr>
        <p:blipFill>
          <a:blip r:embed="rId4"/>
          <a:srcRect l="6829" t="0" r="8319" b="0"/>
          <a:stretch/>
        </p:blipFill>
        <p:spPr bwMode="auto">
          <a:xfrm>
            <a:off x="63787" y="2028697"/>
            <a:ext cx="5022167" cy="3898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7197022" name="Title 1"/>
          <p:cNvSpPr>
            <a:spLocks noGrp="1"/>
          </p:cNvSpPr>
          <p:nvPr>
            <p:ph type="ctrTitle"/>
          </p:nvPr>
        </p:nvSpPr>
        <p:spPr bwMode="auto">
          <a:xfrm>
            <a:off x="2296255" y="236912"/>
            <a:ext cx="8405611" cy="60340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>
                <a:solidFill>
                  <a:srgbClr val="CC3300"/>
                </a:solidFill>
                <a:latin typeface="Times New Roman"/>
                <a:cs typeface="Times New Roman"/>
              </a:rPr>
              <a:t>  SETTING UP A Cloud Watch</a:t>
            </a:r>
            <a:endParaRPr lang="en-US" sz="3200" b="1">
              <a:solidFill>
                <a:srgbClr val="CC3300"/>
              </a:solidFill>
              <a:latin typeface="Times New Roman"/>
              <a:cs typeface="Times New Roman"/>
            </a:endParaRPr>
          </a:p>
        </p:txBody>
      </p:sp>
      <p:sp>
        <p:nvSpPr>
          <p:cNvPr id="1969758843" name="Minus 5"/>
          <p:cNvSpPr/>
          <p:nvPr/>
        </p:nvSpPr>
        <p:spPr bwMode="auto">
          <a:xfrm>
            <a:off x="1603717" y="930144"/>
            <a:ext cx="9537896" cy="83136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76006165" name="Picture 3"/>
          <p:cNvPicPr>
            <a:picLocks noChangeAspect="1"/>
          </p:cNvPicPr>
          <p:nvPr/>
        </p:nvPicPr>
        <p:blipFill>
          <a:blip r:embed="rId3"/>
          <a:srcRect l="913" t="28256" r="-912" b="24400"/>
          <a:stretch/>
        </p:blipFill>
        <p:spPr bwMode="auto">
          <a:xfrm>
            <a:off x="116837" y="-260106"/>
            <a:ext cx="2474109" cy="2200849"/>
          </a:xfrm>
          <a:prstGeom prst="rect">
            <a:avLst/>
          </a:prstGeom>
        </p:spPr>
      </p:pic>
      <p:sp>
        <p:nvSpPr>
          <p:cNvPr id="1386018728" name="Rectangle 1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5021867" y="5787077"/>
            <a:ext cx="312906" cy="456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  </a:t>
            </a:r>
            <a:endParaRPr/>
          </a:p>
        </p:txBody>
      </p:sp>
      <p:sp>
        <p:nvSpPr>
          <p:cNvPr id="401624127" name="Rectangle 1"/>
          <p:cNvSpPr>
            <a:spLocks noChangeArrowheads="1"/>
          </p:cNvSpPr>
          <p:nvPr/>
        </p:nvSpPr>
        <p:spPr bwMode="auto">
          <a:xfrm>
            <a:off x="5178320" y="1262763"/>
            <a:ext cx="6561412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/>
            <a:spAutoFit/>
          </a:bodyPr>
          <a:lstStyle/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Launch Instance:</a:t>
            </a:r>
            <a:r>
              <a:rPr lang="en-US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Go to the EC2 console and click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 "Launch Instance," then choose an Ubuntu AMI.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Configure Instance:</a:t>
            </a:r>
            <a:r>
              <a:rPr lang="en-US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Select instance type, configure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 network settings to use your VPC and subnet, and configure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 security groups to allow necessary traffic (e.g., SSH).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Add Storage:</a:t>
            </a:r>
            <a:r>
              <a:rPr lang="en-US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Configure the storage options as needed, such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 as the size and type of EBS volumes.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defRPr/>
            </a:pPr>
            <a:r>
              <a:rPr lang="en-US" sz="1800" b="1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Launch and Connect:</a:t>
            </a:r>
            <a:r>
              <a:rPr lang="en-US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Review and launch the instance,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 then connect via SSH using the key pair you specified </a:t>
            </a:r>
            <a:endParaRPr/>
          </a:p>
          <a:p>
            <a:pPr marL="0" marR="0" lvl="0" indent="0" algn="just" defTabSz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>
                <a:latin typeface="Arial"/>
              </a:rPr>
              <a:t> </a:t>
            </a:r>
            <a:r>
              <a:rPr lang="en-US" sz="1800" b="0" i="0" u="none" strike="noStrike" cap="none">
                <a:ln>
                  <a:noFill/>
                </a:ln>
                <a:solidFill>
                  <a:schemeClr val="tx1"/>
                </a:solidFill>
                <a:latin typeface="Arial"/>
              </a:rPr>
              <a:t>during setup.</a:t>
            </a:r>
            <a:endParaRPr/>
          </a:p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</a:endParaRPr>
          </a:p>
        </p:txBody>
      </p:sp>
      <p:pic>
        <p:nvPicPr>
          <p:cNvPr id="1640948319" name="Picture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89394" y="1564843"/>
            <a:ext cx="4007651" cy="3670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689095" name="Title 1"/>
          <p:cNvSpPr>
            <a:spLocks noGrp="1"/>
          </p:cNvSpPr>
          <p:nvPr>
            <p:ph type="title"/>
          </p:nvPr>
        </p:nvSpPr>
        <p:spPr bwMode="auto">
          <a:xfrm>
            <a:off x="2994547" y="228648"/>
            <a:ext cx="4798326" cy="1231663"/>
          </a:xfrm>
        </p:spPr>
        <p:txBody>
          <a:bodyPr/>
          <a:lstStyle/>
          <a:p>
            <a:pPr algn="ctr">
              <a:defRPr/>
            </a:pPr>
            <a:r>
              <a:rPr lang="en-US">
                <a:solidFill>
                  <a:schemeClr val="accent4">
                    <a:lumMod val="75000"/>
                  </a:schemeClr>
                </a:solidFill>
                <a:latin typeface="Algerian"/>
              </a:rPr>
              <a:t>     CONCLUSION:</a:t>
            </a:r>
            <a:endParaRPr lang="en-US">
              <a:solidFill>
                <a:schemeClr val="accent4">
                  <a:lumMod val="75000"/>
                </a:schemeClr>
              </a:solidFill>
              <a:latin typeface="Algerian"/>
            </a:endParaRPr>
          </a:p>
        </p:txBody>
      </p:sp>
      <p:sp>
        <p:nvSpPr>
          <p:cNvPr id="139511733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/>
              <a:buChar char="ü"/>
              <a:defRPr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The successful implementation of this project has provided a robust and flexible cloud environment capable of supporting various applications and workloads. </a:t>
            </a:r>
            <a:endParaRPr lang="en-US" sz="180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Wingdings"/>
              <a:buChar char="ü"/>
              <a:defRPr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By 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leveraging AWS services like VPC, EC2, EFS, and CloudWatch, we have established a solid foundation for scalable, secure, and manageable cloud operations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.</a:t>
            </a:r>
            <a:endParaRPr/>
          </a:p>
          <a:p>
            <a:pPr algn="just">
              <a:lnSpc>
                <a:spcPct val="150000"/>
              </a:lnSpc>
              <a:buFont typeface="Wingdings"/>
              <a:buChar char="ü"/>
              <a:defRPr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The architecture provides high availability through the use of multiple subnets, internet gateways, and route tables, ensuring continuous service operation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.</a:t>
            </a:r>
            <a:endParaRPr/>
          </a:p>
          <a:p>
            <a:pPr algn="just">
              <a:lnSpc>
                <a:spcPct val="150000"/>
              </a:lnSpc>
              <a:buFont typeface="Wingdings"/>
              <a:buChar char="ü"/>
              <a:defRPr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CloudWatch offers centralized monitoring and management of resources, providing real-time insights and automated responses to performance issues</a:t>
            </a:r>
            <a:r>
              <a:rPr lang="en-US" sz="180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.</a:t>
            </a:r>
            <a:endParaRPr/>
          </a:p>
          <a:p>
            <a:pPr algn="just">
              <a:lnSpc>
                <a:spcPct val="150000"/>
              </a:lnSpc>
              <a:buFont typeface="Wingdings"/>
              <a:buChar char="ü"/>
              <a:defRPr/>
            </a:pPr>
            <a:r>
              <a:rPr lang="en-US" sz="180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Amazon EFS for shared file access and CloudWatch for monitoring, ensuring reliable and managed access to data across EC2 instances.</a:t>
            </a:r>
            <a:endParaRPr/>
          </a:p>
        </p:txBody>
      </p:sp>
      <p:pic>
        <p:nvPicPr>
          <p:cNvPr id="1043553024" name="Picture 3"/>
          <p:cNvPicPr>
            <a:picLocks noChangeAspect="1"/>
          </p:cNvPicPr>
          <p:nvPr/>
        </p:nvPicPr>
        <p:blipFill>
          <a:blip r:embed="rId3"/>
          <a:srcRect l="0" t="31244" r="0" b="23980"/>
          <a:stretch/>
        </p:blipFill>
        <p:spPr bwMode="auto">
          <a:xfrm>
            <a:off x="268705" y="-150124"/>
            <a:ext cx="2529088" cy="2518383"/>
          </a:xfrm>
          <a:prstGeom prst="rect">
            <a:avLst/>
          </a:prstGeom>
        </p:spPr>
      </p:pic>
      <p:sp>
        <p:nvSpPr>
          <p:cNvPr id="2002962935" name="Minus 4"/>
          <p:cNvSpPr/>
          <p:nvPr/>
        </p:nvSpPr>
        <p:spPr bwMode="auto">
          <a:xfrm>
            <a:off x="1533249" y="1204601"/>
            <a:ext cx="9537896" cy="83136"/>
          </a:xfrm>
          <a:prstGeom prst="mathMinus">
            <a:avLst>
              <a:gd name="adj1" fmla="val 23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254924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    </a:t>
            </a:r>
            <a:endParaRPr lang="en-US"/>
          </a:p>
        </p:txBody>
      </p:sp>
      <p:sp>
        <p:nvSpPr>
          <p:cNvPr id="517842534" name="Content Placeholder 2"/>
          <p:cNvSpPr>
            <a:spLocks noGrp="1"/>
          </p:cNvSpPr>
          <p:nvPr>
            <p:ph idx="1"/>
          </p:nvPr>
        </p:nvSpPr>
        <p:spPr bwMode="auto">
          <a:xfrm>
            <a:off x="674427" y="1225123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ctr">
              <a:buNone/>
              <a:defRPr/>
            </a:pPr>
            <a:r>
              <a:rPr lang="en-US" sz="8000">
                <a:solidFill>
                  <a:schemeClr val="accent5">
                    <a:lumMod val="60000"/>
                    <a:lumOff val="40000"/>
                  </a:schemeClr>
                </a:solidFill>
                <a:latin typeface="Algerian"/>
              </a:rPr>
              <a:t>THANK YOU</a:t>
            </a:r>
            <a:endParaRPr/>
          </a:p>
          <a:p>
            <a:pPr marL="0" indent="0" algn="ctr">
              <a:buNone/>
              <a:defRPr/>
            </a:pPr>
            <a:endParaRPr lang="en-US" sz="3200">
              <a:solidFill>
                <a:schemeClr val="accent5">
                  <a:lumMod val="60000"/>
                  <a:lumOff val="40000"/>
                </a:schemeClr>
              </a:solidFill>
              <a:latin typeface="Algeri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ONLYOFFICE/9.0.3.29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/>
  <cp:revision>27</cp:revision>
  <dcterms:created xsi:type="dcterms:W3CDTF">2024-07-20T13:25:36Z</dcterms:created>
  <dcterms:modified xsi:type="dcterms:W3CDTF">2025-07-17T21:48:55Z</dcterms:modified>
</cp:coreProperties>
</file>