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724B-7A4F-4E8A-8E51-1265F239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E1C3B-B0F1-43AC-809A-56C1D84D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6DC2-7FB7-44E9-B21A-DD7F2FCB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D458-1F09-4D5A-896A-C7040D2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D43A-A922-43F4-82CB-107022A9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66E5-FC19-4E34-95D0-A52C6B9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0BD2-2482-4530-9FCB-05145179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1725-D1DA-48C1-BC1A-3210768F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04C-C71B-40B3-872E-CCEED49D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25E3-C682-4FC6-A5C5-FDE63CEB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869E0-41A1-42DB-A9BC-9604C4FAA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D1C85-96DD-4273-913E-DA3AF355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79B7-896C-4469-BFA5-AC1CDC0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66F8-53BA-4524-AF8C-4577D8E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EA0F-0FC7-4E1C-A523-E7461EE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F24-DF6C-4A01-B940-5852735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E410-3AF1-491F-9FF7-F38F8C1B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30E4-17D1-4CB4-8476-5F5C7A19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32FD-0226-479F-91DA-2D17E439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83152-6A33-459A-B757-7AEA902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69D5-5677-43DF-825F-AC63C00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ACAF-890D-4687-9DCB-A4D3DBE4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8558-23D2-43D0-9B74-0BAF7419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2F08-7D84-47E4-99B9-245AA850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194A-9D8E-477D-9298-70BE108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81D0-8377-4C1D-AAF2-8604AB51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920-213C-42C9-9558-6415ED36B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425A2-2E9B-4DEF-9766-AFACBE32B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C4E7-B231-48F1-A058-FBB6CE2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3FFC-7F5E-4EC3-9BBD-040BB809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E365D-893D-4581-B4B3-29BEBF3C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770F-5992-47F8-B193-C65431E0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FD2D-0DB2-42DC-8F1E-FFB5848D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36CBA-654A-4396-8F9A-552A9A53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A4AD-B4BB-4CDE-8153-B5B8FF5AD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0394F-3188-4B7B-983C-9FF59DE8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38D83-C8BE-4DFF-8EFE-D53BFE3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54955-27E5-422B-B7D5-9E985509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5F16-1066-4793-87CD-1AC4A61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BA95-0073-49C8-8384-5BB0465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AEB8E-5F09-4B21-B9EB-05FB3A5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9BD4-F038-427E-A416-64109609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040BC-B9F8-41DC-83F9-AD48B9B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80F1D-AE81-407E-88FB-EDB77E5B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078FF-C84F-45B7-B3F8-587D6B01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C859-495C-4E27-B6A4-68636CA2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37C6-F385-4198-9371-278EB81B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76F7-41DB-4D5F-A827-653657BD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B7B5C-5DE9-4FF6-A336-126443C9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95B8-9339-4C65-AC5D-2962D54B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92A1-F7F6-4674-92CE-1E6AAAD7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17E4-98BF-4099-92D5-B62B5059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147B-B6B1-4448-8567-73CF3791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1700C-95D9-4A1D-8613-9DC180E66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9CFD-AEFA-4C18-9CF7-685823470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4138-58B6-41A0-920E-9DCF058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2A6E-68D9-422E-80CC-6EE2F12D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DC14B-7624-43E3-AC74-B8E3225B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CF445-933E-44C7-96E1-3C39F111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13B-C9C0-4735-AA94-7E774432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21B2-657F-45B4-A5E7-366EB63E6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6733-D631-4CBD-BE39-78D3D20FAF2B}" type="datetimeFigureOut">
              <a:rPr lang="en-IN" smtClean="0"/>
              <a:t>07-01-19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4652-8FEC-4DDC-A3BD-73B55B06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DE44-1E56-44AD-868F-F07E7DA63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D4AF-1DC2-4B36-99BF-48639802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412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Robotic Process Automation</a:t>
            </a:r>
            <a:br>
              <a:rPr lang="en-IN" b="1" dirty="0"/>
            </a:br>
            <a:r>
              <a:rPr lang="en-IN" b="1" dirty="0"/>
              <a:t>(RPA)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DA01-BBBC-407E-9CE1-261F6242E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742D-BC97-472F-BDCA-3F622990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82" y="2591480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F5E-D941-4122-A16E-AA3BC92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Use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2" descr="General Use Of RPA - RPA Tutorial - Edureka">
            <a:extLst>
              <a:ext uri="{FF2B5EF4-FFF2-40B4-BE49-F238E27FC236}">
                <a16:creationId xmlns:a16="http://schemas.microsoft.com/office/drawing/2014/main" id="{6C43F5D3-8199-43A9-A413-E5AAE2FA0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4574"/>
            <a:ext cx="10515600" cy="342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E5-237F-40D3-926A-A157014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124" name="Picture 4" descr="https://d1jnx9ba8s6j9r.cloudfront.net/blog/wp-content/uploads/2018/06/Asset-10-1-1.png">
            <a:extLst>
              <a:ext uri="{FF2B5EF4-FFF2-40B4-BE49-F238E27FC236}">
                <a16:creationId xmlns:a16="http://schemas.microsoft.com/office/drawing/2014/main" id="{2BAA9D25-CDB6-4E58-AD17-59D2FBA22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6" y="1825625"/>
            <a:ext cx="108318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6F04-E92D-46E4-AD5A-80A3333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Robotic Process Automation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D44-E66E-451E-A0BB-EF4E7A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Selection of RPA Tool should be based on following 4 parameters: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Data</a:t>
            </a:r>
            <a:r>
              <a:rPr lang="en-IN" dirty="0"/>
              <a:t>: Easy of reading and writing business data into multiple systems</a:t>
            </a:r>
          </a:p>
          <a:p>
            <a:r>
              <a:rPr lang="en-IN" b="1" dirty="0"/>
              <a:t>Type of Tasks mainly performed</a:t>
            </a:r>
            <a:r>
              <a:rPr lang="en-IN" dirty="0"/>
              <a:t>: Ease of configuring rules-based or knowledge-based processes.</a:t>
            </a:r>
          </a:p>
          <a:p>
            <a:r>
              <a:rPr lang="en-IN" b="1" dirty="0"/>
              <a:t>Interoperability</a:t>
            </a:r>
            <a:r>
              <a:rPr lang="en-IN" dirty="0"/>
              <a:t>: Tools should work across multiple applications</a:t>
            </a:r>
          </a:p>
          <a:p>
            <a:r>
              <a:rPr lang="en-IN" b="1" dirty="0"/>
              <a:t>AI</a:t>
            </a:r>
            <a:r>
              <a:rPr lang="en-IN" dirty="0"/>
              <a:t>: Built-in AI support to mimic human users</a:t>
            </a:r>
          </a:p>
          <a:p>
            <a:r>
              <a:rPr lang="en-IN" dirty="0"/>
              <a:t>Popular Robotic Automation Tools: </a:t>
            </a:r>
            <a:r>
              <a:rPr lang="en-IN" b="1" dirty="0"/>
              <a:t> Blue prism, Automation </a:t>
            </a:r>
            <a:r>
              <a:rPr lang="en-IN" b="1" dirty="0" err="1"/>
              <a:t>AnyWhere</a:t>
            </a:r>
            <a:r>
              <a:rPr lang="en-IN" b="1" dirty="0"/>
              <a:t>, </a:t>
            </a:r>
            <a:r>
              <a:rPr lang="en-IN" b="1" dirty="0" err="1"/>
              <a:t>UiPath</a:t>
            </a:r>
            <a:r>
              <a:rPr lang="en-IN" b="1" dirty="0"/>
              <a:t> etc..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30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72E-F80F-4861-9ACD-FF05EFFD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RPA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6AD0-88D7-4D6C-9E16-F530ED85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Large numbers of the process can easily have automated.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Cost are reduced </a:t>
            </a:r>
            <a:r>
              <a:rPr lang="en-IN" dirty="0"/>
              <a:t>significantly as the RPA takes care of repetitive task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saves precious time </a:t>
            </a:r>
            <a:r>
              <a:rPr lang="en-IN" dirty="0"/>
              <a:t>and resources.</a:t>
            </a:r>
          </a:p>
          <a:p>
            <a:r>
              <a:rPr lang="en-IN" dirty="0"/>
              <a:t>Programming skills are not needed to configure a software robot. Thus, any non-technical staff can set up a bot or even record their steps to automate the process.</a:t>
            </a:r>
          </a:p>
          <a:p>
            <a:r>
              <a:rPr lang="en-IN" dirty="0"/>
              <a:t>Robotic process automation support and allows all regular compliance process, with error-free auditing.</a:t>
            </a:r>
          </a:p>
          <a:p>
            <a:r>
              <a:rPr lang="en-IN" dirty="0"/>
              <a:t>The robotic software can rapidly model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deploy the automation process</a:t>
            </a:r>
            <a:r>
              <a:rPr lang="en-IN" dirty="0"/>
              <a:t>.</a:t>
            </a:r>
          </a:p>
          <a:p>
            <a:r>
              <a:rPr lang="en-IN" dirty="0"/>
              <a:t>The defects are tracked for each test case story and the sprint.</a:t>
            </a:r>
          </a:p>
          <a:p>
            <a:r>
              <a:rPr lang="en-IN" dirty="0"/>
              <a:t>Effective, seamless Build &amp; Release Management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Real time visibility </a:t>
            </a:r>
            <a:r>
              <a:rPr lang="en-IN" dirty="0"/>
              <a:t>into bug/defect discovery</a:t>
            </a:r>
          </a:p>
          <a:p>
            <a:r>
              <a:rPr lang="en-IN" dirty="0"/>
              <a:t>There is no human business which means there is no need for time for the requirement of training.</a:t>
            </a:r>
          </a:p>
          <a:p>
            <a:r>
              <a:rPr lang="en-IN" dirty="0"/>
              <a:t>Software robots do not get tired. It increases which helps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increase the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7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862-C87D-4F58-90FA-D6EEFC68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5BD5-AD0F-4F82-B451-74A33658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bot is limited to the speed of the application</a:t>
            </a:r>
          </a:p>
          <a:p>
            <a:r>
              <a:rPr lang="en-IN" dirty="0"/>
              <a:t>Even small changes made in the automation application will need the robots to be reconfigured.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6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212-9FD5-4900-A6F9-9F5B88F0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DA91-F5F4-4F57-9782-F4F5C25B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>
                <a:solidFill>
                  <a:srgbClr val="FF0000"/>
                </a:solidFill>
              </a:rPr>
              <a:t>                    </a:t>
            </a: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26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F66-177C-43B0-B734-F805150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Robotic Process Automation?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6F9F-EECD-4E4C-B3F2-F34B27E6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</a:t>
            </a:r>
            <a:r>
              <a:rPr lang="en-IN" dirty="0"/>
              <a:t>obotics </a:t>
            </a:r>
            <a:r>
              <a:rPr lang="en-IN" b="1" dirty="0"/>
              <a:t>P</a:t>
            </a:r>
            <a:r>
              <a:rPr lang="en-IN" dirty="0"/>
              <a:t>rocess </a:t>
            </a:r>
            <a:r>
              <a:rPr lang="en-IN" b="1" dirty="0"/>
              <a:t>A</a:t>
            </a:r>
            <a:r>
              <a:rPr lang="en-IN" dirty="0"/>
              <a:t>utomation(RPA) allows organizations to automate task just like a human being was doing them across application and systems. </a:t>
            </a:r>
          </a:p>
          <a:p>
            <a:r>
              <a:rPr lang="en-IN" dirty="0"/>
              <a:t>RPA can be used to automate workflow, infrastructure, back office process which are </a:t>
            </a:r>
            <a:r>
              <a:rPr lang="en-IN" dirty="0" err="1"/>
              <a:t>labor</a:t>
            </a:r>
            <a:r>
              <a:rPr lang="en-IN" dirty="0"/>
              <a:t> intensive. These software bots can interact with an in-house application, website, user portal, etc.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CD13-327A-43BD-82B2-37EB8D8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BEA5-1C23-480D-8A96-9D20C707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What is Robotic Process Automation?</a:t>
            </a:r>
          </a:p>
          <a:p>
            <a:r>
              <a:rPr lang="en-IN" dirty="0"/>
              <a:t>Why Robotic Process Automation?</a:t>
            </a:r>
          </a:p>
          <a:p>
            <a:r>
              <a:rPr lang="en-IN" dirty="0"/>
              <a:t>Example of RPA</a:t>
            </a:r>
          </a:p>
          <a:p>
            <a:r>
              <a:rPr lang="en-IN" dirty="0"/>
              <a:t>Differences between Test Automation and RPA</a:t>
            </a:r>
          </a:p>
          <a:p>
            <a:r>
              <a:rPr lang="en-IN" dirty="0"/>
              <a:t>RPA Implementation Methodology</a:t>
            </a:r>
          </a:p>
          <a:p>
            <a:r>
              <a:rPr lang="en-IN" dirty="0"/>
              <a:t>Best Practices of RPA Implementation</a:t>
            </a:r>
          </a:p>
          <a:p>
            <a:r>
              <a:rPr lang="en-IN" dirty="0"/>
              <a:t>General Use of RPA</a:t>
            </a:r>
          </a:p>
          <a:p>
            <a:r>
              <a:rPr lang="en-IN" dirty="0"/>
              <a:t>Application of RPA</a:t>
            </a:r>
          </a:p>
          <a:p>
            <a:r>
              <a:rPr lang="en-IN" dirty="0"/>
              <a:t>Robotic Process Automation tools</a:t>
            </a:r>
          </a:p>
          <a:p>
            <a:r>
              <a:rPr lang="en-IN" dirty="0"/>
              <a:t>Benefits of RPA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Robotic Process Automation?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 descr="https://www.guru99.com/images/1/032318_1137_RoboticProc1.png">
            <a:extLst>
              <a:ext uri="{FF2B5EF4-FFF2-40B4-BE49-F238E27FC236}">
                <a16:creationId xmlns:a16="http://schemas.microsoft.com/office/drawing/2014/main" id="{7F3BAA0F-7864-4D59-91F6-0F3B4568B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56" y="1690687"/>
            <a:ext cx="8072853" cy="473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pic>
        <p:nvPicPr>
          <p:cNvPr id="2050" name="Picture 2" descr="https://www.guru99.com/images/1/032318_1137_RoboticProc3.png">
            <a:extLst>
              <a:ext uri="{FF2B5EF4-FFF2-40B4-BE49-F238E27FC236}">
                <a16:creationId xmlns:a16="http://schemas.microsoft.com/office/drawing/2014/main" id="{DBB6FFA6-3680-4084-9A34-CD9D89D9E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1690688"/>
            <a:ext cx="10103318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78863B-C712-47A9-B0E4-B6194D109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81041"/>
              </p:ext>
            </p:extLst>
          </p:nvPr>
        </p:nvGraphicFramePr>
        <p:xfrm>
          <a:off x="838200" y="1825625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113348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6770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Automated via RPA?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invoice email from the supplier and print it for records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Barcode Scanning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work item in a legacy software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4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PO to retrieve Invoices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3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supplier name is correct or not?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5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Invoice, Data and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Check if Amount is matches or not?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8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If amount match is yes the Matched Invoice, Calculate 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3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Invoice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 Closed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8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Differences between Test Automation and RPA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C39D3D-8081-4347-88B9-0324E7FD0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02114"/>
              </p:ext>
            </p:extLst>
          </p:nvPr>
        </p:nvGraphicFramePr>
        <p:xfrm>
          <a:off x="838200" y="1139687"/>
          <a:ext cx="1031044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201">
                  <a:extLst>
                    <a:ext uri="{9D8B030D-6E8A-4147-A177-3AD203B41FA5}">
                      <a16:colId xmlns:a16="http://schemas.microsoft.com/office/drawing/2014/main" val="2729940930"/>
                    </a:ext>
                  </a:extLst>
                </a:gridCol>
                <a:gridCol w="5084202">
                  <a:extLst>
                    <a:ext uri="{9D8B030D-6E8A-4147-A177-3AD203B41FA5}">
                      <a16:colId xmlns:a16="http://schemas.microsoft.com/office/drawing/2014/main" val="3847372874"/>
                    </a:ext>
                  </a:extLst>
                </a:gridCol>
                <a:gridCol w="3518043">
                  <a:extLst>
                    <a:ext uri="{9D8B030D-6E8A-4147-A177-3AD203B41FA5}">
                      <a16:colId xmlns:a16="http://schemas.microsoft.com/office/drawing/2014/main" val="2109106207"/>
                    </a:ext>
                  </a:extLst>
                </a:gridCol>
              </a:tblGrid>
              <a:tr h="357395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49636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Reduce Test execution time through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Reduce headcount through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10148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Automate repetitive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Automate repetitive Business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31401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Coding knowledge required to create Test 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Wizard-driven, and coding knowledge 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501517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Tech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Supports limited software environment. Example: Selenium can support only web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Supports a wide array of software environments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077684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Test cases are automated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Data entry, forms, loan processing, is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69910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Test Automation can be run on QA, Production, Performance, UAT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RPA is usually run only on production environments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021770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It can automate a product.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It can automate a product as well as a service.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037487"/>
                  </a:ext>
                </a:extLst>
              </a:tr>
              <a:tr h="62544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Limited to technical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Can be used across the board by all stakeholders.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9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0E5F-46EC-4E7A-A88D-4329C076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RPA Implementation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9863-B21E-4A96-9568-C5D665FF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Planning/Analysis </a:t>
            </a:r>
          </a:p>
          <a:p>
            <a:r>
              <a:rPr lang="en-IN" sz="2600" dirty="0"/>
              <a:t>Development/Bot Development</a:t>
            </a:r>
          </a:p>
          <a:p>
            <a:r>
              <a:rPr lang="en-IN" sz="2600" dirty="0"/>
              <a:t>Testing</a:t>
            </a:r>
          </a:p>
          <a:p>
            <a:r>
              <a:rPr lang="en-IN" sz="2600" dirty="0"/>
              <a:t>Support &amp; Maintenance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1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9452-0F8D-4C23-92EE-777AC445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Best Practices of RPA Implementation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225A-7D00-460B-89C7-7F1D09F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should consider </a:t>
            </a:r>
            <a:r>
              <a:rPr lang="en-IN" b="1" dirty="0">
                <a:solidFill>
                  <a:schemeClr val="accent1"/>
                </a:solidFill>
              </a:rPr>
              <a:t>business impact</a:t>
            </a:r>
            <a:r>
              <a:rPr lang="en-IN" dirty="0"/>
              <a:t> before opting for RPA process</a:t>
            </a:r>
          </a:p>
          <a:p>
            <a:r>
              <a:rPr lang="en-IN" dirty="0"/>
              <a:t>Define and focus on the desired </a:t>
            </a:r>
            <a:r>
              <a:rPr lang="en-IN" b="1" dirty="0">
                <a:solidFill>
                  <a:schemeClr val="accent1"/>
                </a:solidFill>
              </a:rPr>
              <a:t>ROI</a:t>
            </a:r>
          </a:p>
          <a:p>
            <a:r>
              <a:rPr lang="en-IN" dirty="0"/>
              <a:t>Focus on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targeting larger groups </a:t>
            </a:r>
            <a:r>
              <a:rPr lang="en-IN" dirty="0"/>
              <a:t>and automating large, impactful processes</a:t>
            </a:r>
          </a:p>
          <a:p>
            <a:r>
              <a:rPr lang="en-IN" dirty="0"/>
              <a:t>Combine attended and unattended RPA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Poor design</a:t>
            </a:r>
            <a:r>
              <a:rPr lang="en-IN" dirty="0"/>
              <a:t>, change management can wreak </a:t>
            </a:r>
            <a:r>
              <a:rPr lang="en-IN" b="1" dirty="0">
                <a:solidFill>
                  <a:schemeClr val="accent1"/>
                </a:solidFill>
              </a:rPr>
              <a:t>havoc</a:t>
            </a:r>
          </a:p>
          <a:p>
            <a:r>
              <a:rPr lang="en-IN" dirty="0"/>
              <a:t>Don't forget the impact on people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85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601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Robotic Process Automation (RPA) </vt:lpstr>
      <vt:lpstr>What is Robotic Process Automation? </vt:lpstr>
      <vt:lpstr>AGENDA </vt:lpstr>
      <vt:lpstr>Why Robotic Process Automation? </vt:lpstr>
      <vt:lpstr>Example of RPA</vt:lpstr>
      <vt:lpstr>Example of RPA</vt:lpstr>
      <vt:lpstr>Differences between Test Automation and RPA </vt:lpstr>
      <vt:lpstr>RPA Implementation Methodology</vt:lpstr>
      <vt:lpstr>Best Practices of RPA Implementation </vt:lpstr>
      <vt:lpstr>General Use of RPA </vt:lpstr>
      <vt:lpstr>Application of RPA </vt:lpstr>
      <vt:lpstr>Robotic Process Automation tools </vt:lpstr>
      <vt:lpstr>Benefits of RPA </vt:lpstr>
      <vt:lpstr>Disadvantages of RPA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singh</dc:creator>
  <cp:lastModifiedBy>rohit singh</cp:lastModifiedBy>
  <cp:revision>18</cp:revision>
  <dcterms:created xsi:type="dcterms:W3CDTF">2018-12-27T14:31:40Z</dcterms:created>
  <dcterms:modified xsi:type="dcterms:W3CDTF">2019-01-07T10:02:21Z</dcterms:modified>
</cp:coreProperties>
</file>