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406" r:id="rId2"/>
    <p:sldId id="394" r:id="rId3"/>
    <p:sldId id="374" r:id="rId4"/>
    <p:sldId id="386" r:id="rId5"/>
    <p:sldId id="389" r:id="rId6"/>
    <p:sldId id="390" r:id="rId7"/>
    <p:sldId id="391" r:id="rId8"/>
    <p:sldId id="399" r:id="rId9"/>
    <p:sldId id="407" r:id="rId10"/>
    <p:sldId id="432" r:id="rId11"/>
    <p:sldId id="434" r:id="rId12"/>
    <p:sldId id="433" r:id="rId13"/>
    <p:sldId id="447" r:id="rId14"/>
    <p:sldId id="441" r:id="rId15"/>
    <p:sldId id="440" r:id="rId16"/>
    <p:sldId id="442" r:id="rId17"/>
    <p:sldId id="445" r:id="rId18"/>
    <p:sldId id="446" r:id="rId19"/>
    <p:sldId id="257" r:id="rId20"/>
    <p:sldId id="258" r:id="rId21"/>
    <p:sldId id="260" r:id="rId22"/>
    <p:sldId id="259" r:id="rId23"/>
    <p:sldId id="261" r:id="rId24"/>
    <p:sldId id="262" r:id="rId25"/>
    <p:sldId id="263" r:id="rId26"/>
    <p:sldId id="284" r:id="rId27"/>
    <p:sldId id="285" r:id="rId28"/>
    <p:sldId id="264" r:id="rId29"/>
    <p:sldId id="266" r:id="rId30"/>
    <p:sldId id="265" r:id="rId31"/>
    <p:sldId id="267" r:id="rId32"/>
    <p:sldId id="280" r:id="rId33"/>
    <p:sldId id="281" r:id="rId34"/>
    <p:sldId id="282" r:id="rId35"/>
    <p:sldId id="283" r:id="rId36"/>
    <p:sldId id="268" r:id="rId37"/>
    <p:sldId id="269" r:id="rId38"/>
    <p:sldId id="270" r:id="rId39"/>
    <p:sldId id="358" r:id="rId40"/>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26" autoAdjust="0"/>
  </p:normalViewPr>
  <p:slideViewPr>
    <p:cSldViewPr snapToGrid="0" snapToObjects="1">
      <p:cViewPr>
        <p:scale>
          <a:sx n="83" d="100"/>
          <a:sy n="83" d="100"/>
        </p:scale>
        <p:origin x="-629" y="29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11/27/2021</a:t>
            </a:fld>
            <a:endParaRPr lang="en-US"/>
          </a:p>
        </p:txBody>
      </p:sp>
      <p:sp>
        <p:nvSpPr>
          <p:cNvPr id="4" name="Footer Placeholder 3">
            <a:extLst>
              <a:ext uri="{FF2B5EF4-FFF2-40B4-BE49-F238E27FC236}">
                <a16:creationId xmlns:a16="http://schemas.microsoft.com/office/drawing/2014/main" xmlns=""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RAM :-</a:t>
            </a:r>
            <a:r>
              <a:rPr lang="en-US" baseline="0" dirty="0"/>
              <a:t> Random Access Memory</a:t>
            </a:r>
          </a:p>
          <a:p>
            <a:r>
              <a:rPr lang="en-US" baseline="0" dirty="0"/>
              <a:t>ROM :- Read Only Memory</a:t>
            </a:r>
          </a:p>
          <a:p>
            <a:r>
              <a:rPr lang="en-US" baseline="0" dirty="0"/>
              <a:t>DRAM :- </a:t>
            </a:r>
            <a:r>
              <a:rPr lang="en-US" sz="1200" b="0" i="0" kern="1200" dirty="0">
                <a:solidFill>
                  <a:schemeClr val="tx1"/>
                </a:solidFill>
                <a:effectLst/>
                <a:latin typeface="+mn-lt"/>
                <a:ea typeface="+mn-ea"/>
                <a:cs typeface="+mn-cs"/>
              </a:rPr>
              <a:t>Dynamic </a:t>
            </a:r>
            <a:r>
              <a:rPr lang="en-US" sz="1200" b="1" i="0" kern="1200" dirty="0">
                <a:solidFill>
                  <a:schemeClr val="tx1"/>
                </a:solidFill>
                <a:effectLst/>
                <a:latin typeface="+mn-lt"/>
                <a:ea typeface="+mn-ea"/>
                <a:cs typeface="+mn-cs"/>
              </a:rPr>
              <a:t>random-access memory- </a:t>
            </a:r>
            <a:r>
              <a:rPr lang="en-US" sz="1200" b="0" i="0" kern="1200" dirty="0">
                <a:solidFill>
                  <a:schemeClr val="tx1"/>
                </a:solidFill>
                <a:effectLst/>
                <a:latin typeface="+mn-lt"/>
                <a:ea typeface="+mn-ea"/>
                <a:cs typeface="+mn-cs"/>
              </a:rPr>
              <a:t>type of random access semiconductor memory that stores each bit of data in a memory cell consisting of a tiny capacitor and a transistor, both typically based on metal-oxide-semiconductor (MOS) technology.</a:t>
            </a:r>
          </a:p>
          <a:p>
            <a:r>
              <a:rPr lang="en-US" sz="1200" b="0" i="0" kern="1200" dirty="0">
                <a:solidFill>
                  <a:schemeClr val="tx1"/>
                </a:solidFill>
                <a:effectLst/>
                <a:latin typeface="+mn-lt"/>
                <a:ea typeface="+mn-ea"/>
                <a:cs typeface="+mn-cs"/>
              </a:rPr>
              <a:t>SRAM :- Static </a:t>
            </a:r>
            <a:r>
              <a:rPr lang="en-US" sz="1200" b="1" i="0" kern="1200" dirty="0">
                <a:solidFill>
                  <a:schemeClr val="tx1"/>
                </a:solidFill>
                <a:effectLst/>
                <a:latin typeface="+mn-lt"/>
                <a:ea typeface="+mn-ea"/>
                <a:cs typeface="+mn-cs"/>
              </a:rPr>
              <a:t>random-access memory</a:t>
            </a:r>
            <a:r>
              <a:rPr lang="en-US" sz="1200" b="0" i="0" kern="1200" dirty="0">
                <a:solidFill>
                  <a:schemeClr val="tx1"/>
                </a:solidFill>
                <a:effectLst/>
                <a:latin typeface="+mn-lt"/>
                <a:ea typeface="+mn-ea"/>
                <a:cs typeface="+mn-cs"/>
              </a:rPr>
              <a:t>- is a type of </a:t>
            </a:r>
            <a:r>
              <a:rPr lang="en-US" sz="1200" b="1" i="0" kern="1200" dirty="0">
                <a:solidFill>
                  <a:schemeClr val="tx1"/>
                </a:solidFill>
                <a:effectLst/>
                <a:latin typeface="+mn-lt"/>
                <a:ea typeface="+mn-ea"/>
                <a:cs typeface="+mn-cs"/>
              </a:rPr>
              <a:t>random-access memory</a:t>
            </a:r>
            <a:r>
              <a:rPr lang="en-US" sz="1200" b="0" i="0" kern="1200" dirty="0">
                <a:solidFill>
                  <a:schemeClr val="tx1"/>
                </a:solidFill>
                <a:effectLst/>
                <a:latin typeface="+mn-lt"/>
                <a:ea typeface="+mn-ea"/>
                <a:cs typeface="+mn-cs"/>
              </a:rPr>
              <a:t> (RAM) that uses latching circuitry (flip-flop) to store each bit. SRAM is volatile memory; data is lost when power is removed.</a:t>
            </a:r>
          </a:p>
          <a:p>
            <a:r>
              <a:rPr lang="en-US" sz="1200" b="0" i="0" kern="1200" dirty="0">
                <a:solidFill>
                  <a:schemeClr val="tx1"/>
                </a:solidFill>
                <a:effectLst/>
                <a:latin typeface="+mn-lt"/>
                <a:ea typeface="+mn-ea"/>
                <a:cs typeface="+mn-cs"/>
              </a:rPr>
              <a:t>PROM:-</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programmable </a:t>
            </a:r>
            <a:r>
              <a:rPr lang="en-US" sz="1200" b="1" i="0" kern="1200" dirty="0">
                <a:solidFill>
                  <a:schemeClr val="tx1"/>
                </a:solidFill>
                <a:effectLst/>
                <a:latin typeface="+mn-lt"/>
                <a:ea typeface="+mn-ea"/>
                <a:cs typeface="+mn-cs"/>
              </a:rPr>
              <a:t>read-only memory</a:t>
            </a:r>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is a form of digital memory where the setting of each bit is locked by a fuse or </a:t>
            </a:r>
            <a:r>
              <a:rPr lang="en-US" sz="1200" b="0" i="0" kern="1200" dirty="0" err="1">
                <a:solidFill>
                  <a:schemeClr val="tx1"/>
                </a:solidFill>
                <a:effectLst/>
                <a:latin typeface="+mn-lt"/>
                <a:ea typeface="+mn-ea"/>
                <a:cs typeface="+mn-cs"/>
              </a:rPr>
              <a:t>antifuse</a:t>
            </a:r>
            <a:r>
              <a:rPr lang="en-US" sz="1200" b="0" i="0" kern="1200" dirty="0">
                <a:solidFill>
                  <a:schemeClr val="tx1"/>
                </a:solidFill>
                <a:effectLst/>
                <a:latin typeface="+mn-lt"/>
                <a:ea typeface="+mn-ea"/>
                <a:cs typeface="+mn-cs"/>
              </a:rPr>
              <a:t>.</a:t>
            </a:r>
          </a:p>
          <a:p>
            <a:r>
              <a:rPr lang="en-US" dirty="0"/>
              <a:t>ERPM / EPROM :- </a:t>
            </a:r>
            <a:r>
              <a:rPr lang="en-US" sz="1200" b="0" i="0" kern="1200" dirty="0">
                <a:solidFill>
                  <a:schemeClr val="tx1"/>
                </a:solidFill>
                <a:effectLst/>
                <a:latin typeface="+mn-lt"/>
                <a:ea typeface="+mn-ea"/>
                <a:cs typeface="+mn-cs"/>
              </a:rPr>
              <a:t>An EPROM (rarely EROM), or </a:t>
            </a:r>
            <a:r>
              <a:rPr lang="en-US" sz="1200" b="1" i="0" kern="1200" dirty="0">
                <a:solidFill>
                  <a:schemeClr val="tx1"/>
                </a:solidFill>
                <a:effectLst/>
                <a:latin typeface="+mn-lt"/>
                <a:ea typeface="+mn-ea"/>
                <a:cs typeface="+mn-cs"/>
              </a:rPr>
              <a:t>erasable programmable read only </a:t>
            </a:r>
            <a:r>
              <a:rPr lang="en-US" sz="1200" b="0" i="0" kern="1200" dirty="0">
                <a:solidFill>
                  <a:schemeClr val="tx1"/>
                </a:solidFill>
                <a:effectLst/>
                <a:latin typeface="+mn-lt"/>
                <a:ea typeface="+mn-ea"/>
                <a:cs typeface="+mn-cs"/>
              </a:rPr>
              <a:t>memory, is a type of memory chip that retains its data when its power supply is switched off. It is non-volatile.</a:t>
            </a:r>
          </a:p>
          <a:p>
            <a:r>
              <a:rPr lang="en-US" sz="1200" b="0" i="0" kern="1200" dirty="0">
                <a:solidFill>
                  <a:schemeClr val="tx1"/>
                </a:solidFill>
                <a:effectLst/>
                <a:latin typeface="+mn-lt"/>
                <a:ea typeface="+mn-ea"/>
                <a:cs typeface="+mn-cs"/>
              </a:rPr>
              <a:t>EEROM :- </a:t>
            </a:r>
            <a:r>
              <a:rPr lang="en-US" sz="1200" b="1" i="0" kern="1200" dirty="0">
                <a:solidFill>
                  <a:schemeClr val="tx1"/>
                </a:solidFill>
                <a:effectLst/>
                <a:latin typeface="+mn-lt"/>
                <a:ea typeface="+mn-ea"/>
                <a:cs typeface="+mn-cs"/>
              </a:rPr>
              <a:t>Electrically Erasable Programmable Read-Only</a:t>
            </a:r>
            <a:r>
              <a:rPr lang="en-US" sz="1200" b="0" i="0" kern="1200" dirty="0">
                <a:solidFill>
                  <a:schemeClr val="tx1"/>
                </a:solidFill>
                <a:effectLst/>
                <a:latin typeface="+mn-lt"/>
                <a:ea typeface="+mn-ea"/>
                <a:cs typeface="+mn-cs"/>
              </a:rPr>
              <a:t> Memory -is a type of non-volatile memory used in computers and other electronic devices to store small amounts of data.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 erased and reprogrammed through the application of electrical charge.</a:t>
            </a:r>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4</a:t>
            </a:fld>
            <a:endParaRPr lang="en-US"/>
          </a:p>
        </p:txBody>
      </p:sp>
    </p:spTree>
    <p:extLst>
      <p:ext uri="{BB962C8B-B14F-4D97-AF65-F5344CB8AC3E}">
        <p14:creationId xmlns:p14="http://schemas.microsoft.com/office/powerpoint/2010/main" val="28805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pPr/>
              <a:t>7</a:t>
            </a:fld>
            <a:endParaRPr lang="en-US"/>
          </a:p>
        </p:txBody>
      </p:sp>
    </p:spTree>
    <p:extLst>
      <p:ext uri="{BB962C8B-B14F-4D97-AF65-F5344CB8AC3E}">
        <p14:creationId xmlns:p14="http://schemas.microsoft.com/office/powerpoint/2010/main" val="1178697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B65080AC-C60D-4695-B305-1501005DDE0E}"/>
              </a:ext>
            </a:extLst>
          </p:cNvPr>
          <p:cNvSpPr>
            <a:spLocks noGrp="1"/>
          </p:cNvSpPr>
          <p:nvPr>
            <p:ph type="dt" sz="half" idx="10"/>
          </p:nvPr>
        </p:nvSpPr>
        <p:spPr/>
        <p:txBody>
          <a:bodyPr/>
          <a:lstStyle/>
          <a:p>
            <a:fld id="{AD5D2152-08A9-004F-BE32-52A9C6BDFCAD}" type="datetimeFigureOut">
              <a:rPr lang="en-US" smtClean="0"/>
              <a:pPr/>
              <a:t>11/27/2021</a:t>
            </a:fld>
            <a:endParaRPr lang="en-US"/>
          </a:p>
        </p:txBody>
      </p:sp>
      <p:sp>
        <p:nvSpPr>
          <p:cNvPr id="4" name="Footer Placeholder 3">
            <a:extLst>
              <a:ext uri="{FF2B5EF4-FFF2-40B4-BE49-F238E27FC236}">
                <a16:creationId xmlns:a16="http://schemas.microsoft.com/office/drawing/2014/main" xmlns=""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11/27/2021</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xmlns=""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xmlns=""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xmlns=""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xmlns=""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xmlns="" id="{D1E2440C-D902-48AF-BF36-C59A959297D9}"/>
              </a:ext>
            </a:extLst>
          </p:cNvPr>
          <p:cNvSpPr>
            <a:spLocks noGrp="1"/>
          </p:cNvSpPr>
          <p:nvPr>
            <p:ph type="dt" sz="half" idx="10"/>
          </p:nvPr>
        </p:nvSpPr>
        <p:spPr/>
        <p:txBody>
          <a:bodyPr/>
          <a:lstStyle/>
          <a:p>
            <a:fld id="{AD5D2152-08A9-004F-BE32-52A9C6BDFCAD}" type="datetimeFigureOut">
              <a:rPr lang="en-US" smtClean="0"/>
              <a:pPr/>
              <a:t>11/27/2021</a:t>
            </a:fld>
            <a:endParaRPr lang="en-US"/>
          </a:p>
        </p:txBody>
      </p:sp>
      <p:sp>
        <p:nvSpPr>
          <p:cNvPr id="4" name="Footer Placeholder 3">
            <a:extLst>
              <a:ext uri="{FF2B5EF4-FFF2-40B4-BE49-F238E27FC236}">
                <a16:creationId xmlns:a16="http://schemas.microsoft.com/office/drawing/2014/main" xmlns=""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11/27/2021</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64"/>
              </a:lnSpc>
            </a:pPr>
            <a:fld id="{81D60167-4931-47E6-BA6A-407CBD079E47}" type="slidenum">
              <a:rPr lang="en-IN" spc="40" smtClean="0"/>
              <a:pPr marL="38100">
                <a:lnSpc>
                  <a:spcPts val="1664"/>
                </a:lnSpc>
              </a:pPr>
              <a:t>‹#›</a:t>
            </a:fld>
            <a:endParaRPr lang="en-IN" spc="40" dirty="0"/>
          </a:p>
        </p:txBody>
      </p:sp>
    </p:spTree>
    <p:extLst>
      <p:ext uri="{BB962C8B-B14F-4D97-AF65-F5344CB8AC3E}">
        <p14:creationId xmlns:p14="http://schemas.microsoft.com/office/powerpoint/2010/main" val="383506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98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11/27/2021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4" r:id="rId6"/>
    <p:sldLayoutId id="2147483665" r:id="rId7"/>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C3912703-F6F1-4D7A-8EB7-D91DC5663ACF}"/>
              </a:ext>
            </a:extLst>
          </p:cNvPr>
          <p:cNvPicPr>
            <a:picLocks noChangeAspect="1"/>
          </p:cNvPicPr>
          <p:nvPr/>
        </p:nvPicPr>
        <p:blipFill rotWithShape="1">
          <a:blip r:embed="rId2"/>
          <a:srcRect l="6839" t="13535" r="13245" b="18764"/>
          <a:stretch/>
        </p:blipFill>
        <p:spPr>
          <a:xfrm>
            <a:off x="9229061" y="3138267"/>
            <a:ext cx="2468370" cy="2509283"/>
          </a:xfrm>
          <a:prstGeom prst="rect">
            <a:avLst/>
          </a:prstGeom>
        </p:spPr>
      </p:pic>
      <p:pic>
        <p:nvPicPr>
          <p:cNvPr id="8" name="Picture 7">
            <a:extLst>
              <a:ext uri="{FF2B5EF4-FFF2-40B4-BE49-F238E27FC236}">
                <a16:creationId xmlns:a16="http://schemas.microsoft.com/office/drawing/2014/main" xmlns="" id="{B0ED4910-C6E8-4CBB-A01F-87AA7894343E}"/>
              </a:ext>
            </a:extLst>
          </p:cNvPr>
          <p:cNvPicPr>
            <a:picLocks noChangeAspect="1"/>
          </p:cNvPicPr>
          <p:nvPr/>
        </p:nvPicPr>
        <p:blipFill>
          <a:blip r:embed="rId3"/>
          <a:stretch>
            <a:fillRect/>
          </a:stretch>
        </p:blipFill>
        <p:spPr>
          <a:xfrm>
            <a:off x="9229061" y="522509"/>
            <a:ext cx="2720980" cy="2415712"/>
          </a:xfrm>
          <a:prstGeom prst="rect">
            <a:avLst/>
          </a:prstGeom>
        </p:spPr>
      </p:pic>
      <p:sp>
        <p:nvSpPr>
          <p:cNvPr id="9" name="TextBox 8">
            <a:extLst>
              <a:ext uri="{FF2B5EF4-FFF2-40B4-BE49-F238E27FC236}">
                <a16:creationId xmlns:a16="http://schemas.microsoft.com/office/drawing/2014/main" xmlns="" id="{F4080858-C75B-4653-9629-6867B628596D}"/>
              </a:ext>
            </a:extLst>
          </p:cNvPr>
          <p:cNvSpPr txBox="1"/>
          <p:nvPr/>
        </p:nvSpPr>
        <p:spPr>
          <a:xfrm>
            <a:off x="945014" y="461753"/>
            <a:ext cx="8410352" cy="3139321"/>
          </a:xfrm>
          <a:prstGeom prst="rect">
            <a:avLst/>
          </a:prstGeom>
          <a:noFill/>
        </p:spPr>
        <p:txBody>
          <a:bodyPr wrap="square" rtlCol="0">
            <a:spAutoFit/>
          </a:bodyPr>
          <a:lstStyle/>
          <a:p>
            <a:pPr algn="ctr"/>
            <a:r>
              <a:rPr lang="en-IN" sz="6600" dirty="0">
                <a:latin typeface="Times New Roman" panose="02020603050405020304" pitchFamily="18" charset="0"/>
                <a:cs typeface="Times New Roman" panose="02020603050405020304" pitchFamily="18" charset="0"/>
              </a:rPr>
              <a:t>UPES-CSA </a:t>
            </a:r>
          </a:p>
          <a:p>
            <a:pPr algn="ctr"/>
            <a:r>
              <a:rPr lang="en-IN" sz="6600" dirty="0">
                <a:latin typeface="Times New Roman" panose="02020603050405020304" pitchFamily="18" charset="0"/>
                <a:cs typeface="Times New Roman" panose="02020603050405020304" pitchFamily="18" charset="0"/>
              </a:rPr>
              <a:t>WELCOMES YOU ! </a:t>
            </a:r>
          </a:p>
          <a:p>
            <a:pPr algn="ctr"/>
            <a:r>
              <a:rPr lang="en-IN" sz="6600" dirty="0">
                <a:latin typeface="Times New Roman" panose="02020603050405020304" pitchFamily="18" charset="0"/>
                <a:cs typeface="Times New Roman" panose="02020603050405020304" pitchFamily="18" charset="0"/>
                <a:sym typeface="Wingdings" panose="05000000000000000000" pitchFamily="2" charset="2"/>
              </a:rPr>
              <a:t>C-WORKSHOP</a:t>
            </a:r>
            <a:endParaRPr lang="en-IN" sz="6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97D6A2FE-49B3-4F21-9A9B-C650956A80AC}"/>
              </a:ext>
            </a:extLst>
          </p:cNvPr>
          <p:cNvPicPr>
            <a:picLocks noChangeAspect="1"/>
          </p:cNvPicPr>
          <p:nvPr/>
        </p:nvPicPr>
        <p:blipFill>
          <a:blip r:embed="rId4"/>
          <a:stretch>
            <a:fillRect/>
          </a:stretch>
        </p:blipFill>
        <p:spPr>
          <a:xfrm>
            <a:off x="4516046" y="4392908"/>
            <a:ext cx="4383831" cy="1662002"/>
          </a:xfrm>
          <a:prstGeom prst="rect">
            <a:avLst/>
          </a:prstGeom>
        </p:spPr>
      </p:pic>
    </p:spTree>
    <p:extLst>
      <p:ext uri="{BB962C8B-B14F-4D97-AF65-F5344CB8AC3E}">
        <p14:creationId xmlns:p14="http://schemas.microsoft.com/office/powerpoint/2010/main" val="10387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38200"/>
          </a:xfrm>
        </p:spPr>
        <p:txBody>
          <a:bodyPr>
            <a:normAutofit fontScale="90000"/>
          </a:bodyPr>
          <a:lstStyle/>
          <a:p>
            <a:r>
              <a:rPr lang="en-US" sz="3200" dirty="0"/>
              <a:t>Differences between compiler and interpreter</a:t>
            </a:r>
          </a:p>
        </p:txBody>
      </p:sp>
      <p:graphicFrame>
        <p:nvGraphicFramePr>
          <p:cNvPr id="4" name="Content Placeholder 3"/>
          <p:cNvGraphicFramePr>
            <a:graphicFrameLocks noGrp="1"/>
          </p:cNvGraphicFramePr>
          <p:nvPr>
            <p:ph idx="1"/>
          </p:nvPr>
        </p:nvGraphicFramePr>
        <p:xfrm>
          <a:off x="1103587" y="1066799"/>
          <a:ext cx="9422524" cy="4892567"/>
        </p:xfrm>
        <a:graphic>
          <a:graphicData uri="http://schemas.openxmlformats.org/drawingml/2006/table">
            <a:tbl>
              <a:tblPr/>
              <a:tblGrid>
                <a:gridCol w="945931">
                  <a:extLst>
                    <a:ext uri="{9D8B030D-6E8A-4147-A177-3AD203B41FA5}">
                      <a16:colId xmlns:a16="http://schemas.microsoft.com/office/drawing/2014/main" xmlns="" val="20000"/>
                    </a:ext>
                  </a:extLst>
                </a:gridCol>
                <a:gridCol w="4099034">
                  <a:extLst>
                    <a:ext uri="{9D8B030D-6E8A-4147-A177-3AD203B41FA5}">
                      <a16:colId xmlns:a16="http://schemas.microsoft.com/office/drawing/2014/main" xmlns="" val="20001"/>
                    </a:ext>
                  </a:extLst>
                </a:gridCol>
                <a:gridCol w="4377559">
                  <a:extLst>
                    <a:ext uri="{9D8B030D-6E8A-4147-A177-3AD203B41FA5}">
                      <a16:colId xmlns:a16="http://schemas.microsoft.com/office/drawing/2014/main" xmlns="" val="20002"/>
                    </a:ext>
                  </a:extLst>
                </a:gridCol>
              </a:tblGrid>
              <a:tr h="609602">
                <a:tc>
                  <a:txBody>
                    <a:bodyPr/>
                    <a:lstStyle/>
                    <a:p>
                      <a:pPr algn="ctr"/>
                      <a:r>
                        <a:rPr lang="en-US" sz="2000" dirty="0">
                          <a:effectLst/>
                          <a:latin typeface="Times New Roman" panose="02020603050405020304" pitchFamily="18" charset="0"/>
                          <a:cs typeface="Times New Roman" panose="02020603050405020304" pitchFamily="18" charset="0"/>
                        </a:rPr>
                        <a:t>S. No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b="1" dirty="0">
                          <a:effectLst/>
                          <a:latin typeface="Times New Roman" panose="02020603050405020304" pitchFamily="18" charset="0"/>
                          <a:cs typeface="Times New Roman" panose="02020603050405020304" pitchFamily="18" charset="0"/>
                        </a:rPr>
                        <a:t>Compiler</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41F8"/>
                      </a:solidFill>
                      <a:prstDash val="solid"/>
                      <a:round/>
                      <a:headEnd type="none" w="med" len="med"/>
                      <a:tailEnd type="none" w="med" len="med"/>
                    </a:lnR>
                    <a:lnT w="12700" cap="flat" cmpd="sng" algn="ctr">
                      <a:solidFill>
                        <a:srgbClr val="0041F8"/>
                      </a:solidFill>
                      <a:prstDash val="solid"/>
                      <a:round/>
                      <a:headEnd type="none" w="med" len="med"/>
                      <a:tailEnd type="none" w="med" len="med"/>
                    </a:lnT>
                    <a:lnB w="12700" cap="flat" cmpd="sng" algn="ctr">
                      <a:solidFill>
                        <a:srgbClr val="0041F8"/>
                      </a:solidFill>
                      <a:prstDash val="solid"/>
                      <a:round/>
                      <a:headEnd type="none" w="med" len="med"/>
                      <a:tailEnd type="none" w="med" len="med"/>
                    </a:lnB>
                  </a:tcPr>
                </a:tc>
                <a:tc>
                  <a:txBody>
                    <a:bodyPr/>
                    <a:lstStyle/>
                    <a:p>
                      <a:pPr algn="ctr"/>
                      <a:r>
                        <a:rPr lang="en-US" sz="2000" b="1" dirty="0">
                          <a:effectLst/>
                          <a:latin typeface="Times New Roman" panose="02020603050405020304" pitchFamily="18" charset="0"/>
                          <a:cs typeface="Times New Roman" panose="02020603050405020304" pitchFamily="18" charset="0"/>
                        </a:rPr>
                        <a:t>Interpreter</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0041F8"/>
                      </a:solidFill>
                      <a:prstDash val="solid"/>
                      <a:round/>
                      <a:headEnd type="none" w="med" len="med"/>
                      <a:tailEnd type="none" w="med" len="med"/>
                    </a:lnL>
                    <a:lnR w="12700" cap="flat" cmpd="sng" algn="ctr">
                      <a:solidFill>
                        <a:srgbClr val="8044F8"/>
                      </a:solidFill>
                      <a:prstDash val="solid"/>
                      <a:round/>
                      <a:headEnd type="none" w="med" len="med"/>
                      <a:tailEnd type="none" w="med" len="med"/>
                    </a:lnR>
                    <a:lnT w="12700" cap="flat" cmpd="sng" algn="ctr">
                      <a:solidFill>
                        <a:srgbClr val="8044F8"/>
                      </a:solidFill>
                      <a:prstDash val="solid"/>
                      <a:round/>
                      <a:headEnd type="none" w="med" len="med"/>
                      <a:tailEnd type="none" w="med" len="med"/>
                    </a:lnT>
                    <a:lnB w="12700" cap="flat" cmpd="sng" algn="ctr">
                      <a:solidFill>
                        <a:srgbClr val="8044F8"/>
                      </a:solidFill>
                      <a:prstDash val="solid"/>
                      <a:round/>
                      <a:headEnd type="none" w="med" len="med"/>
                      <a:tailEnd type="none" w="med" len="med"/>
                    </a:lnB>
                  </a:tcPr>
                </a:tc>
                <a:extLst>
                  <a:ext uri="{0D108BD9-81ED-4DB2-BD59-A6C34878D82A}">
                    <a16:rowId xmlns:a16="http://schemas.microsoft.com/office/drawing/2014/main" xmlns="" val="10000"/>
                  </a:ext>
                </a:extLst>
              </a:tr>
              <a:tr h="773207">
                <a:tc>
                  <a:txBody>
                    <a:bodyPr/>
                    <a:lstStyle/>
                    <a:p>
                      <a:pPr algn="ctr"/>
                      <a:r>
                        <a:rPr lang="en-US" sz="2000" b="1">
                          <a:effectLst/>
                          <a:latin typeface="Times New Roman" panose="02020603050405020304" pitchFamily="18" charset="0"/>
                          <a:cs typeface="Times New Roman" panose="02020603050405020304" pitchFamily="18" charset="0"/>
                        </a:rPr>
                        <a:t>1</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20E4F9"/>
                      </a:solidFill>
                      <a:prstDash val="solid"/>
                      <a:round/>
                      <a:headEnd type="none" w="med" len="med"/>
                      <a:tailEnd type="none" w="med" len="med"/>
                    </a:lnL>
                    <a:lnR w="12700" cap="flat" cmpd="sng" algn="ctr">
                      <a:solidFill>
                        <a:srgbClr val="20E4F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0E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Performs the translation of a program as a whole. </a:t>
                      </a:r>
                    </a:p>
                  </a:txBody>
                  <a:tcPr marL="68580" marR="68580" marT="0" marB="0">
                    <a:lnL w="12700" cap="flat" cmpd="sng" algn="ctr">
                      <a:solidFill>
                        <a:srgbClr val="20E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41F8"/>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Performs translation statement by statement</a:t>
                      </a:r>
                      <a:r>
                        <a:rPr lang="en-US" sz="2000" baseline="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8044F8"/>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xmlns="" val="10001"/>
                  </a:ext>
                </a:extLst>
              </a:tr>
              <a:tr h="463924">
                <a:tc>
                  <a:txBody>
                    <a:bodyPr/>
                    <a:lstStyle/>
                    <a:p>
                      <a:pPr algn="ctr"/>
                      <a:r>
                        <a:rPr lang="en-US" sz="2000" b="1">
                          <a:effectLst/>
                          <a:latin typeface="Times New Roman" panose="02020603050405020304" pitchFamily="18" charset="0"/>
                          <a:cs typeface="Times New Roman" panose="02020603050405020304" pitchFamily="18" charset="0"/>
                        </a:rPr>
                        <a:t>2</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C073A5"/>
                      </a:solidFill>
                      <a:prstDash val="solid"/>
                      <a:round/>
                      <a:headEnd type="none" w="med" len="med"/>
                      <a:tailEnd type="none" w="med" len="med"/>
                    </a:lnL>
                    <a:lnR w="12700" cap="flat" cmpd="sng" algn="ctr">
                      <a:solidFill>
                        <a:srgbClr val="C073A5"/>
                      </a:solidFill>
                      <a:prstDash val="solid"/>
                      <a:round/>
                      <a:headEnd type="none" w="med" len="med"/>
                      <a:tailEnd type="none" w="med" len="med"/>
                    </a:lnR>
                    <a:lnT w="12700" cap="flat" cmpd="sng" algn="ctr">
                      <a:solidFill>
                        <a:srgbClr val="20E4F9"/>
                      </a:solidFill>
                      <a:prstDash val="solid"/>
                      <a:round/>
                      <a:headEnd type="none" w="med" len="med"/>
                      <a:tailEnd type="none" w="med" len="med"/>
                    </a:lnT>
                    <a:lnB w="12700" cap="flat" cmpd="sng" algn="ctr">
                      <a:solidFill>
                        <a:srgbClr val="C073A5"/>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Execution is faster. </a:t>
                      </a:r>
                    </a:p>
                  </a:txBody>
                  <a:tcPr marL="68580" marR="68580" marT="0" marB="0">
                    <a:lnL w="12700" cap="flat" cmpd="sng" algn="ctr">
                      <a:solidFill>
                        <a:srgbClr val="C073A5"/>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Execution is slower.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xmlns="" val="10002"/>
                  </a:ext>
                </a:extLst>
              </a:tr>
              <a:tr h="1082488">
                <a:tc>
                  <a:txBody>
                    <a:bodyPr/>
                    <a:lstStyle/>
                    <a:p>
                      <a:pPr algn="ctr"/>
                      <a:r>
                        <a:rPr lang="en-US" sz="2000" b="1" dirty="0">
                          <a:effectLst/>
                          <a:latin typeface="Times New Roman" panose="02020603050405020304" pitchFamily="18" charset="0"/>
                          <a:cs typeface="Times New Roman" panose="02020603050405020304" pitchFamily="18" charset="0"/>
                        </a:rPr>
                        <a:t>3</a:t>
                      </a:r>
                      <a:r>
                        <a:rPr lang="en-US" sz="2000" dirty="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60E0F9"/>
                      </a:solidFill>
                      <a:prstDash val="solid"/>
                      <a:round/>
                      <a:headEnd type="none" w="med" len="med"/>
                      <a:tailEnd type="none" w="med" len="med"/>
                    </a:lnL>
                    <a:lnR w="12700" cap="flat" cmpd="sng" algn="ctr">
                      <a:solidFill>
                        <a:srgbClr val="60E0F9"/>
                      </a:solidFill>
                      <a:prstDash val="solid"/>
                      <a:round/>
                      <a:headEnd type="none" w="med" len="med"/>
                      <a:tailEnd type="none" w="med" len="med"/>
                    </a:lnR>
                    <a:lnT w="12700" cap="flat" cmpd="sng" algn="ctr">
                      <a:solidFill>
                        <a:srgbClr val="C073A5"/>
                      </a:solidFill>
                      <a:prstDash val="solid"/>
                      <a:round/>
                      <a:headEnd type="none" w="med" len="med"/>
                      <a:tailEnd type="none" w="med" len="med"/>
                    </a:lnT>
                    <a:lnB w="12700" cap="flat" cmpd="sng" algn="ctr">
                      <a:solidFill>
                        <a:srgbClr val="60E0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Requires more memory as linking is needed for the generated intermediate object code. </a:t>
                      </a:r>
                    </a:p>
                  </a:txBody>
                  <a:tcPr marL="68580" marR="68580" marT="0" marB="0">
                    <a:lnL w="12700" cap="flat" cmpd="sng" algn="ctr">
                      <a:solidFill>
                        <a:srgbClr val="60E0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Memory usage is efficient as no intermediate object code is generated.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xmlns="" val="10003"/>
                  </a:ext>
                </a:extLst>
              </a:tr>
              <a:tr h="1082488">
                <a:tc>
                  <a:txBody>
                    <a:bodyPr/>
                    <a:lstStyle/>
                    <a:p>
                      <a:pPr algn="ctr"/>
                      <a:r>
                        <a:rPr lang="en-US" sz="2000" b="1">
                          <a:effectLst/>
                          <a:latin typeface="Times New Roman" panose="02020603050405020304" pitchFamily="18" charset="0"/>
                          <a:cs typeface="Times New Roman" panose="02020603050405020304" pitchFamily="18" charset="0"/>
                        </a:rPr>
                        <a:t>4</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201A0C"/>
                      </a:solidFill>
                      <a:prstDash val="solid"/>
                      <a:round/>
                      <a:headEnd type="none" w="med" len="med"/>
                      <a:tailEnd type="none" w="med" len="med"/>
                    </a:lnL>
                    <a:lnR w="12700" cap="flat" cmpd="sng" algn="ctr">
                      <a:solidFill>
                        <a:srgbClr val="201A0C"/>
                      </a:solidFill>
                      <a:prstDash val="solid"/>
                      <a:round/>
                      <a:headEnd type="none" w="med" len="med"/>
                      <a:tailEnd type="none" w="med" len="med"/>
                    </a:lnR>
                    <a:lnT w="12700" cap="flat" cmpd="sng" algn="ctr">
                      <a:solidFill>
                        <a:srgbClr val="60E0F9"/>
                      </a:solidFill>
                      <a:prstDash val="solid"/>
                      <a:round/>
                      <a:headEnd type="none" w="med" len="med"/>
                      <a:tailEnd type="none" w="med" len="med"/>
                    </a:lnT>
                    <a:lnB w="12700" cap="flat" cmpd="sng" algn="ctr">
                      <a:solidFill>
                        <a:srgbClr val="201A0C"/>
                      </a:solidFill>
                      <a:prstDash val="solid"/>
                      <a:round/>
                      <a:headEnd type="none" w="med" len="med"/>
                      <a:tailEnd type="none" w="med" len="med"/>
                    </a:lnB>
                  </a:tcPr>
                </a:tc>
                <a:tc>
                  <a:txBody>
                    <a:bodyPr/>
                    <a:lstStyle/>
                    <a:p>
                      <a:pPr algn="just"/>
                      <a:r>
                        <a:rPr lang="en-US" sz="2000">
                          <a:effectLst/>
                          <a:latin typeface="Times New Roman" panose="02020603050405020304" pitchFamily="18" charset="0"/>
                          <a:cs typeface="Times New Roman" panose="02020603050405020304" pitchFamily="18" charset="0"/>
                        </a:rPr>
                        <a:t>Debugging is hard as the error messages are generated after scanning the entire program only. </a:t>
                      </a:r>
                    </a:p>
                  </a:txBody>
                  <a:tcPr marL="68580" marR="68580" marT="0" marB="0">
                    <a:lnL w="12700" cap="flat" cmpd="sng" algn="ctr">
                      <a:solidFill>
                        <a:srgbClr val="201A0C"/>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It stops translation when the first error is met. Hence, debugging is easy.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xmlns="" val="10004"/>
                  </a:ext>
                </a:extLst>
              </a:tr>
              <a:tr h="880858">
                <a:tc>
                  <a:txBody>
                    <a:bodyPr/>
                    <a:lstStyle/>
                    <a:p>
                      <a:pPr algn="ctr"/>
                      <a:r>
                        <a:rPr lang="en-US" sz="2000" b="1">
                          <a:effectLst/>
                          <a:latin typeface="Times New Roman" panose="02020603050405020304" pitchFamily="18" charset="0"/>
                          <a:cs typeface="Times New Roman" panose="02020603050405020304" pitchFamily="18" charset="0"/>
                        </a:rPr>
                        <a:t>5</a:t>
                      </a:r>
                      <a:r>
                        <a:rPr lang="en-US" sz="2000">
                          <a:effectLst/>
                          <a:latin typeface="Times New Roman" panose="02020603050405020304" pitchFamily="18" charset="0"/>
                          <a:cs typeface="Times New Roman" panose="02020603050405020304" pitchFamily="18" charset="0"/>
                        </a:rPr>
                        <a:t> </a:t>
                      </a:r>
                    </a:p>
                  </a:txBody>
                  <a:tcPr marL="68580" marR="68580" marT="0" marB="0">
                    <a:lnL w="12700" cap="flat" cmpd="sng" algn="ctr">
                      <a:solidFill>
                        <a:srgbClr val="E0F408"/>
                      </a:solidFill>
                      <a:prstDash val="solid"/>
                      <a:round/>
                      <a:headEnd type="none" w="med" len="med"/>
                      <a:tailEnd type="none" w="med" len="med"/>
                    </a:lnL>
                    <a:lnR w="12700" cap="flat" cmpd="sng" algn="ctr">
                      <a:solidFill>
                        <a:srgbClr val="E0F408"/>
                      </a:solidFill>
                      <a:prstDash val="solid"/>
                      <a:round/>
                      <a:headEnd type="none" w="med" len="med"/>
                      <a:tailEnd type="none" w="med" len="med"/>
                    </a:lnR>
                    <a:lnT w="12700" cap="flat" cmpd="sng" algn="ctr">
                      <a:solidFill>
                        <a:srgbClr val="201A0C"/>
                      </a:solidFill>
                      <a:prstDash val="solid"/>
                      <a:round/>
                      <a:headEnd type="none" w="med" len="med"/>
                      <a:tailEnd type="none" w="med" len="med"/>
                    </a:lnT>
                    <a:lnB w="12700" cap="flat" cmpd="sng" algn="ctr">
                      <a:solidFill>
                        <a:srgbClr val="E0F408"/>
                      </a:solidFill>
                      <a:prstDash val="solid"/>
                      <a:round/>
                      <a:headEnd type="none" w="med" len="med"/>
                      <a:tailEnd type="none" w="med" len="med"/>
                    </a:lnB>
                  </a:tcPr>
                </a:tc>
                <a:tc>
                  <a:txBody>
                    <a:bodyPr/>
                    <a:lstStyle/>
                    <a:p>
                      <a:pPr algn="just"/>
                      <a:r>
                        <a:rPr lang="en-US" sz="2000">
                          <a:effectLst/>
                          <a:latin typeface="Times New Roman" panose="02020603050405020304" pitchFamily="18" charset="0"/>
                          <a:cs typeface="Times New Roman" panose="02020603050405020304" pitchFamily="18" charset="0"/>
                        </a:rPr>
                        <a:t>Programming languages like C, C++ uses compilers. </a:t>
                      </a:r>
                    </a:p>
                  </a:txBody>
                  <a:tcPr marL="68580" marR="68580" marT="0" marB="0">
                    <a:lnL w="12700" cap="flat" cmpd="sng" algn="ctr">
                      <a:solidFill>
                        <a:srgbClr val="E0F408"/>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tc>
                  <a:txBody>
                    <a:bodyPr/>
                    <a:lstStyle/>
                    <a:p>
                      <a:pPr algn="just"/>
                      <a:r>
                        <a:rPr lang="en-US" sz="2000" dirty="0">
                          <a:effectLst/>
                          <a:latin typeface="Times New Roman" panose="02020603050405020304" pitchFamily="18" charset="0"/>
                          <a:cs typeface="Times New Roman" panose="02020603050405020304" pitchFamily="18" charset="0"/>
                        </a:rPr>
                        <a:t>Programming languages like Python, BASIC, and Ruby uses interpreters. </a:t>
                      </a:r>
                    </a:p>
                  </a:txBody>
                  <a:tcPr marL="68580" marR="68580" marT="0" marB="0">
                    <a:lnL w="12700" cap="flat" cmpd="sng" algn="ctr">
                      <a:solidFill>
                        <a:srgbClr val="00B4F9"/>
                      </a:solidFill>
                      <a:prstDash val="solid"/>
                      <a:round/>
                      <a:headEnd type="none" w="med" len="med"/>
                      <a:tailEnd type="none" w="med" len="med"/>
                    </a:lnL>
                    <a:lnR w="12700" cap="flat" cmpd="sng" algn="ctr">
                      <a:solidFill>
                        <a:srgbClr val="00B4F9"/>
                      </a:solidFill>
                      <a:prstDash val="solid"/>
                      <a:round/>
                      <a:headEnd type="none" w="med" len="med"/>
                      <a:tailEnd type="none" w="med" len="med"/>
                    </a:lnR>
                    <a:lnT w="12700" cap="flat" cmpd="sng" algn="ctr">
                      <a:solidFill>
                        <a:srgbClr val="00B4F9"/>
                      </a:solidFill>
                      <a:prstDash val="solid"/>
                      <a:round/>
                      <a:headEnd type="none" w="med" len="med"/>
                      <a:tailEnd type="none" w="med" len="med"/>
                    </a:lnT>
                    <a:lnB w="12700" cap="flat" cmpd="sng" algn="ctr">
                      <a:solidFill>
                        <a:srgbClr val="00B4F9"/>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6273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797416"/>
          </a:xfrm>
        </p:spPr>
        <p:txBody>
          <a:bodyPr>
            <a:normAutofit/>
          </a:bodyPr>
          <a:lstStyle/>
          <a:p>
            <a:r>
              <a:rPr lang="en-US" sz="3600" dirty="0">
                <a:latin typeface="Times New Roman"/>
                <a:cs typeface="Times New Roman"/>
              </a:rPr>
              <a:t>Object </a:t>
            </a:r>
            <a:r>
              <a:rPr lang="en-US" sz="3600" spc="-5" dirty="0">
                <a:latin typeface="Times New Roman"/>
                <a:cs typeface="Times New Roman"/>
              </a:rPr>
              <a:t>file </a:t>
            </a:r>
            <a:r>
              <a:rPr lang="en-US" sz="3600" dirty="0">
                <a:latin typeface="Times New Roman"/>
                <a:cs typeface="Times New Roman"/>
              </a:rPr>
              <a:t>and Executable</a:t>
            </a:r>
            <a:r>
              <a:rPr lang="en-US" sz="3600" spc="-55" dirty="0">
                <a:latin typeface="Times New Roman"/>
                <a:cs typeface="Times New Roman"/>
              </a:rPr>
              <a:t> </a:t>
            </a:r>
            <a:r>
              <a:rPr lang="en-US" sz="3600" spc="-5" dirty="0">
                <a:latin typeface="Times New Roman"/>
                <a:cs typeface="Times New Roman"/>
              </a:rPr>
              <a:t>file</a:t>
            </a:r>
            <a:endParaRPr lang="en-IN" sz="3600" dirty="0"/>
          </a:p>
        </p:txBody>
      </p:sp>
      <p:sp>
        <p:nvSpPr>
          <p:cNvPr id="3" name="Text Placeholder 2"/>
          <p:cNvSpPr>
            <a:spLocks noGrp="1"/>
          </p:cNvSpPr>
          <p:nvPr>
            <p:ph type="body" idx="1"/>
          </p:nvPr>
        </p:nvSpPr>
        <p:spPr>
          <a:xfrm>
            <a:off x="772510" y="1229710"/>
            <a:ext cx="10809890" cy="4619297"/>
          </a:xfrm>
        </p:spPr>
        <p:txBody>
          <a:bodyPr>
            <a:normAutofit lnSpcReduction="10000"/>
          </a:bodyPr>
          <a:lstStyle/>
          <a:p>
            <a:pPr marL="12700" marR="5080" algn="just">
              <a:spcBef>
                <a:spcPts val="100"/>
              </a:spcBef>
              <a:buSzPct val="95000"/>
              <a:tabLst>
                <a:tab pos="102870" algn="l"/>
              </a:tabLst>
            </a:pPr>
            <a:r>
              <a:rPr lang="en-US" dirty="0"/>
              <a:t>An </a:t>
            </a:r>
            <a:r>
              <a:rPr lang="en-US" b="1" dirty="0">
                <a:solidFill>
                  <a:srgbClr val="FF0000"/>
                </a:solidFill>
              </a:rPr>
              <a:t>object </a:t>
            </a:r>
            <a:r>
              <a:rPr lang="en-US" b="1" spc="-5" dirty="0">
                <a:solidFill>
                  <a:srgbClr val="FF0000"/>
                </a:solidFill>
              </a:rPr>
              <a:t>file </a:t>
            </a:r>
            <a:r>
              <a:rPr lang="en-US" spc="-5" dirty="0"/>
              <a:t>is </a:t>
            </a:r>
            <a:r>
              <a:rPr lang="en-US" dirty="0"/>
              <a:t>a </a:t>
            </a:r>
            <a:r>
              <a:rPr lang="en-US" spc="-5" dirty="0"/>
              <a:t>file containing </a:t>
            </a:r>
            <a:r>
              <a:rPr lang="en-US" b="1" dirty="0"/>
              <a:t>object code</a:t>
            </a:r>
            <a:r>
              <a:rPr lang="en-US" dirty="0"/>
              <a:t>, </a:t>
            </a:r>
            <a:r>
              <a:rPr lang="en-US" spc="-5" dirty="0"/>
              <a:t>meaning relocatable format machine  </a:t>
            </a:r>
            <a:r>
              <a:rPr lang="en-US" dirty="0"/>
              <a:t>code </a:t>
            </a:r>
            <a:r>
              <a:rPr lang="en-US" spc="-5" dirty="0"/>
              <a:t>that is usually </a:t>
            </a:r>
            <a:r>
              <a:rPr lang="en-US" dirty="0"/>
              <a:t>not </a:t>
            </a:r>
            <a:r>
              <a:rPr lang="en-US" spc="-5" dirty="0"/>
              <a:t>directly</a:t>
            </a:r>
            <a:r>
              <a:rPr lang="en-US" spc="-10" dirty="0"/>
              <a:t> </a:t>
            </a:r>
            <a:r>
              <a:rPr lang="en-US" spc="-5" dirty="0"/>
              <a:t>executable.</a:t>
            </a:r>
          </a:p>
          <a:p>
            <a:pPr marL="12700" marR="5080" algn="just">
              <a:spcBef>
                <a:spcPts val="100"/>
              </a:spcBef>
              <a:buSzPct val="95000"/>
              <a:tabLst>
                <a:tab pos="102870" algn="l"/>
              </a:tabLst>
            </a:pPr>
            <a:endParaRPr lang="en-US" dirty="0"/>
          </a:p>
          <a:p>
            <a:pPr marL="102235" indent="-90170" algn="just">
              <a:buSzPct val="95000"/>
              <a:tabLst>
                <a:tab pos="102870" algn="l"/>
              </a:tabLst>
            </a:pPr>
            <a:r>
              <a:rPr lang="en-US" dirty="0"/>
              <a:t>Object </a:t>
            </a:r>
            <a:r>
              <a:rPr lang="en-US" spc="-5" dirty="0"/>
              <a:t>file </a:t>
            </a:r>
            <a:r>
              <a:rPr lang="en-US" dirty="0"/>
              <a:t>has </a:t>
            </a:r>
            <a:r>
              <a:rPr lang="en-US" b="1" dirty="0"/>
              <a:t>.o </a:t>
            </a:r>
            <a:r>
              <a:rPr lang="en-US" b="1" spc="-5" dirty="0"/>
              <a:t>extension </a:t>
            </a:r>
            <a:r>
              <a:rPr lang="en-US" dirty="0"/>
              <a:t>e.g.</a:t>
            </a:r>
            <a:r>
              <a:rPr lang="en-US" spc="20" dirty="0"/>
              <a:t> </a:t>
            </a:r>
            <a:r>
              <a:rPr lang="en-US" spc="-5" dirty="0" err="1"/>
              <a:t>hello.o</a:t>
            </a:r>
            <a:endParaRPr lang="en-US" spc="-5" dirty="0"/>
          </a:p>
          <a:p>
            <a:pPr marL="102235" indent="-90170" algn="just">
              <a:buSzPct val="95000"/>
              <a:tabLst>
                <a:tab pos="102870" algn="l"/>
              </a:tabLst>
            </a:pPr>
            <a:endParaRPr lang="en-US" dirty="0"/>
          </a:p>
          <a:p>
            <a:pPr marL="12700" marR="118745" algn="just">
              <a:buSzPct val="95000"/>
              <a:tabLst>
                <a:tab pos="102870" algn="l"/>
                <a:tab pos="8110855" algn="l"/>
              </a:tabLst>
            </a:pPr>
            <a:r>
              <a:rPr lang="en-US" dirty="0"/>
              <a:t>Object </a:t>
            </a:r>
            <a:r>
              <a:rPr lang="en-US" spc="-5" dirty="0"/>
              <a:t>files </a:t>
            </a:r>
            <a:r>
              <a:rPr lang="en-US" dirty="0"/>
              <a:t>are produced by </a:t>
            </a:r>
            <a:r>
              <a:rPr lang="en-US" spc="-5" dirty="0"/>
              <a:t>an assembler, compiler, </a:t>
            </a:r>
            <a:r>
              <a:rPr lang="en-US" dirty="0"/>
              <a:t>or other language </a:t>
            </a:r>
            <a:r>
              <a:rPr lang="en-US" spc="-5" dirty="0"/>
              <a:t>translator,  </a:t>
            </a:r>
            <a:r>
              <a:rPr lang="en-US" spc="-10" dirty="0"/>
              <a:t>a</a:t>
            </a:r>
            <a:r>
              <a:rPr lang="en-US" spc="5" dirty="0"/>
              <a:t>n</a:t>
            </a:r>
            <a:r>
              <a:rPr lang="en-US" dirty="0"/>
              <a:t>d</a:t>
            </a:r>
            <a:r>
              <a:rPr lang="en-US" spc="5" dirty="0"/>
              <a:t> u</a:t>
            </a:r>
            <a:r>
              <a:rPr lang="en-US" spc="-5" dirty="0"/>
              <a:t>s</a:t>
            </a:r>
            <a:r>
              <a:rPr lang="en-US" dirty="0"/>
              <a:t>ed</a:t>
            </a:r>
            <a:r>
              <a:rPr lang="en-US" spc="5" dirty="0"/>
              <a:t> </a:t>
            </a:r>
            <a:r>
              <a:rPr lang="en-US" dirty="0"/>
              <a:t>as</a:t>
            </a:r>
            <a:r>
              <a:rPr lang="en-US" spc="-5" dirty="0"/>
              <a:t> </a:t>
            </a:r>
            <a:r>
              <a:rPr lang="en-US" dirty="0"/>
              <a:t>in</a:t>
            </a:r>
            <a:r>
              <a:rPr lang="en-US" spc="5" dirty="0"/>
              <a:t>pu</a:t>
            </a:r>
            <a:r>
              <a:rPr lang="en-US" dirty="0"/>
              <a:t>t </a:t>
            </a:r>
            <a:r>
              <a:rPr lang="en-US" spc="-10" dirty="0"/>
              <a:t>t</a:t>
            </a:r>
            <a:r>
              <a:rPr lang="en-US" dirty="0"/>
              <a:t>o</a:t>
            </a:r>
            <a:r>
              <a:rPr lang="en-US" spc="5" dirty="0"/>
              <a:t> </a:t>
            </a:r>
            <a:r>
              <a:rPr lang="en-US" spc="-10" dirty="0"/>
              <a:t>t</a:t>
            </a:r>
            <a:r>
              <a:rPr lang="en-US" spc="5" dirty="0"/>
              <a:t>h</a:t>
            </a:r>
            <a:r>
              <a:rPr lang="en-US" dirty="0"/>
              <a:t>e </a:t>
            </a:r>
            <a:r>
              <a:rPr lang="en-US" spc="-10" dirty="0"/>
              <a:t>l</a:t>
            </a:r>
            <a:r>
              <a:rPr lang="en-US" dirty="0"/>
              <a:t>i</a:t>
            </a:r>
            <a:r>
              <a:rPr lang="en-US" spc="5" dirty="0"/>
              <a:t>n</a:t>
            </a:r>
            <a:r>
              <a:rPr lang="en-US" dirty="0"/>
              <a:t>ker,</a:t>
            </a:r>
            <a:r>
              <a:rPr lang="en-US" spc="5" dirty="0"/>
              <a:t> </a:t>
            </a:r>
            <a:r>
              <a:rPr lang="en-US" dirty="0"/>
              <a:t>w</a:t>
            </a:r>
            <a:r>
              <a:rPr lang="en-US" spc="5" dirty="0"/>
              <a:t>h</a:t>
            </a:r>
            <a:r>
              <a:rPr lang="en-US" spc="-10" dirty="0"/>
              <a:t>i</a:t>
            </a:r>
            <a:r>
              <a:rPr lang="en-US" dirty="0"/>
              <a:t>ch</a:t>
            </a:r>
            <a:r>
              <a:rPr lang="en-US" spc="5" dirty="0"/>
              <a:t> </a:t>
            </a:r>
            <a:r>
              <a:rPr lang="en-US" spc="-10" dirty="0"/>
              <a:t>i</a:t>
            </a:r>
            <a:r>
              <a:rPr lang="en-US" dirty="0"/>
              <a:t>n</a:t>
            </a:r>
            <a:r>
              <a:rPr lang="en-US" spc="15" dirty="0"/>
              <a:t> </a:t>
            </a:r>
            <a:r>
              <a:rPr lang="en-US" spc="-10" dirty="0"/>
              <a:t>t</a:t>
            </a:r>
            <a:r>
              <a:rPr lang="en-US" spc="5" dirty="0"/>
              <a:t>u</a:t>
            </a:r>
            <a:r>
              <a:rPr lang="en-US" dirty="0"/>
              <a:t>rn</a:t>
            </a:r>
            <a:r>
              <a:rPr lang="en-US" spc="5" dirty="0"/>
              <a:t> </a:t>
            </a:r>
            <a:r>
              <a:rPr lang="en-US" spc="-10" dirty="0"/>
              <a:t>t</a:t>
            </a:r>
            <a:r>
              <a:rPr lang="en-US" dirty="0"/>
              <a:t>y</a:t>
            </a:r>
            <a:r>
              <a:rPr lang="en-US" spc="5" dirty="0"/>
              <a:t>p</a:t>
            </a:r>
            <a:r>
              <a:rPr lang="en-US" spc="-10" dirty="0"/>
              <a:t>i</a:t>
            </a:r>
            <a:r>
              <a:rPr lang="en-US" dirty="0"/>
              <a:t>c</a:t>
            </a:r>
            <a:r>
              <a:rPr lang="en-US" spc="-10" dirty="0"/>
              <a:t>a</a:t>
            </a:r>
            <a:r>
              <a:rPr lang="en-US" dirty="0"/>
              <a:t>l</a:t>
            </a:r>
            <a:r>
              <a:rPr lang="en-US" spc="-10" dirty="0"/>
              <a:t>l</a:t>
            </a:r>
            <a:r>
              <a:rPr lang="en-US" dirty="0"/>
              <a:t>y</a:t>
            </a:r>
            <a:r>
              <a:rPr lang="en-US" spc="-5" dirty="0"/>
              <a:t> </a:t>
            </a:r>
            <a:r>
              <a:rPr lang="en-US" spc="5" dirty="0"/>
              <a:t>g</a:t>
            </a:r>
            <a:r>
              <a:rPr lang="en-US" dirty="0"/>
              <a:t>enera</a:t>
            </a:r>
            <a:r>
              <a:rPr lang="en-US" spc="-10" dirty="0"/>
              <a:t>t</a:t>
            </a:r>
            <a:r>
              <a:rPr lang="en-US" dirty="0"/>
              <a:t>es</a:t>
            </a:r>
            <a:r>
              <a:rPr lang="en-US" spc="-5" dirty="0"/>
              <a:t> </a:t>
            </a:r>
            <a:r>
              <a:rPr lang="en-US" dirty="0"/>
              <a:t>an</a:t>
            </a:r>
            <a:r>
              <a:rPr lang="en-US" spc="15" dirty="0"/>
              <a:t> </a:t>
            </a:r>
            <a:r>
              <a:rPr lang="en-US" spc="-10" dirty="0"/>
              <a:t>e</a:t>
            </a:r>
            <a:r>
              <a:rPr lang="en-US" spc="5" dirty="0"/>
              <a:t>x</a:t>
            </a:r>
            <a:r>
              <a:rPr lang="en-US" dirty="0"/>
              <a:t>ec</a:t>
            </a:r>
            <a:r>
              <a:rPr lang="en-US" spc="5" dirty="0"/>
              <a:t>u</a:t>
            </a:r>
            <a:r>
              <a:rPr lang="en-US" spc="-10" dirty="0"/>
              <a:t>t</a:t>
            </a:r>
            <a:r>
              <a:rPr lang="en-US" dirty="0"/>
              <a:t>ab</a:t>
            </a:r>
            <a:r>
              <a:rPr lang="en-US" spc="-5" dirty="0"/>
              <a:t>l</a:t>
            </a:r>
            <a:r>
              <a:rPr lang="en-US" dirty="0"/>
              <a:t>e	fi</a:t>
            </a:r>
            <a:r>
              <a:rPr lang="en-US" spc="-10" dirty="0"/>
              <a:t>l</a:t>
            </a:r>
            <a:r>
              <a:rPr lang="en-US" dirty="0"/>
              <a:t>e.</a:t>
            </a:r>
          </a:p>
          <a:p>
            <a:pPr marL="12700" marR="118745" algn="just">
              <a:buSzPct val="95000"/>
              <a:tabLst>
                <a:tab pos="102870" algn="l"/>
                <a:tab pos="8110855" algn="l"/>
              </a:tabLst>
            </a:pPr>
            <a:endParaRPr lang="en-US" dirty="0"/>
          </a:p>
          <a:p>
            <a:pPr marL="102235" indent="-90170" algn="just">
              <a:buSzPct val="95000"/>
              <a:tabLst>
                <a:tab pos="102870" algn="l"/>
              </a:tabLst>
            </a:pPr>
            <a:r>
              <a:rPr lang="en-US" dirty="0"/>
              <a:t>An </a:t>
            </a:r>
            <a:r>
              <a:rPr lang="en-US" b="1" spc="-5" dirty="0">
                <a:solidFill>
                  <a:srgbClr val="FF0000"/>
                </a:solidFill>
              </a:rPr>
              <a:t>executable file </a:t>
            </a:r>
            <a:r>
              <a:rPr lang="en-US" spc="-5" dirty="0"/>
              <a:t>is formed </a:t>
            </a:r>
            <a:r>
              <a:rPr lang="en-US" dirty="0"/>
              <a:t>by </a:t>
            </a:r>
            <a:r>
              <a:rPr lang="en-US" spc="-5" dirty="0"/>
              <a:t>linking </a:t>
            </a:r>
            <a:r>
              <a:rPr lang="en-US" dirty="0"/>
              <a:t>the Object </a:t>
            </a:r>
            <a:r>
              <a:rPr lang="en-US" spc="-5" dirty="0"/>
              <a:t>files </a:t>
            </a:r>
            <a:r>
              <a:rPr lang="en-US" dirty="0"/>
              <a:t>and </a:t>
            </a:r>
            <a:r>
              <a:rPr lang="en-US" spc="-5" dirty="0"/>
              <a:t>has </a:t>
            </a:r>
            <a:r>
              <a:rPr lang="en-US" b="1" dirty="0"/>
              <a:t>.exe</a:t>
            </a:r>
            <a:r>
              <a:rPr lang="en-US" b="1" spc="110" dirty="0"/>
              <a:t> </a:t>
            </a:r>
            <a:r>
              <a:rPr lang="en-US" b="1" dirty="0"/>
              <a:t>extension</a:t>
            </a:r>
            <a:r>
              <a:rPr lang="en-US" dirty="0"/>
              <a:t>.</a:t>
            </a:r>
          </a:p>
          <a:p>
            <a:pPr marL="102235" indent="-90170" algn="just">
              <a:buSzPct val="95000"/>
              <a:tabLst>
                <a:tab pos="102870" algn="l"/>
              </a:tabLst>
            </a:pPr>
            <a:endParaRPr lang="en-US" dirty="0"/>
          </a:p>
          <a:p>
            <a:pPr marL="12700" marR="365760" algn="just">
              <a:spcBef>
                <a:spcPts val="10"/>
              </a:spcBef>
              <a:buSzPct val="95000"/>
              <a:tabLst>
                <a:tab pos="102870" algn="l"/>
              </a:tabLst>
            </a:pPr>
            <a:r>
              <a:rPr lang="en-US" dirty="0"/>
              <a:t>Object </a:t>
            </a:r>
            <a:r>
              <a:rPr lang="en-US" spc="-5" dirty="0"/>
              <a:t>file contains </a:t>
            </a:r>
            <a:r>
              <a:rPr lang="en-US" dirty="0"/>
              <a:t>low </a:t>
            </a:r>
            <a:r>
              <a:rPr lang="en-US" spc="-5" dirty="0"/>
              <a:t>level instructions which can </a:t>
            </a:r>
            <a:r>
              <a:rPr lang="en-US" dirty="0"/>
              <a:t>be understood by </a:t>
            </a:r>
            <a:r>
              <a:rPr lang="en-US" spc="-5" dirty="0"/>
              <a:t>the </a:t>
            </a:r>
            <a:r>
              <a:rPr lang="en-US" dirty="0"/>
              <a:t>CPU.  That </a:t>
            </a:r>
            <a:r>
              <a:rPr lang="en-US" spc="-5" dirty="0"/>
              <a:t>is </a:t>
            </a:r>
            <a:r>
              <a:rPr lang="en-US" dirty="0"/>
              <a:t>why </a:t>
            </a:r>
            <a:r>
              <a:rPr lang="en-US" spc="-5" dirty="0"/>
              <a:t>it is also called machine</a:t>
            </a:r>
            <a:r>
              <a:rPr lang="en-US" spc="20" dirty="0"/>
              <a:t> </a:t>
            </a:r>
            <a:r>
              <a:rPr lang="en-US" dirty="0"/>
              <a:t>code.</a:t>
            </a:r>
          </a:p>
        </p:txBody>
      </p:sp>
    </p:spTree>
    <p:extLst>
      <p:ext uri="{BB962C8B-B14F-4D97-AF65-F5344CB8AC3E}">
        <p14:creationId xmlns:p14="http://schemas.microsoft.com/office/powerpoint/2010/main" val="139653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Difference between Object file and Executable file :</a:t>
            </a:r>
            <a:endParaRPr lang="en-US" dirty="0"/>
          </a:p>
        </p:txBody>
      </p:sp>
      <p:sp>
        <p:nvSpPr>
          <p:cNvPr id="3" name="Text Placeholder 2"/>
          <p:cNvSpPr>
            <a:spLocks noGrp="1"/>
          </p:cNvSpPr>
          <p:nvPr>
            <p:ph type="body" idx="1"/>
          </p:nvPr>
        </p:nvSpPr>
        <p:spPr/>
        <p:txBody>
          <a:bodyPr/>
          <a:lstStyle/>
          <a:p>
            <a:r>
              <a:rPr lang="en-US" smtClean="0"/>
              <a:t>Both are binary files but the differences between those are:-</a:t>
            </a:r>
          </a:p>
          <a:p>
            <a:endParaRPr lang="en-US" smtClean="0"/>
          </a:p>
          <a:p>
            <a:r>
              <a:rPr lang="en-US" smtClean="0"/>
              <a:t>we can execute an executable file while we cannot execute an object file.</a:t>
            </a:r>
          </a:p>
          <a:p>
            <a:endParaRPr lang="en-US" smtClean="0"/>
          </a:p>
          <a:p>
            <a:r>
              <a:rPr lang="en-US" smtClean="0"/>
              <a:t>An object file is a file where compiler has not yet linked to the libraries, so you  get an object file just before linking to the libraries, so still some of the symbols or  function definitions are not yet resolved which are actually present in the libraries,  and that's why we cannot execute it.</a:t>
            </a:r>
          </a:p>
          <a:p>
            <a:endParaRPr lang="en-IN" dirty="0"/>
          </a:p>
        </p:txBody>
      </p:sp>
    </p:spTree>
    <p:extLst>
      <p:ext uri="{BB962C8B-B14F-4D97-AF65-F5344CB8AC3E}">
        <p14:creationId xmlns:p14="http://schemas.microsoft.com/office/powerpoint/2010/main" val="243673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48C26A-556F-4E5A-93EA-13718ED56D98}"/>
              </a:ext>
            </a:extLst>
          </p:cNvPr>
          <p:cNvSpPr>
            <a:spLocks noGrp="1"/>
          </p:cNvSpPr>
          <p:nvPr>
            <p:ph type="title"/>
          </p:nvPr>
        </p:nvSpPr>
        <p:spPr/>
        <p:txBody>
          <a:bodyPr/>
          <a:lstStyle/>
          <a:p>
            <a:r>
              <a:rPr lang="en-IN" dirty="0"/>
              <a:t>BASIC C Program </a:t>
            </a:r>
          </a:p>
        </p:txBody>
      </p:sp>
      <p:sp>
        <p:nvSpPr>
          <p:cNvPr id="3" name="Text Placeholder 2">
            <a:extLst>
              <a:ext uri="{FF2B5EF4-FFF2-40B4-BE49-F238E27FC236}">
                <a16:creationId xmlns:a16="http://schemas.microsoft.com/office/drawing/2014/main" xmlns="" id="{671CB67B-B57A-48B7-80F7-3BAFD741A3BF}"/>
              </a:ext>
            </a:extLst>
          </p:cNvPr>
          <p:cNvSpPr>
            <a:spLocks noGrp="1"/>
          </p:cNvSpPr>
          <p:nvPr>
            <p:ph type="body" idx="1"/>
          </p:nvPr>
        </p:nvSpPr>
        <p:spPr>
          <a:xfrm>
            <a:off x="3299637" y="2216890"/>
            <a:ext cx="10972800" cy="4525963"/>
          </a:xfrm>
        </p:spPr>
        <p:txBody>
          <a:bodyPr/>
          <a:lstStyle/>
          <a:p>
            <a:pPr marL="0" indent="0">
              <a:buNone/>
            </a:pPr>
            <a:r>
              <a:rPr lang="en-IN" dirty="0"/>
              <a:t>#include&lt;stdio.h&gt;</a:t>
            </a:r>
          </a:p>
          <a:p>
            <a:pPr marL="0" indent="0">
              <a:buNone/>
            </a:pPr>
            <a:r>
              <a:rPr lang="en-IN" dirty="0"/>
              <a:t>void main()</a:t>
            </a:r>
          </a:p>
          <a:p>
            <a:pPr marL="0" indent="0">
              <a:buNone/>
            </a:pPr>
            <a:r>
              <a:rPr lang="en-IN" dirty="0"/>
              <a:t>    {</a:t>
            </a:r>
          </a:p>
          <a:p>
            <a:pPr marL="0" indent="0">
              <a:buNone/>
            </a:pPr>
            <a:r>
              <a:rPr lang="en-IN" dirty="0"/>
              <a:t>       </a:t>
            </a:r>
            <a:r>
              <a:rPr lang="en-IN" dirty="0" err="1"/>
              <a:t>printf</a:t>
            </a:r>
            <a:r>
              <a:rPr lang="en-IN" dirty="0"/>
              <a:t>(“Welcome to UPES CSA C- Workshop”);</a:t>
            </a:r>
          </a:p>
          <a:p>
            <a:pPr marL="0" indent="0">
              <a:buNone/>
            </a:pPr>
            <a:r>
              <a:rPr lang="en-IN" dirty="0"/>
              <a:t>     }</a:t>
            </a:r>
          </a:p>
        </p:txBody>
      </p:sp>
      <p:sp>
        <p:nvSpPr>
          <p:cNvPr id="4" name="Rectangle 3">
            <a:extLst>
              <a:ext uri="{FF2B5EF4-FFF2-40B4-BE49-F238E27FC236}">
                <a16:creationId xmlns:a16="http://schemas.microsoft.com/office/drawing/2014/main" xmlns="" id="{DF1DB7B0-CF85-4BC8-ADE7-47E57D2A8624}"/>
              </a:ext>
            </a:extLst>
          </p:cNvPr>
          <p:cNvSpPr/>
          <p:nvPr/>
        </p:nvSpPr>
        <p:spPr>
          <a:xfrm>
            <a:off x="3179135" y="2137144"/>
            <a:ext cx="1201479" cy="4997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9E6FD4D0-875F-4980-AD01-0110A75A5DF6}"/>
              </a:ext>
            </a:extLst>
          </p:cNvPr>
          <p:cNvSpPr/>
          <p:nvPr/>
        </p:nvSpPr>
        <p:spPr>
          <a:xfrm>
            <a:off x="4508205" y="2137144"/>
            <a:ext cx="829339" cy="4997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3641FD36-5D64-41E5-A0EB-8901664118F8}"/>
              </a:ext>
            </a:extLst>
          </p:cNvPr>
          <p:cNvSpPr/>
          <p:nvPr/>
        </p:nvSpPr>
        <p:spPr>
          <a:xfrm>
            <a:off x="3299637" y="2690040"/>
            <a:ext cx="581246" cy="3349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266485B9-29A8-4C3A-B47C-CBAE94D7D04E}"/>
              </a:ext>
            </a:extLst>
          </p:cNvPr>
          <p:cNvSpPr/>
          <p:nvPr/>
        </p:nvSpPr>
        <p:spPr>
          <a:xfrm>
            <a:off x="3923413" y="2690040"/>
            <a:ext cx="829339" cy="3349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666466E2-5211-4388-BF1B-94113DC9E60D}"/>
              </a:ext>
            </a:extLst>
          </p:cNvPr>
          <p:cNvSpPr/>
          <p:nvPr/>
        </p:nvSpPr>
        <p:spPr>
          <a:xfrm>
            <a:off x="3774558" y="3498114"/>
            <a:ext cx="829340" cy="4997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5816A962-5CFE-4468-8D76-5FB2B1818476}"/>
              </a:ext>
            </a:extLst>
          </p:cNvPr>
          <p:cNvSpPr/>
          <p:nvPr/>
        </p:nvSpPr>
        <p:spPr>
          <a:xfrm>
            <a:off x="9548037" y="3498114"/>
            <a:ext cx="244549" cy="425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xmlns="" id="{B2502967-95C2-4125-9103-7ADC8C65B364}"/>
              </a:ext>
            </a:extLst>
          </p:cNvPr>
          <p:cNvCxnSpPr>
            <a:endCxn id="4" idx="1"/>
          </p:cNvCxnSpPr>
          <p:nvPr/>
        </p:nvCxnSpPr>
        <p:spPr>
          <a:xfrm flipV="1">
            <a:off x="2466753" y="2387009"/>
            <a:ext cx="712382" cy="15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xmlns="" id="{C552A905-48EE-4CF7-B5D1-4CB974C911DA}"/>
              </a:ext>
            </a:extLst>
          </p:cNvPr>
          <p:cNvSpPr txBox="1"/>
          <p:nvPr/>
        </p:nvSpPr>
        <p:spPr>
          <a:xfrm>
            <a:off x="1158949" y="1959766"/>
            <a:ext cx="1786270" cy="677108"/>
          </a:xfrm>
          <a:prstGeom prst="rect">
            <a:avLst/>
          </a:prstGeom>
          <a:noFill/>
        </p:spPr>
        <p:txBody>
          <a:bodyPr wrap="square" rtlCol="0">
            <a:spAutoFit/>
          </a:bodyPr>
          <a:lstStyle/>
          <a:p>
            <a:r>
              <a:rPr lang="en-IN" b="1" dirty="0"/>
              <a:t>Pre-processor Directive </a:t>
            </a:r>
          </a:p>
        </p:txBody>
      </p:sp>
      <p:cxnSp>
        <p:nvCxnSpPr>
          <p:cNvPr id="17" name="Straight Arrow Connector 16">
            <a:extLst>
              <a:ext uri="{FF2B5EF4-FFF2-40B4-BE49-F238E27FC236}">
                <a16:creationId xmlns:a16="http://schemas.microsoft.com/office/drawing/2014/main" xmlns="" id="{4D381F8E-BF24-4D13-A7AE-DC028E55FB60}"/>
              </a:ext>
            </a:extLst>
          </p:cNvPr>
          <p:cNvCxnSpPr/>
          <p:nvPr/>
        </p:nvCxnSpPr>
        <p:spPr>
          <a:xfrm flipH="1">
            <a:off x="5337544" y="2048455"/>
            <a:ext cx="1084521" cy="168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xmlns="" id="{F3A3F3C7-6467-41B7-9E79-90FD1CBC9FD4}"/>
              </a:ext>
            </a:extLst>
          </p:cNvPr>
          <p:cNvSpPr txBox="1"/>
          <p:nvPr/>
        </p:nvSpPr>
        <p:spPr>
          <a:xfrm>
            <a:off x="6422065" y="1856094"/>
            <a:ext cx="1913861" cy="384721"/>
          </a:xfrm>
          <a:prstGeom prst="rect">
            <a:avLst/>
          </a:prstGeom>
          <a:noFill/>
        </p:spPr>
        <p:txBody>
          <a:bodyPr wrap="square" rtlCol="0">
            <a:spAutoFit/>
          </a:bodyPr>
          <a:lstStyle/>
          <a:p>
            <a:r>
              <a:rPr lang="en-IN" b="1" dirty="0"/>
              <a:t>Header File</a:t>
            </a:r>
          </a:p>
        </p:txBody>
      </p:sp>
      <p:cxnSp>
        <p:nvCxnSpPr>
          <p:cNvPr id="20" name="Straight Arrow Connector 19">
            <a:extLst>
              <a:ext uri="{FF2B5EF4-FFF2-40B4-BE49-F238E27FC236}">
                <a16:creationId xmlns:a16="http://schemas.microsoft.com/office/drawing/2014/main" xmlns="" id="{1DA50654-6500-4B05-879C-0813524F4CE9}"/>
              </a:ext>
            </a:extLst>
          </p:cNvPr>
          <p:cNvCxnSpPr>
            <a:endCxn id="6" idx="1"/>
          </p:cNvCxnSpPr>
          <p:nvPr/>
        </p:nvCxnSpPr>
        <p:spPr>
          <a:xfrm flipV="1">
            <a:off x="2371060" y="2857502"/>
            <a:ext cx="928577" cy="470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xmlns="" id="{466183A3-535A-4389-9D92-6E58F922290C}"/>
              </a:ext>
            </a:extLst>
          </p:cNvPr>
          <p:cNvSpPr txBox="1"/>
          <p:nvPr/>
        </p:nvSpPr>
        <p:spPr>
          <a:xfrm>
            <a:off x="1339704" y="3246306"/>
            <a:ext cx="1297172" cy="677108"/>
          </a:xfrm>
          <a:prstGeom prst="rect">
            <a:avLst/>
          </a:prstGeom>
          <a:noFill/>
        </p:spPr>
        <p:txBody>
          <a:bodyPr wrap="square" rtlCol="0">
            <a:spAutoFit/>
          </a:bodyPr>
          <a:lstStyle/>
          <a:p>
            <a:r>
              <a:rPr lang="en-IN" b="1" dirty="0"/>
              <a:t>No return Value</a:t>
            </a:r>
          </a:p>
        </p:txBody>
      </p:sp>
      <p:cxnSp>
        <p:nvCxnSpPr>
          <p:cNvPr id="23" name="Straight Arrow Connector 22">
            <a:extLst>
              <a:ext uri="{FF2B5EF4-FFF2-40B4-BE49-F238E27FC236}">
                <a16:creationId xmlns:a16="http://schemas.microsoft.com/office/drawing/2014/main" xmlns="" id="{6E5A587D-05E6-4190-849E-A791F614066D}"/>
              </a:ext>
            </a:extLst>
          </p:cNvPr>
          <p:cNvCxnSpPr>
            <a:endCxn id="7" idx="3"/>
          </p:cNvCxnSpPr>
          <p:nvPr/>
        </p:nvCxnSpPr>
        <p:spPr>
          <a:xfrm flipH="1" flipV="1">
            <a:off x="4752752" y="2857502"/>
            <a:ext cx="1212113" cy="183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xmlns="" id="{5E3483B1-8BA5-4E2E-B23D-1F11A8EBAD0D}"/>
              </a:ext>
            </a:extLst>
          </p:cNvPr>
          <p:cNvSpPr txBox="1"/>
          <p:nvPr/>
        </p:nvSpPr>
        <p:spPr>
          <a:xfrm>
            <a:off x="6096000" y="2847706"/>
            <a:ext cx="1889051" cy="384721"/>
          </a:xfrm>
          <a:prstGeom prst="rect">
            <a:avLst/>
          </a:prstGeom>
          <a:noFill/>
        </p:spPr>
        <p:txBody>
          <a:bodyPr wrap="square" rtlCol="0">
            <a:spAutoFit/>
          </a:bodyPr>
          <a:lstStyle/>
          <a:p>
            <a:r>
              <a:rPr lang="en-IN" b="1" dirty="0"/>
              <a:t>Main function</a:t>
            </a:r>
          </a:p>
        </p:txBody>
      </p:sp>
      <p:cxnSp>
        <p:nvCxnSpPr>
          <p:cNvPr id="27" name="Straight Arrow Connector 26">
            <a:extLst>
              <a:ext uri="{FF2B5EF4-FFF2-40B4-BE49-F238E27FC236}">
                <a16:creationId xmlns:a16="http://schemas.microsoft.com/office/drawing/2014/main" xmlns="" id="{C62E9A37-10DF-4A7D-BC6B-031C833CCB4C}"/>
              </a:ext>
            </a:extLst>
          </p:cNvPr>
          <p:cNvCxnSpPr/>
          <p:nvPr/>
        </p:nvCxnSpPr>
        <p:spPr>
          <a:xfrm flipV="1">
            <a:off x="3646967" y="3997844"/>
            <a:ext cx="372140" cy="1010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xmlns="" id="{D383EA56-28A1-4E77-B635-8152B9738D39}"/>
              </a:ext>
            </a:extLst>
          </p:cNvPr>
          <p:cNvSpPr txBox="1"/>
          <p:nvPr/>
        </p:nvSpPr>
        <p:spPr>
          <a:xfrm>
            <a:off x="2052084" y="5087681"/>
            <a:ext cx="3140219" cy="384721"/>
          </a:xfrm>
          <a:prstGeom prst="rect">
            <a:avLst/>
          </a:prstGeom>
          <a:noFill/>
        </p:spPr>
        <p:txBody>
          <a:bodyPr wrap="none" rtlCol="0">
            <a:spAutoFit/>
          </a:bodyPr>
          <a:lstStyle/>
          <a:p>
            <a:r>
              <a:rPr lang="en-IN" b="1" dirty="0"/>
              <a:t>To print on the output screen</a:t>
            </a:r>
          </a:p>
        </p:txBody>
      </p:sp>
      <p:cxnSp>
        <p:nvCxnSpPr>
          <p:cNvPr id="30" name="Straight Arrow Connector 29">
            <a:extLst>
              <a:ext uri="{FF2B5EF4-FFF2-40B4-BE49-F238E27FC236}">
                <a16:creationId xmlns:a16="http://schemas.microsoft.com/office/drawing/2014/main" xmlns="" id="{6AD0A9CF-4897-40F4-B74E-7C2170ED704C}"/>
              </a:ext>
            </a:extLst>
          </p:cNvPr>
          <p:cNvCxnSpPr>
            <a:endCxn id="9" idx="2"/>
          </p:cNvCxnSpPr>
          <p:nvPr/>
        </p:nvCxnSpPr>
        <p:spPr>
          <a:xfrm flipH="1" flipV="1">
            <a:off x="9670312" y="3923414"/>
            <a:ext cx="196702" cy="435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xmlns="" id="{9FC1CB3E-67BE-4CAF-AE15-61B605A82328}"/>
              </a:ext>
            </a:extLst>
          </p:cNvPr>
          <p:cNvSpPr txBox="1"/>
          <p:nvPr/>
        </p:nvSpPr>
        <p:spPr>
          <a:xfrm>
            <a:off x="9548037" y="4324792"/>
            <a:ext cx="2116092" cy="384721"/>
          </a:xfrm>
          <a:prstGeom prst="rect">
            <a:avLst/>
          </a:prstGeom>
          <a:noFill/>
        </p:spPr>
        <p:txBody>
          <a:bodyPr wrap="none" rtlCol="0">
            <a:spAutoFit/>
          </a:bodyPr>
          <a:lstStyle/>
          <a:p>
            <a:r>
              <a:rPr lang="en-IN" b="1" dirty="0"/>
              <a:t>End of a Statement</a:t>
            </a:r>
          </a:p>
        </p:txBody>
      </p:sp>
    </p:spTree>
    <p:extLst>
      <p:ext uri="{BB962C8B-B14F-4D97-AF65-F5344CB8AC3E}">
        <p14:creationId xmlns:p14="http://schemas.microsoft.com/office/powerpoint/2010/main" val="349349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0"/>
            <a:ext cx="10972800" cy="1143000"/>
          </a:xfrm>
        </p:spPr>
        <p:txBody>
          <a:bodyPr>
            <a:normAutofit/>
          </a:bodyPr>
          <a:lstStyle/>
          <a:p>
            <a:r>
              <a:rPr lang="en-IN" sz="3600" dirty="0"/>
              <a:t>Variables in C</a:t>
            </a:r>
          </a:p>
        </p:txBody>
      </p:sp>
      <p:sp>
        <p:nvSpPr>
          <p:cNvPr id="3" name="Text Placeholder 2"/>
          <p:cNvSpPr>
            <a:spLocks noGrp="1"/>
          </p:cNvSpPr>
          <p:nvPr>
            <p:ph type="body" idx="1"/>
          </p:nvPr>
        </p:nvSpPr>
        <p:spPr>
          <a:xfrm>
            <a:off x="409903" y="882869"/>
            <a:ext cx="11582400" cy="1566041"/>
          </a:xfrm>
        </p:spPr>
        <p:txBody>
          <a:bodyPr>
            <a:normAutofit lnSpcReduction="10000"/>
          </a:bodyPr>
          <a:lstStyle/>
          <a:p>
            <a:pPr algn="just"/>
            <a:r>
              <a:rPr lang="en-US" sz="2600" dirty="0"/>
              <a:t>A variable is nothing but a name given to a storage area that our programs can manipulate. Each variable in C has a specific type, which determines the size and layout of the variable's memory; the range of values that can be stored within that memory; and the set of operations that can be applied to the variable.</a:t>
            </a:r>
            <a:endParaRPr lang="en-IN" sz="2600" dirty="0"/>
          </a:p>
        </p:txBody>
      </p:sp>
    </p:spTree>
    <p:extLst>
      <p:ext uri="{BB962C8B-B14F-4D97-AF65-F5344CB8AC3E}">
        <p14:creationId xmlns:p14="http://schemas.microsoft.com/office/powerpoint/2010/main" val="343326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7655"/>
            <a:ext cx="10972800" cy="882869"/>
          </a:xfrm>
        </p:spPr>
        <p:txBody>
          <a:bodyPr>
            <a:normAutofit/>
          </a:bodyPr>
          <a:lstStyle/>
          <a:p>
            <a:r>
              <a:rPr lang="en-IN" sz="3600" dirty="0"/>
              <a:t>Data Types in C</a:t>
            </a:r>
          </a:p>
        </p:txBody>
      </p:sp>
      <p:sp>
        <p:nvSpPr>
          <p:cNvPr id="3" name="Content Placeholder 2"/>
          <p:cNvSpPr>
            <a:spLocks noGrp="1"/>
          </p:cNvSpPr>
          <p:nvPr>
            <p:ph idx="1"/>
          </p:nvPr>
        </p:nvSpPr>
        <p:spPr>
          <a:xfrm>
            <a:off x="173421" y="599089"/>
            <a:ext cx="11871434" cy="4493173"/>
          </a:xfrm>
        </p:spPr>
        <p:txBody>
          <a:bodyPr>
            <a:noAutofit/>
          </a:bodyPr>
          <a:lstStyle/>
          <a:p>
            <a:pPr marL="0" lvl="0" indent="0" algn="just" defTabSz="914400" eaLnBrk="0" fontAlgn="base" hangingPunct="0">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FontTx/>
              <a:buAutoNum type="arabicPeriod"/>
            </a:pPr>
            <a:r>
              <a:rPr lang="en-US" altLang="en-US" b="1" dirty="0">
                <a:latin typeface="Times New Roman" panose="02020603050405020304" pitchFamily="18" charset="0"/>
                <a:cs typeface="Times New Roman" panose="02020603050405020304" pitchFamily="18" charset="0"/>
              </a:rPr>
              <a:t>Primary data types</a:t>
            </a:r>
            <a:r>
              <a:rPr lang="en-US" altLang="en-US" dirty="0">
                <a:latin typeface="Times New Roman" panose="02020603050405020304" pitchFamily="18" charset="0"/>
                <a:cs typeface="Times New Roman" panose="02020603050405020304" pitchFamily="18" charset="0"/>
              </a:rPr>
              <a:t>: </a:t>
            </a:r>
          </a:p>
          <a:p>
            <a:pPr marL="0" lvl="0" indent="0" algn="just" defTabSz="91440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These are fundamental data types in C namely integer(</a:t>
            </a: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floating point(float), character(char) and void.</a:t>
            </a:r>
          </a:p>
          <a:p>
            <a:pPr marL="0" lvl="0" indent="0" algn="just" defTabSz="914400" eaLnBrk="0" fontAlgn="base" hangingPunct="0">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FontTx/>
              <a:buAutoNum type="arabicPeriod" startAt="2"/>
            </a:pPr>
            <a:r>
              <a:rPr lang="en-US" altLang="en-US" b="1" dirty="0">
                <a:latin typeface="Times New Roman" panose="02020603050405020304" pitchFamily="18" charset="0"/>
                <a:cs typeface="Times New Roman" panose="02020603050405020304" pitchFamily="18" charset="0"/>
              </a:rPr>
              <a:t>Derived data types</a:t>
            </a:r>
            <a:r>
              <a:rPr lang="en-US" altLang="en-US" dirty="0">
                <a:latin typeface="Times New Roman" panose="02020603050405020304" pitchFamily="18" charset="0"/>
                <a:cs typeface="Times New Roman" panose="02020603050405020304" pitchFamily="18" charset="0"/>
              </a:rPr>
              <a:t>: </a:t>
            </a:r>
          </a:p>
          <a:p>
            <a:pPr marL="0" lvl="0" indent="0" algn="just" defTabSz="914400"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Derived data types are nothing but primary datatypes but a little twisted or grouped together like </a:t>
            </a:r>
            <a:r>
              <a:rPr lang="en-US" altLang="en-US" b="1" dirty="0">
                <a:latin typeface="Times New Roman" panose="02020603050405020304" pitchFamily="18" charset="0"/>
                <a:cs typeface="Times New Roman" panose="02020603050405020304" pitchFamily="18" charset="0"/>
              </a:rPr>
              <a:t>array</a:t>
            </a:r>
            <a:r>
              <a:rPr lang="en-US" altLang="en-US"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stucture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union</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pointer</a:t>
            </a:r>
            <a:r>
              <a:rPr lang="en-US" altLang="en-US" dirty="0">
                <a:latin typeface="Times New Roman" panose="02020603050405020304" pitchFamily="18" charset="0"/>
                <a:cs typeface="Times New Roman" panose="02020603050405020304" pitchFamily="18" charset="0"/>
              </a:rPr>
              <a:t>. </a:t>
            </a:r>
          </a:p>
          <a:p>
            <a:pPr marL="0" lvl="0" indent="0" algn="just" defTabSz="914400" eaLnBrk="0" fontAlgn="base" hangingPunct="0">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4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38200"/>
          </a:xfrm>
        </p:spPr>
        <p:txBody>
          <a:bodyPr>
            <a:normAutofit/>
          </a:bodyPr>
          <a:lstStyle/>
          <a:p>
            <a:r>
              <a:rPr lang="en-US" sz="3200" dirty="0"/>
              <a:t>Commonly used Data Types in C</a:t>
            </a:r>
          </a:p>
        </p:txBody>
      </p:sp>
      <p:graphicFrame>
        <p:nvGraphicFramePr>
          <p:cNvPr id="4" name="Content Placeholder 3"/>
          <p:cNvGraphicFramePr>
            <a:graphicFrameLocks noGrp="1"/>
          </p:cNvGraphicFramePr>
          <p:nvPr>
            <p:ph idx="1"/>
          </p:nvPr>
        </p:nvGraphicFramePr>
        <p:xfrm>
          <a:off x="2774731" y="1166645"/>
          <a:ext cx="6716110" cy="5580999"/>
        </p:xfrm>
        <a:graphic>
          <a:graphicData uri="http://schemas.openxmlformats.org/drawingml/2006/table">
            <a:tbl>
              <a:tblPr firstRow="1" bandRow="1">
                <a:tableStyleId>{5C22544A-7EE6-4342-B048-85BDC9FD1C3A}</a:tableStyleId>
              </a:tblPr>
              <a:tblGrid>
                <a:gridCol w="3641835">
                  <a:extLst>
                    <a:ext uri="{9D8B030D-6E8A-4147-A177-3AD203B41FA5}">
                      <a16:colId xmlns:a16="http://schemas.microsoft.com/office/drawing/2014/main" xmlns="" val="20000"/>
                    </a:ext>
                  </a:extLst>
                </a:gridCol>
                <a:gridCol w="3074275">
                  <a:extLst>
                    <a:ext uri="{9D8B030D-6E8A-4147-A177-3AD203B41FA5}">
                      <a16:colId xmlns:a16="http://schemas.microsoft.com/office/drawing/2014/main" xmlns="" val="20001"/>
                    </a:ext>
                  </a:extLst>
                </a:gridCol>
              </a:tblGrid>
              <a:tr h="620111">
                <a:tc>
                  <a:txBody>
                    <a:bodyPr/>
                    <a:lstStyle/>
                    <a:p>
                      <a:r>
                        <a:rPr lang="en-US" sz="2200" dirty="0"/>
                        <a:t>Data Type</a:t>
                      </a:r>
                    </a:p>
                  </a:txBody>
                  <a:tcPr/>
                </a:tc>
                <a:tc>
                  <a:txBody>
                    <a:bodyPr/>
                    <a:lstStyle/>
                    <a:p>
                      <a:r>
                        <a:rPr lang="en-US" sz="2200" dirty="0"/>
                        <a:t>Size (In Bytes)</a:t>
                      </a:r>
                    </a:p>
                  </a:txBody>
                  <a:tcPr/>
                </a:tc>
                <a:extLst>
                  <a:ext uri="{0D108BD9-81ED-4DB2-BD59-A6C34878D82A}">
                    <a16:rowId xmlns:a16="http://schemas.microsoft.com/office/drawing/2014/main" xmlns="" val="10000"/>
                  </a:ext>
                </a:extLst>
              </a:tr>
              <a:tr h="620111">
                <a:tc>
                  <a:txBody>
                    <a:bodyPr/>
                    <a:lstStyle/>
                    <a:p>
                      <a:r>
                        <a:rPr lang="en-US" sz="2200" dirty="0"/>
                        <a:t>Char</a:t>
                      </a:r>
                    </a:p>
                  </a:txBody>
                  <a:tcPr/>
                </a:tc>
                <a:tc>
                  <a:txBody>
                    <a:bodyPr/>
                    <a:lstStyle/>
                    <a:p>
                      <a:r>
                        <a:rPr lang="en-US" sz="2200" dirty="0"/>
                        <a:t>1 </a:t>
                      </a:r>
                    </a:p>
                  </a:txBody>
                  <a:tcPr/>
                </a:tc>
                <a:extLst>
                  <a:ext uri="{0D108BD9-81ED-4DB2-BD59-A6C34878D82A}">
                    <a16:rowId xmlns:a16="http://schemas.microsoft.com/office/drawing/2014/main" xmlns="" val="10001"/>
                  </a:ext>
                </a:extLst>
              </a:tr>
              <a:tr h="620111">
                <a:tc>
                  <a:txBody>
                    <a:bodyPr/>
                    <a:lstStyle/>
                    <a:p>
                      <a:r>
                        <a:rPr lang="en-US" sz="2200" dirty="0" err="1"/>
                        <a:t>Int</a:t>
                      </a:r>
                      <a:endParaRPr lang="en-US" sz="2200" dirty="0"/>
                    </a:p>
                  </a:txBody>
                  <a:tcPr/>
                </a:tc>
                <a:tc>
                  <a:txBody>
                    <a:bodyPr/>
                    <a:lstStyle/>
                    <a:p>
                      <a:r>
                        <a:rPr lang="en-US" sz="2200" dirty="0"/>
                        <a:t>2</a:t>
                      </a:r>
                      <a:r>
                        <a:rPr lang="en-US" sz="2200" baseline="0" dirty="0"/>
                        <a:t> or 4</a:t>
                      </a:r>
                      <a:endParaRPr lang="en-US" sz="2200" dirty="0"/>
                    </a:p>
                  </a:txBody>
                  <a:tcPr/>
                </a:tc>
                <a:extLst>
                  <a:ext uri="{0D108BD9-81ED-4DB2-BD59-A6C34878D82A}">
                    <a16:rowId xmlns:a16="http://schemas.microsoft.com/office/drawing/2014/main" xmlns="" val="10004"/>
                  </a:ext>
                </a:extLst>
              </a:tr>
              <a:tr h="620111">
                <a:tc>
                  <a:txBody>
                    <a:bodyPr/>
                    <a:lstStyle/>
                    <a:p>
                      <a:r>
                        <a:rPr lang="en-US" sz="2200" dirty="0"/>
                        <a:t>Unsigned </a:t>
                      </a:r>
                      <a:r>
                        <a:rPr lang="en-US" sz="2200" dirty="0" err="1"/>
                        <a:t>Int</a:t>
                      </a:r>
                      <a:endParaRPr lang="en-US" sz="2200" dirty="0"/>
                    </a:p>
                  </a:txBody>
                  <a:tcPr/>
                </a:tc>
                <a:tc>
                  <a:txBody>
                    <a:bodyPr/>
                    <a:lstStyle/>
                    <a:p>
                      <a:r>
                        <a:rPr lang="en-US" sz="2200" dirty="0"/>
                        <a:t>2 or 4</a:t>
                      </a:r>
                    </a:p>
                  </a:txBody>
                  <a:tcPr/>
                </a:tc>
                <a:extLst>
                  <a:ext uri="{0D108BD9-81ED-4DB2-BD59-A6C34878D82A}">
                    <a16:rowId xmlns:a16="http://schemas.microsoft.com/office/drawing/2014/main" xmlns="" val="10005"/>
                  </a:ext>
                </a:extLst>
              </a:tr>
              <a:tr h="620111">
                <a:tc>
                  <a:txBody>
                    <a:bodyPr/>
                    <a:lstStyle/>
                    <a:p>
                      <a:r>
                        <a:rPr lang="en-US" sz="2200" dirty="0"/>
                        <a:t>Short (</a:t>
                      </a:r>
                      <a:r>
                        <a:rPr lang="en-US" sz="2200" dirty="0" err="1"/>
                        <a:t>Int</a:t>
                      </a:r>
                      <a:r>
                        <a:rPr lang="en-US" sz="2200" dirty="0"/>
                        <a:t>)</a:t>
                      </a:r>
                    </a:p>
                  </a:txBody>
                  <a:tcPr/>
                </a:tc>
                <a:tc>
                  <a:txBody>
                    <a:bodyPr/>
                    <a:lstStyle/>
                    <a:p>
                      <a:r>
                        <a:rPr lang="en-US" sz="2200" dirty="0"/>
                        <a:t>2</a:t>
                      </a:r>
                    </a:p>
                  </a:txBody>
                  <a:tcPr/>
                </a:tc>
                <a:extLst>
                  <a:ext uri="{0D108BD9-81ED-4DB2-BD59-A6C34878D82A}">
                    <a16:rowId xmlns:a16="http://schemas.microsoft.com/office/drawing/2014/main" xmlns="" val="10006"/>
                  </a:ext>
                </a:extLst>
              </a:tr>
              <a:tr h="620111">
                <a:tc>
                  <a:txBody>
                    <a:bodyPr/>
                    <a:lstStyle/>
                    <a:p>
                      <a:r>
                        <a:rPr lang="en-US" sz="2200" dirty="0"/>
                        <a:t>Unsigned Short</a:t>
                      </a:r>
                    </a:p>
                  </a:txBody>
                  <a:tcPr/>
                </a:tc>
                <a:tc>
                  <a:txBody>
                    <a:bodyPr/>
                    <a:lstStyle/>
                    <a:p>
                      <a:r>
                        <a:rPr lang="en-US" sz="2200" dirty="0"/>
                        <a:t>2</a:t>
                      </a:r>
                    </a:p>
                  </a:txBody>
                  <a:tcPr/>
                </a:tc>
                <a:extLst>
                  <a:ext uri="{0D108BD9-81ED-4DB2-BD59-A6C34878D82A}">
                    <a16:rowId xmlns:a16="http://schemas.microsoft.com/office/drawing/2014/main" xmlns="" val="10007"/>
                  </a:ext>
                </a:extLst>
              </a:tr>
              <a:tr h="620111">
                <a:tc>
                  <a:txBody>
                    <a:bodyPr/>
                    <a:lstStyle/>
                    <a:p>
                      <a:r>
                        <a:rPr lang="en-US" sz="2200" dirty="0"/>
                        <a:t>Float</a:t>
                      </a:r>
                    </a:p>
                  </a:txBody>
                  <a:tcPr/>
                </a:tc>
                <a:tc>
                  <a:txBody>
                    <a:bodyPr/>
                    <a:lstStyle/>
                    <a:p>
                      <a:r>
                        <a:rPr lang="en-US" sz="2200" dirty="0"/>
                        <a:t>4 or 8</a:t>
                      </a:r>
                    </a:p>
                  </a:txBody>
                  <a:tcPr/>
                </a:tc>
                <a:extLst>
                  <a:ext uri="{0D108BD9-81ED-4DB2-BD59-A6C34878D82A}">
                    <a16:rowId xmlns:a16="http://schemas.microsoft.com/office/drawing/2014/main" xmlns="" val="10008"/>
                  </a:ext>
                </a:extLst>
              </a:tr>
              <a:tr h="620111">
                <a:tc>
                  <a:txBody>
                    <a:bodyPr/>
                    <a:lstStyle/>
                    <a:p>
                      <a:r>
                        <a:rPr lang="en-US" sz="2200" dirty="0"/>
                        <a:t>Double</a:t>
                      </a:r>
                    </a:p>
                  </a:txBody>
                  <a:tcPr/>
                </a:tc>
                <a:tc>
                  <a:txBody>
                    <a:bodyPr/>
                    <a:lstStyle/>
                    <a:p>
                      <a:r>
                        <a:rPr lang="en-US" sz="2200" dirty="0"/>
                        <a:t>8</a:t>
                      </a:r>
                    </a:p>
                  </a:txBody>
                  <a:tcPr/>
                </a:tc>
                <a:extLst>
                  <a:ext uri="{0D108BD9-81ED-4DB2-BD59-A6C34878D82A}">
                    <a16:rowId xmlns:a16="http://schemas.microsoft.com/office/drawing/2014/main" xmlns="" val="10009"/>
                  </a:ext>
                </a:extLst>
              </a:tr>
              <a:tr h="620111">
                <a:tc>
                  <a:txBody>
                    <a:bodyPr/>
                    <a:lstStyle/>
                    <a:p>
                      <a:r>
                        <a:rPr lang="en-US" sz="2200" dirty="0"/>
                        <a:t>Long Double</a:t>
                      </a:r>
                    </a:p>
                  </a:txBody>
                  <a:tcPr/>
                </a:tc>
                <a:tc>
                  <a:txBody>
                    <a:bodyPr/>
                    <a:lstStyle/>
                    <a:p>
                      <a:r>
                        <a:rPr lang="en-US" sz="2200" dirty="0"/>
                        <a:t>10</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7664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7655"/>
            <a:ext cx="10972800" cy="961697"/>
          </a:xfrm>
        </p:spPr>
        <p:txBody>
          <a:bodyPr>
            <a:normAutofit/>
          </a:bodyPr>
          <a:lstStyle/>
          <a:p>
            <a:r>
              <a:rPr lang="en-US" sz="3200" dirty="0"/>
              <a:t>Difference b/w variable declaration and definition</a:t>
            </a:r>
            <a:endParaRPr lang="en-IN" sz="3200" dirty="0"/>
          </a:p>
        </p:txBody>
      </p:sp>
      <p:sp>
        <p:nvSpPr>
          <p:cNvPr id="3" name="Text Placeholder 2"/>
          <p:cNvSpPr>
            <a:spLocks noGrp="1"/>
          </p:cNvSpPr>
          <p:nvPr>
            <p:ph type="body" idx="1"/>
          </p:nvPr>
        </p:nvSpPr>
        <p:spPr>
          <a:xfrm>
            <a:off x="914400" y="1261241"/>
            <a:ext cx="10668000" cy="4864923"/>
          </a:xfrm>
        </p:spPr>
        <p:txBody>
          <a:bodyPr>
            <a:normAutofit/>
          </a:bodyPr>
          <a:lstStyle/>
          <a:p>
            <a:r>
              <a:rPr lang="en-US" dirty="0"/>
              <a:t>Variable declaration refers to the part where a variable is first declared or introduced before its first use. </a:t>
            </a:r>
          </a:p>
          <a:p>
            <a:pPr marL="0" indent="0">
              <a:buNone/>
            </a:pPr>
            <a:r>
              <a:rPr lang="en-US" b="1" dirty="0"/>
              <a:t>						For ex: 		</a:t>
            </a:r>
            <a:r>
              <a:rPr lang="en-US" b="1" dirty="0" err="1"/>
              <a:t>int</a:t>
            </a:r>
            <a:r>
              <a:rPr lang="en-US" b="1" dirty="0"/>
              <a:t> x;</a:t>
            </a:r>
          </a:p>
          <a:p>
            <a:endParaRPr lang="en-US" dirty="0"/>
          </a:p>
          <a:p>
            <a:r>
              <a:rPr lang="en-US" dirty="0"/>
              <a:t>Variable definition is the part where the variable is assigned a memory location and a value. </a:t>
            </a:r>
          </a:p>
          <a:p>
            <a:pPr marL="0" indent="0">
              <a:buNone/>
            </a:pPr>
            <a:r>
              <a:rPr lang="en-US" b="1" dirty="0"/>
              <a:t>						For ex: 		x = 10;</a:t>
            </a:r>
          </a:p>
          <a:p>
            <a:endParaRPr lang="en-US" dirty="0"/>
          </a:p>
          <a:p>
            <a:r>
              <a:rPr lang="en-US" dirty="0"/>
              <a:t>Most of the times, variable declaration and definition are done together.</a:t>
            </a:r>
          </a:p>
          <a:p>
            <a:pPr marL="0" indent="0">
              <a:buNone/>
            </a:pPr>
            <a:r>
              <a:rPr lang="en-US" b="1" dirty="0"/>
              <a:t>						For ex: 		</a:t>
            </a:r>
            <a:r>
              <a:rPr lang="en-US" b="1" dirty="0" err="1"/>
              <a:t>int</a:t>
            </a:r>
            <a:r>
              <a:rPr lang="en-US" b="1" dirty="0"/>
              <a:t> x = 10;</a:t>
            </a:r>
          </a:p>
          <a:p>
            <a:endParaRPr lang="en-IN" dirty="0"/>
          </a:p>
        </p:txBody>
      </p:sp>
    </p:spTree>
    <p:extLst>
      <p:ext uri="{BB962C8B-B14F-4D97-AF65-F5344CB8AC3E}">
        <p14:creationId xmlns:p14="http://schemas.microsoft.com/office/powerpoint/2010/main" val="2290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7655"/>
            <a:ext cx="10972800" cy="868365"/>
          </a:xfrm>
        </p:spPr>
        <p:txBody>
          <a:bodyPr>
            <a:normAutofit/>
          </a:bodyPr>
          <a:lstStyle/>
          <a:p>
            <a:r>
              <a:rPr lang="en-IN" sz="3600" dirty="0"/>
              <a:t>Keywords in C</a:t>
            </a:r>
          </a:p>
        </p:txBody>
      </p:sp>
      <p:sp>
        <p:nvSpPr>
          <p:cNvPr id="3" name="Text Placeholder 2"/>
          <p:cNvSpPr>
            <a:spLocks noGrp="1"/>
          </p:cNvSpPr>
          <p:nvPr>
            <p:ph type="body" idx="1"/>
          </p:nvPr>
        </p:nvSpPr>
        <p:spPr>
          <a:xfrm>
            <a:off x="609600" y="1026021"/>
            <a:ext cx="10972800" cy="5100144"/>
          </a:xfrm>
        </p:spPr>
        <p:txBody>
          <a:bodyPr/>
          <a:lstStyle/>
          <a:p>
            <a:pPr algn="just"/>
            <a:r>
              <a:rPr lang="en-US" dirty="0"/>
              <a:t>Keywords are predefined, reserved words in C language and each of which is associated with specific features. </a:t>
            </a:r>
          </a:p>
          <a:p>
            <a:pPr algn="just"/>
            <a:r>
              <a:rPr lang="en-US" dirty="0"/>
              <a:t>These words help us to use the functionality of C language. They have special meaning to the compilers.</a:t>
            </a:r>
          </a:p>
          <a:p>
            <a:pPr algn="just"/>
            <a:r>
              <a:rPr lang="en-US" dirty="0"/>
              <a:t>There are total 32 keywords in C.</a:t>
            </a:r>
          </a:p>
          <a:p>
            <a:endParaRPr lang="en-US" dirty="0"/>
          </a:p>
        </p:txBody>
      </p:sp>
      <p:pic>
        <p:nvPicPr>
          <p:cNvPr id="4" name="Picture 3"/>
          <p:cNvPicPr>
            <a:picLocks noChangeAspect="1"/>
          </p:cNvPicPr>
          <p:nvPr/>
        </p:nvPicPr>
        <p:blipFill>
          <a:blip r:embed="rId2"/>
          <a:stretch>
            <a:fillRect/>
          </a:stretch>
        </p:blipFill>
        <p:spPr>
          <a:xfrm>
            <a:off x="1583340" y="3247697"/>
            <a:ext cx="8806136" cy="3452648"/>
          </a:xfrm>
          <a:prstGeom prst="rect">
            <a:avLst/>
          </a:prstGeom>
        </p:spPr>
      </p:pic>
    </p:spTree>
    <p:extLst>
      <p:ext uri="{BB962C8B-B14F-4D97-AF65-F5344CB8AC3E}">
        <p14:creationId xmlns:p14="http://schemas.microsoft.com/office/powerpoint/2010/main" val="224459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09600"/>
          </a:xfrm>
        </p:spPr>
        <p:txBody>
          <a:bodyPr>
            <a:normAutofit/>
          </a:bodyPr>
          <a:lstStyle/>
          <a:p>
            <a:r>
              <a:rPr lang="en-US" sz="3200" dirty="0"/>
              <a:t>Operators in C</a:t>
            </a:r>
          </a:p>
        </p:txBody>
      </p:sp>
      <p:graphicFrame>
        <p:nvGraphicFramePr>
          <p:cNvPr id="4" name="Content Placeholder 3"/>
          <p:cNvGraphicFramePr>
            <a:graphicFrameLocks noGrp="1"/>
          </p:cNvGraphicFramePr>
          <p:nvPr>
            <p:ph idx="1"/>
          </p:nvPr>
        </p:nvGraphicFramePr>
        <p:xfrm>
          <a:off x="2514600" y="838202"/>
          <a:ext cx="7315200" cy="5867401"/>
        </p:xfrm>
        <a:graphic>
          <a:graphicData uri="http://schemas.openxmlformats.org/drawingml/2006/table">
            <a:tbl>
              <a:tblPr/>
              <a:tblGrid>
                <a:gridCol w="822960">
                  <a:extLst>
                    <a:ext uri="{9D8B030D-6E8A-4147-A177-3AD203B41FA5}">
                      <a16:colId xmlns:a16="http://schemas.microsoft.com/office/drawing/2014/main" xmlns="" val="20000"/>
                    </a:ext>
                  </a:extLst>
                </a:gridCol>
                <a:gridCol w="2377440">
                  <a:extLst>
                    <a:ext uri="{9D8B030D-6E8A-4147-A177-3AD203B41FA5}">
                      <a16:colId xmlns:a16="http://schemas.microsoft.com/office/drawing/2014/main" xmlns="" val="20001"/>
                    </a:ext>
                  </a:extLst>
                </a:gridCol>
                <a:gridCol w="4114800">
                  <a:extLst>
                    <a:ext uri="{9D8B030D-6E8A-4147-A177-3AD203B41FA5}">
                      <a16:colId xmlns:a16="http://schemas.microsoft.com/office/drawing/2014/main" xmlns="" val="20002"/>
                    </a:ext>
                  </a:extLst>
                </a:gridCol>
              </a:tblGrid>
              <a:tr h="456432">
                <a:tc>
                  <a:txBody>
                    <a:bodyPr/>
                    <a:lstStyle/>
                    <a:p>
                      <a:r>
                        <a:rPr lang="en-US" sz="1400" b="1" dirty="0">
                          <a:effectLst/>
                          <a:latin typeface="Times New Roman" panose="02020603050405020304" pitchFamily="18" charset="0"/>
                          <a:cs typeface="Times New Roman" panose="02020603050405020304" pitchFamily="18" charset="0"/>
                        </a:rPr>
                        <a:t>S.no</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effectLst/>
                          <a:latin typeface="Times New Roman" panose="02020603050405020304" pitchFamily="18" charset="0"/>
                          <a:cs typeface="Times New Roman" panose="02020603050405020304" pitchFamily="18" charset="0"/>
                        </a:rPr>
                        <a:t>Types of Operators</a:t>
                      </a:r>
                      <a:endParaRPr lang="en-US" sz="140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400" b="1">
                          <a:effectLst/>
                          <a:latin typeface="Times New Roman" panose="02020603050405020304" pitchFamily="18" charset="0"/>
                          <a:cs typeface="Times New Roman" panose="02020603050405020304" pitchFamily="18" charset="0"/>
                        </a:rPr>
                        <a:t>             Description              </a:t>
                      </a:r>
                      <a:endParaRPr lang="en-US" sz="140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11348">
                <a:tc>
                  <a:txBody>
                    <a:bodyPr/>
                    <a:lstStyle/>
                    <a:p>
                      <a:r>
                        <a:rPr lang="en-US" sz="1400" dirty="0">
                          <a:effectLst/>
                          <a:latin typeface="Times New Roman" panose="02020603050405020304" pitchFamily="18" charset="0"/>
                          <a:cs typeface="Times New Roman" panose="02020603050405020304" pitchFamily="18" charset="0"/>
                        </a:rPr>
                        <a:t>1</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b="1" dirty="0" err="1">
                          <a:solidFill>
                            <a:srgbClr val="0000FF"/>
                          </a:solidFill>
                          <a:effectLst/>
                          <a:latin typeface="Times New Roman" panose="02020603050405020304" pitchFamily="18" charset="0"/>
                          <a:cs typeface="Times New Roman" panose="02020603050405020304" pitchFamily="18" charset="0"/>
                        </a:rPr>
                        <a:t>Arithmetic</a:t>
                      </a:r>
                      <a:r>
                        <a:rPr lang="en-US" sz="1400" b="1" dirty="0" err="1">
                          <a:solidFill>
                            <a:srgbClr val="DAECFF"/>
                          </a:solidFill>
                          <a:effectLst/>
                          <a:latin typeface="Times New Roman" panose="02020603050405020304" pitchFamily="18" charset="0"/>
                          <a:cs typeface="Times New Roman" panose="02020603050405020304" pitchFamily="18" charset="0"/>
                        </a:rPr>
                        <a:t>_</a:t>
                      </a:r>
                      <a:r>
                        <a:rPr lang="en-US" sz="1400" b="1" dirty="0" err="1">
                          <a:solidFill>
                            <a:srgbClr val="0000FF"/>
                          </a:solidFill>
                          <a:effectLst/>
                          <a:latin typeface="Times New Roman" panose="02020603050405020304" pitchFamily="18" charset="0"/>
                          <a:cs typeface="Times New Roman" panose="02020603050405020304" pitchFamily="18" charset="0"/>
                        </a:rPr>
                        <a:t>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These are used to perform mathematical calculations like addition, subtraction, multiplication, division and modulus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69591">
                <a:tc>
                  <a:txBody>
                    <a:bodyPr/>
                    <a:lstStyle/>
                    <a:p>
                      <a:r>
                        <a:rPr lang="en-US" sz="1400">
                          <a:effectLst/>
                          <a:latin typeface="Times New Roman" panose="02020603050405020304" pitchFamily="18" charset="0"/>
                          <a:cs typeface="Times New Roman" panose="02020603050405020304" pitchFamily="18" charset="0"/>
                        </a:rPr>
                        <a:t>2</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Assignment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a:effectLst/>
                          <a:latin typeface="Times New Roman" panose="02020603050405020304" pitchFamily="18" charset="0"/>
                          <a:cs typeface="Times New Roman" panose="02020603050405020304" pitchFamily="18" charset="0"/>
                        </a:rPr>
                        <a:t>These are used to assign the values for the variables in C programs.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69591">
                <a:tc>
                  <a:txBody>
                    <a:bodyPr/>
                    <a:lstStyle/>
                    <a:p>
                      <a:r>
                        <a:rPr lang="en-US" sz="1400">
                          <a:effectLst/>
                          <a:latin typeface="Times New Roman" panose="02020603050405020304" pitchFamily="18" charset="0"/>
                          <a:cs typeface="Times New Roman" panose="02020603050405020304" pitchFamily="18" charset="0"/>
                        </a:rPr>
                        <a:t>3</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Relational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a:effectLst/>
                          <a:latin typeface="Times New Roman" panose="02020603050405020304" pitchFamily="18" charset="0"/>
                          <a:cs typeface="Times New Roman" panose="02020603050405020304" pitchFamily="18" charset="0"/>
                        </a:rPr>
                        <a:t>These operators are used to compare the value of two variables.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40423">
                <a:tc>
                  <a:txBody>
                    <a:bodyPr/>
                    <a:lstStyle/>
                    <a:p>
                      <a:r>
                        <a:rPr lang="en-US" sz="1400">
                          <a:effectLst/>
                          <a:latin typeface="Times New Roman" panose="02020603050405020304" pitchFamily="18" charset="0"/>
                          <a:cs typeface="Times New Roman" panose="02020603050405020304" pitchFamily="18" charset="0"/>
                        </a:rPr>
                        <a:t>4</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Logical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These operators are used to perform logical operations on the given two variables.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69591">
                <a:tc>
                  <a:txBody>
                    <a:bodyPr/>
                    <a:lstStyle/>
                    <a:p>
                      <a:r>
                        <a:rPr lang="en-US" sz="1400">
                          <a:effectLst/>
                          <a:latin typeface="Times New Roman" panose="02020603050405020304" pitchFamily="18" charset="0"/>
                          <a:cs typeface="Times New Roman" panose="02020603050405020304" pitchFamily="18" charset="0"/>
                        </a:rPr>
                        <a:t>5</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Bit wise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These operators are used to perform bit operations on given two variables.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11290">
                <a:tc>
                  <a:txBody>
                    <a:bodyPr/>
                    <a:lstStyle/>
                    <a:p>
                      <a:r>
                        <a:rPr lang="en-US" sz="1400">
                          <a:effectLst/>
                          <a:latin typeface="Times New Roman" panose="02020603050405020304" pitchFamily="18" charset="0"/>
                          <a:cs typeface="Times New Roman" panose="02020603050405020304" pitchFamily="18" charset="0"/>
                        </a:rPr>
                        <a:t>6</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Conditional (ternary)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Conditional operators return one value if condition is true and returns another value is condition is false.</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740423">
                <a:tc>
                  <a:txBody>
                    <a:bodyPr/>
                    <a:lstStyle/>
                    <a:p>
                      <a:r>
                        <a:rPr lang="en-US" sz="1400">
                          <a:effectLst/>
                          <a:latin typeface="Times New Roman" panose="02020603050405020304" pitchFamily="18" charset="0"/>
                          <a:cs typeface="Times New Roman" panose="02020603050405020304" pitchFamily="18" charset="0"/>
                        </a:rPr>
                        <a:t>7</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Increment / decrement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These operators are used to either increase or decrease the value of the variable by one.</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98712">
                <a:tc>
                  <a:txBody>
                    <a:bodyPr/>
                    <a:lstStyle/>
                    <a:p>
                      <a:r>
                        <a:rPr lang="en-US" sz="1400">
                          <a:effectLst/>
                          <a:latin typeface="Times New Roman" panose="02020603050405020304" pitchFamily="18" charset="0"/>
                          <a:cs typeface="Times New Roman" panose="02020603050405020304" pitchFamily="18" charset="0"/>
                        </a:rPr>
                        <a:t>8</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solidFill>
                            <a:srgbClr val="0000FF"/>
                          </a:solidFill>
                          <a:effectLst/>
                          <a:latin typeface="Times New Roman" panose="02020603050405020304" pitchFamily="18" charset="0"/>
                          <a:cs typeface="Times New Roman" panose="02020603050405020304" pitchFamily="18" charset="0"/>
                        </a:rPr>
                        <a:t>Special operators</a:t>
                      </a:r>
                      <a:endParaRPr lang="en-US" sz="1400" dirty="0">
                        <a:effectLst/>
                        <a:latin typeface="Times New Roman" panose="02020603050405020304" pitchFamily="18" charset="0"/>
                        <a:cs typeface="Times New Roman" panose="02020603050405020304" pitchFamily="18" charset="0"/>
                      </a:endParaRP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latin typeface="Times New Roman" panose="02020603050405020304" pitchFamily="18" charset="0"/>
                          <a:cs typeface="Times New Roman" panose="02020603050405020304" pitchFamily="18" charset="0"/>
                        </a:rPr>
                        <a:t>&amp;, *, </a:t>
                      </a:r>
                      <a:r>
                        <a:rPr lang="en-US" sz="1400" dirty="0" err="1">
                          <a:effectLst/>
                          <a:latin typeface="Times New Roman" panose="02020603050405020304" pitchFamily="18" charset="0"/>
                          <a:cs typeface="Times New Roman" panose="02020603050405020304" pitchFamily="18" charset="0"/>
                        </a:rPr>
                        <a:t>sizeof</a:t>
                      </a:r>
                      <a:r>
                        <a:rPr lang="en-US" sz="1400" dirty="0">
                          <a:effectLst/>
                          <a:latin typeface="Times New Roman" panose="02020603050405020304" pitchFamily="18" charset="0"/>
                          <a:cs typeface="Times New Roman" panose="02020603050405020304" pitchFamily="18" charset="0"/>
                        </a:rPr>
                        <a:t>( ) and ternary operators.</a:t>
                      </a:r>
                    </a:p>
                  </a:txBody>
                  <a:tcPr marL="45717" marR="45717" marT="22858" marB="228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2360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2233"/>
            <a:ext cx="10972800" cy="1091642"/>
          </a:xfrm>
        </p:spPr>
        <p:txBody>
          <a:bodyPr/>
          <a:lstStyle/>
          <a:p>
            <a:r>
              <a:rPr lang="en-IN" b="1" dirty="0"/>
              <a:t>Computer System</a:t>
            </a:r>
            <a:endParaRPr lang="en-IN" dirty="0"/>
          </a:p>
        </p:txBody>
      </p:sp>
      <p:sp>
        <p:nvSpPr>
          <p:cNvPr id="3" name="Content Placeholder 2"/>
          <p:cNvSpPr>
            <a:spLocks noGrp="1"/>
          </p:cNvSpPr>
          <p:nvPr>
            <p:ph idx="1"/>
          </p:nvPr>
        </p:nvSpPr>
        <p:spPr>
          <a:xfrm>
            <a:off x="762000" y="1253875"/>
            <a:ext cx="10972800" cy="4735445"/>
          </a:xfrm>
        </p:spPr>
        <p:txBody>
          <a:bodyPr>
            <a:normAutofit/>
          </a:bodyPr>
          <a:lstStyle/>
          <a:p>
            <a:pPr marL="0" indent="0" algn="just">
              <a:lnSpc>
                <a:spcPct val="107000"/>
              </a:lnSpc>
              <a:spcAft>
                <a:spcPts val="800"/>
              </a:spcAft>
              <a:buNone/>
            </a:pPr>
            <a:r>
              <a:rPr lang="en-US" sz="2000" dirty="0">
                <a:solidFill>
                  <a:srgbClr val="000000"/>
                </a:solidFill>
                <a:ea typeface="Calibri" panose="020F0502020204030204" pitchFamily="34" charset="0"/>
                <a:cs typeface="Times New Roman" panose="02020603050405020304" pitchFamily="18" charset="0"/>
              </a:rPr>
              <a:t>A Computer system is an electronic machine that takes raw data as input from the </a:t>
            </a:r>
            <a:r>
              <a:rPr lang="en-US" sz="2000" b="1" i="1" dirty="0">
                <a:solidFill>
                  <a:srgbClr val="000000"/>
                </a:solidFill>
                <a:ea typeface="Calibri" panose="020F0502020204030204" pitchFamily="34" charset="0"/>
                <a:cs typeface="Times New Roman" panose="02020603050405020304" pitchFamily="18" charset="0"/>
              </a:rPr>
              <a:t>input devices </a:t>
            </a:r>
            <a:r>
              <a:rPr lang="en-US" sz="2000" dirty="0">
                <a:solidFill>
                  <a:srgbClr val="000000"/>
                </a:solidFill>
                <a:ea typeface="Calibri" panose="020F0502020204030204" pitchFamily="34" charset="0"/>
                <a:cs typeface="Times New Roman" panose="02020603050405020304" pitchFamily="18" charset="0"/>
              </a:rPr>
              <a:t>(mouse, keyboard, joystick etc.), processes data with </a:t>
            </a:r>
            <a:r>
              <a:rPr lang="en-US" sz="2000" b="1" i="1" dirty="0">
                <a:solidFill>
                  <a:srgbClr val="000000"/>
                </a:solidFill>
                <a:ea typeface="Calibri" panose="020F0502020204030204" pitchFamily="34" charset="0"/>
                <a:cs typeface="Times New Roman" panose="02020603050405020304" pitchFamily="18" charset="0"/>
              </a:rPr>
              <a:t>processing unit </a:t>
            </a:r>
            <a:r>
              <a:rPr lang="en-US" sz="2000" dirty="0">
                <a:solidFill>
                  <a:srgbClr val="000000"/>
                </a:solidFill>
                <a:ea typeface="Calibri" panose="020F0502020204030204" pitchFamily="34" charset="0"/>
                <a:cs typeface="Times New Roman" panose="02020603050405020304" pitchFamily="18" charset="0"/>
              </a:rPr>
              <a:t>(ALU, CU &amp; Memory Units) and gives output with the help of </a:t>
            </a:r>
            <a:r>
              <a:rPr lang="en-US" sz="2000" b="1" i="1" dirty="0">
                <a:solidFill>
                  <a:srgbClr val="000000"/>
                </a:solidFill>
                <a:ea typeface="Calibri" panose="020F0502020204030204" pitchFamily="34" charset="0"/>
                <a:cs typeface="Times New Roman" panose="02020603050405020304" pitchFamily="18" charset="0"/>
              </a:rPr>
              <a:t>Output units</a:t>
            </a:r>
            <a:r>
              <a:rPr lang="en-US" sz="2000" dirty="0">
                <a:solidFill>
                  <a:srgbClr val="000000"/>
                </a:solidFill>
                <a:ea typeface="Calibri" panose="020F0502020204030204" pitchFamily="34" charset="0"/>
                <a:cs typeface="Times New Roman" panose="02020603050405020304" pitchFamily="18" charset="0"/>
              </a:rPr>
              <a:t>(Monitor, Printer </a:t>
            </a:r>
            <a:r>
              <a:rPr lang="en-US" sz="2000" dirty="0" err="1">
                <a:solidFill>
                  <a:srgbClr val="000000"/>
                </a:solidFill>
                <a:ea typeface="Calibri" panose="020F0502020204030204" pitchFamily="34" charset="0"/>
                <a:cs typeface="Times New Roman" panose="02020603050405020304" pitchFamily="18" charset="0"/>
              </a:rPr>
              <a:t>etc</a:t>
            </a:r>
            <a:r>
              <a:rPr lang="en-US" sz="2000" dirty="0">
                <a:solidFill>
                  <a:srgbClr val="000000"/>
                </a:solidFill>
                <a:ea typeface="Calibri" panose="020F0502020204030204" pitchFamily="34" charset="0"/>
                <a:cs typeface="Times New Roman" panose="02020603050405020304" pitchFamily="18" charset="0"/>
              </a:rPr>
              <a:t>)  and also saves output for the future use. </a:t>
            </a:r>
          </a:p>
          <a:p>
            <a:pPr marL="0" indent="0" algn="just">
              <a:lnSpc>
                <a:spcPct val="107000"/>
              </a:lnSpc>
              <a:spcAft>
                <a:spcPts val="800"/>
              </a:spcAft>
              <a:buNone/>
            </a:pPr>
            <a:endParaRPr lang="en-US" sz="2400" dirty="0">
              <a:solidFill>
                <a:srgbClr val="000000"/>
              </a:solidFill>
              <a:ea typeface="Calibri" panose="020F0502020204030204" pitchFamily="34" charset="0"/>
              <a:cs typeface="Times New Roman" panose="02020603050405020304" pitchFamily="18" charset="0"/>
            </a:endParaRPr>
          </a:p>
          <a:p>
            <a:pPr>
              <a:lnSpc>
                <a:spcPct val="107000"/>
              </a:lnSpc>
              <a:spcAft>
                <a:spcPts val="800"/>
              </a:spcAft>
            </a:pPr>
            <a:endParaRPr lang="en-IN" sz="2400" dirty="0"/>
          </a:p>
        </p:txBody>
      </p:sp>
      <p:grpSp>
        <p:nvGrpSpPr>
          <p:cNvPr id="8" name="Group 7"/>
          <p:cNvGrpSpPr/>
          <p:nvPr/>
        </p:nvGrpSpPr>
        <p:grpSpPr>
          <a:xfrm>
            <a:off x="2719026" y="2359025"/>
            <a:ext cx="7233048" cy="1069975"/>
            <a:chOff x="3085499" y="4656405"/>
            <a:chExt cx="7058747" cy="1456006"/>
          </a:xfrm>
        </p:grpSpPr>
        <p:sp>
          <p:nvSpPr>
            <p:cNvPr id="4" name="Rectangle 3"/>
            <p:cNvSpPr/>
            <p:nvPr/>
          </p:nvSpPr>
          <p:spPr>
            <a:xfrm>
              <a:off x="3085499" y="4849837"/>
              <a:ext cx="1856935" cy="1139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ight Arrow 4"/>
            <p:cNvSpPr/>
            <p:nvPr/>
          </p:nvSpPr>
          <p:spPr>
            <a:xfrm>
              <a:off x="5095637" y="5229664"/>
              <a:ext cx="365757" cy="3094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flipH="1">
              <a:off x="5614597" y="4656405"/>
              <a:ext cx="2039813" cy="145600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PROCESSING</a:t>
              </a:r>
            </a:p>
          </p:txBody>
        </p:sp>
        <p:sp>
          <p:nvSpPr>
            <p:cNvPr id="7" name="Right Arrow 6"/>
            <p:cNvSpPr/>
            <p:nvPr/>
          </p:nvSpPr>
          <p:spPr>
            <a:xfrm>
              <a:off x="7942375" y="5229664"/>
              <a:ext cx="365757" cy="30948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10800000" flipH="1" flipV="1">
              <a:off x="8498325" y="4849839"/>
              <a:ext cx="1645921" cy="11394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grpSp>
    </p:spTree>
    <p:extLst>
      <p:ext uri="{BB962C8B-B14F-4D97-AF65-F5344CB8AC3E}">
        <p14:creationId xmlns:p14="http://schemas.microsoft.com/office/powerpoint/2010/main" val="131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b="1" dirty="0"/>
              <a:t>Arithmetic Operators in C:</a:t>
            </a:r>
            <a:endParaRPr lang="en-US" dirty="0"/>
          </a:p>
        </p:txBody>
      </p:sp>
      <p:graphicFrame>
        <p:nvGraphicFramePr>
          <p:cNvPr id="4" name="Content Placeholder 3"/>
          <p:cNvGraphicFramePr>
            <a:graphicFrameLocks noGrp="1"/>
          </p:cNvGraphicFramePr>
          <p:nvPr>
            <p:ph idx="1"/>
          </p:nvPr>
        </p:nvGraphicFramePr>
        <p:xfrm>
          <a:off x="3215640" y="1600201"/>
          <a:ext cx="5760720" cy="4419602"/>
        </p:xfrm>
        <a:graphic>
          <a:graphicData uri="http://schemas.openxmlformats.org/drawingml/2006/table">
            <a:tbl>
              <a:tblPr/>
              <a:tblGrid>
                <a:gridCol w="112776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668780">
                  <a:extLst>
                    <a:ext uri="{9D8B030D-6E8A-4147-A177-3AD203B41FA5}">
                      <a16:colId xmlns:a16="http://schemas.microsoft.com/office/drawing/2014/main" xmlns="" val="20002"/>
                    </a:ext>
                  </a:extLst>
                </a:gridCol>
                <a:gridCol w="1440180">
                  <a:extLst>
                    <a:ext uri="{9D8B030D-6E8A-4147-A177-3AD203B41FA5}">
                      <a16:colId xmlns:a16="http://schemas.microsoft.com/office/drawing/2014/main" xmlns="" val="20003"/>
                    </a:ext>
                  </a:extLst>
                </a:gridCol>
              </a:tblGrid>
              <a:tr h="1145822">
                <a:tc>
                  <a:txBody>
                    <a:bodyPr/>
                    <a:lstStyle/>
                    <a:p>
                      <a:r>
                        <a:rPr lang="en-US" b="1" dirty="0">
                          <a:effectLst/>
                        </a:rPr>
                        <a:t>S.no</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effectLst/>
                        </a:rPr>
                        <a:t>Arithmetic Operators</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b="1">
                          <a:effectLst/>
                        </a:rPr>
                        <a:t>Operation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b="1">
                          <a:effectLst/>
                        </a:rPr>
                        <a:t>Example</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54756">
                <a:tc>
                  <a:txBody>
                    <a:bodyPr/>
                    <a:lstStyle/>
                    <a:p>
                      <a:r>
                        <a:rPr lang="en-US">
                          <a:effectLst/>
                        </a:rPr>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Addition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A+B</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54756">
                <a:tc>
                  <a:txBody>
                    <a:bodyPr/>
                    <a:lstStyle/>
                    <a:p>
                      <a:r>
                        <a:rPr lang="en-US">
                          <a:effectLst/>
                        </a:rPr>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Subtraction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A-B</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54756">
                <a:tc>
                  <a:txBody>
                    <a:bodyPr/>
                    <a:lstStyle/>
                    <a:p>
                      <a:r>
                        <a:rPr lang="en-US">
                          <a:effectLst/>
                        </a:rPr>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multiplication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A*B</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54756">
                <a:tc>
                  <a:txBody>
                    <a:bodyPr/>
                    <a:lstStyle/>
                    <a:p>
                      <a:r>
                        <a:rPr lang="en-US">
                          <a:effectLst/>
                        </a:rPr>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Division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A/B</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54756">
                <a:tc>
                  <a:txBody>
                    <a:bodyPr/>
                    <a:lstStyle/>
                    <a:p>
                      <a:r>
                        <a:rPr lang="en-US" dirty="0">
                          <a:effectLst/>
                        </a:rPr>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Modulus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A%B</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603618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normAutofit/>
          </a:bodyPr>
          <a:lstStyle/>
          <a:p>
            <a:r>
              <a:rPr lang="en-US" sz="3200" b="1" dirty="0"/>
              <a:t>Example for C arithmetic operators:</a:t>
            </a:r>
            <a:endParaRPr lang="en-US" sz="3200" dirty="0"/>
          </a:p>
        </p:txBody>
      </p:sp>
      <p:sp>
        <p:nvSpPr>
          <p:cNvPr id="3" name="Content Placeholder 2"/>
          <p:cNvSpPr>
            <a:spLocks noGrp="1"/>
          </p:cNvSpPr>
          <p:nvPr>
            <p:ph sz="half"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#include &lt;stdio.h&gt;</a:t>
            </a:r>
          </a:p>
          <a:p>
            <a:pPr marL="0" indent="0">
              <a:buNone/>
            </a:pPr>
            <a:r>
              <a:rPr lang="en-US" sz="1600" dirty="0">
                <a:latin typeface="Times New Roman" panose="02020603050405020304" pitchFamily="18" charset="0"/>
                <a:cs typeface="Times New Roman" panose="02020603050405020304" pitchFamily="18" charset="0"/>
              </a:rPr>
              <a:t>void main()</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int a=40,b=20, </a:t>
            </a:r>
            <a:r>
              <a:rPr lang="en-US" sz="1600" dirty="0" err="1">
                <a:latin typeface="Times New Roman" panose="02020603050405020304" pitchFamily="18" charset="0"/>
                <a:cs typeface="Times New Roman" panose="02020603050405020304" pitchFamily="18" charset="0"/>
              </a:rPr>
              <a:t>add,sub,mul,div,mod</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add =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sub = a-b;</a:t>
            </a:r>
          </a:p>
          <a:p>
            <a:pPr marL="0" indent="0">
              <a:buNone/>
            </a:pPr>
            <a:r>
              <a:rPr lang="en-US" sz="1600" dirty="0" err="1">
                <a:latin typeface="Times New Roman" panose="02020603050405020304" pitchFamily="18" charset="0"/>
                <a:cs typeface="Times New Roman" panose="02020603050405020304" pitchFamily="18" charset="0"/>
              </a:rPr>
              <a:t>mul</a:t>
            </a:r>
            <a:r>
              <a:rPr lang="en-US" sz="1600" dirty="0">
                <a:latin typeface="Times New Roman" panose="02020603050405020304" pitchFamily="18" charset="0"/>
                <a:cs typeface="Times New Roman" panose="02020603050405020304" pitchFamily="18" charset="0"/>
              </a:rPr>
              <a:t> = a*b;</a:t>
            </a:r>
          </a:p>
          <a:p>
            <a:pPr marL="0" indent="0">
              <a:buNone/>
            </a:pPr>
            <a:r>
              <a:rPr lang="en-US" sz="1600" dirty="0">
                <a:latin typeface="Times New Roman" panose="02020603050405020304" pitchFamily="18" charset="0"/>
                <a:cs typeface="Times New Roman" panose="02020603050405020304" pitchFamily="18" charset="0"/>
              </a:rPr>
              <a:t>div = a/b;</a:t>
            </a:r>
          </a:p>
          <a:p>
            <a:pPr marL="0" indent="0">
              <a:buNone/>
            </a:pPr>
            <a:r>
              <a:rPr lang="en-US" sz="1600" dirty="0">
                <a:latin typeface="Times New Roman" panose="02020603050405020304" pitchFamily="18" charset="0"/>
                <a:cs typeface="Times New Roman" panose="02020603050405020304" pitchFamily="18" charset="0"/>
              </a:rPr>
              <a:t>mod =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printf("Addition of a, b is : %d\n", add);</a:t>
            </a:r>
          </a:p>
          <a:p>
            <a:pPr marL="0" indent="0">
              <a:buNone/>
            </a:pPr>
            <a:r>
              <a:rPr lang="en-US" sz="1600" dirty="0">
                <a:latin typeface="Times New Roman" panose="02020603050405020304" pitchFamily="18" charset="0"/>
                <a:cs typeface="Times New Roman" panose="02020603050405020304" pitchFamily="18" charset="0"/>
              </a:rPr>
              <a:t>printf("Subtraction of a, b is : %d\n", sub);</a:t>
            </a:r>
          </a:p>
          <a:p>
            <a:pPr marL="0" indent="0">
              <a:buNone/>
            </a:pPr>
            <a:r>
              <a:rPr lang="en-US" sz="1600" dirty="0">
                <a:latin typeface="Times New Roman" panose="02020603050405020304" pitchFamily="18" charset="0"/>
                <a:cs typeface="Times New Roman" panose="02020603050405020304" pitchFamily="18" charset="0"/>
              </a:rPr>
              <a:t>printf("Multiplication of a, b is : %d\n", </a:t>
            </a:r>
            <a:r>
              <a:rPr lang="en-US" sz="1600" dirty="0" err="1">
                <a:latin typeface="Times New Roman" panose="02020603050405020304" pitchFamily="18" charset="0"/>
                <a:cs typeface="Times New Roman" panose="02020603050405020304" pitchFamily="18" charset="0"/>
              </a:rPr>
              <a:t>mul</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printf("Division of a, b is : %d\n", div);</a:t>
            </a:r>
          </a:p>
          <a:p>
            <a:pPr marL="0" indent="0">
              <a:buNone/>
            </a:pPr>
            <a:r>
              <a:rPr lang="en-US" sz="1600" dirty="0">
                <a:latin typeface="Times New Roman" panose="02020603050405020304" pitchFamily="18" charset="0"/>
                <a:cs typeface="Times New Roman" panose="02020603050405020304" pitchFamily="18" charset="0"/>
              </a:rPr>
              <a:t>printf("Modulus of a, b is : %d\n", mod);</a:t>
            </a:r>
          </a:p>
          <a:p>
            <a:pPr marL="0" indent="0">
              <a:buNone/>
            </a:pP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OUTPUT</a:t>
            </a:r>
          </a:p>
          <a:p>
            <a:pPr marL="0" indent="0">
              <a:buNone/>
            </a:pPr>
            <a:r>
              <a:rPr lang="en-US" sz="2000" dirty="0">
                <a:latin typeface="Times New Roman" panose="02020603050405020304" pitchFamily="18" charset="0"/>
                <a:cs typeface="Times New Roman" panose="02020603050405020304" pitchFamily="18" charset="0"/>
              </a:rPr>
              <a:t>Addition of a, b is : 60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Subtraction of a, b is : 20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Multiplication of a, b is : 800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Division of a, b is : 2</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Modulus of a, b is : 0</a:t>
            </a:r>
          </a:p>
        </p:txBody>
      </p:sp>
    </p:spTree>
    <p:extLst>
      <p:ext uri="{BB962C8B-B14F-4D97-AF65-F5344CB8AC3E}">
        <p14:creationId xmlns:p14="http://schemas.microsoft.com/office/powerpoint/2010/main" val="33088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762000"/>
          </a:xfrm>
        </p:spPr>
        <p:txBody>
          <a:bodyPr>
            <a:normAutofit/>
          </a:bodyPr>
          <a:lstStyle/>
          <a:p>
            <a:r>
              <a:rPr lang="en-US" sz="3200" dirty="0"/>
              <a:t>Assignment operators in C:</a:t>
            </a:r>
          </a:p>
        </p:txBody>
      </p:sp>
      <p:graphicFrame>
        <p:nvGraphicFramePr>
          <p:cNvPr id="4" name="Content Placeholder 3"/>
          <p:cNvGraphicFramePr>
            <a:graphicFrameLocks noGrp="1"/>
          </p:cNvGraphicFramePr>
          <p:nvPr>
            <p:ph idx="1"/>
          </p:nvPr>
        </p:nvGraphicFramePr>
        <p:xfrm>
          <a:off x="3048000" y="835409"/>
          <a:ext cx="5867401" cy="5717791"/>
        </p:xfrm>
        <a:graphic>
          <a:graphicData uri="http://schemas.openxmlformats.org/drawingml/2006/table">
            <a:tbl>
              <a:tblPr/>
              <a:tblGrid>
                <a:gridCol w="1456647">
                  <a:extLst>
                    <a:ext uri="{9D8B030D-6E8A-4147-A177-3AD203B41FA5}">
                      <a16:colId xmlns:a16="http://schemas.microsoft.com/office/drawing/2014/main" xmlns="" val="20000"/>
                    </a:ext>
                  </a:extLst>
                </a:gridCol>
                <a:gridCol w="1456647">
                  <a:extLst>
                    <a:ext uri="{9D8B030D-6E8A-4147-A177-3AD203B41FA5}">
                      <a16:colId xmlns:a16="http://schemas.microsoft.com/office/drawing/2014/main" xmlns="" val="20001"/>
                    </a:ext>
                  </a:extLst>
                </a:gridCol>
                <a:gridCol w="1456647">
                  <a:extLst>
                    <a:ext uri="{9D8B030D-6E8A-4147-A177-3AD203B41FA5}">
                      <a16:colId xmlns:a16="http://schemas.microsoft.com/office/drawing/2014/main" xmlns="" val="20002"/>
                    </a:ext>
                  </a:extLst>
                </a:gridCol>
                <a:gridCol w="1497460">
                  <a:extLst>
                    <a:ext uri="{9D8B030D-6E8A-4147-A177-3AD203B41FA5}">
                      <a16:colId xmlns:a16="http://schemas.microsoft.com/office/drawing/2014/main" xmlns="" val="20003"/>
                    </a:ext>
                  </a:extLst>
                </a:gridCol>
              </a:tblGrid>
              <a:tr h="332201">
                <a:tc gridSpan="2">
                  <a:txBody>
                    <a:bodyPr/>
                    <a:lstStyle/>
                    <a:p>
                      <a:r>
                        <a:rPr lang="en-US" sz="1400" b="1" dirty="0">
                          <a:solidFill>
                            <a:srgbClr val="000000"/>
                          </a:solidFill>
                          <a:effectLst/>
                        </a:rPr>
                        <a:t>Operators</a:t>
                      </a:r>
                      <a:endParaRPr lang="en-US" sz="1400" dirty="0">
                        <a:effectLst/>
                      </a:endParaRP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r>
                        <a:rPr lang="en-US" sz="1400" b="1">
                          <a:solidFill>
                            <a:srgbClr val="000000"/>
                          </a:solidFill>
                          <a:effectLst/>
                        </a:rPr>
                        <a:t>Example</a:t>
                      </a:r>
                      <a:endParaRPr lang="en-US" sz="1400">
                        <a:effectLst/>
                      </a:endParaRP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solidFill>
                            <a:srgbClr val="000000"/>
                          </a:solidFill>
                          <a:effectLst/>
                        </a:rPr>
                        <a:t> Explanation </a:t>
                      </a:r>
                      <a:endParaRPr lang="en-US" sz="1400">
                        <a:effectLst/>
                      </a:endParaRP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32453">
                <a:tc>
                  <a:txBody>
                    <a:bodyPr/>
                    <a:lstStyle/>
                    <a:p>
                      <a:pPr algn="ctr"/>
                      <a:r>
                        <a:rPr lang="en-US" sz="1400">
                          <a:effectLst/>
                        </a:rPr>
                        <a:t>Simple assignment operator</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400">
                          <a:effectLst/>
                        </a:rPr>
                        <a:t>=</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10 is assigned to variable sum</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82327">
                <a:tc rowSpan="7">
                  <a:txBody>
                    <a:bodyPr/>
                    <a:lstStyle/>
                    <a:p>
                      <a:pPr algn="ctr"/>
                      <a:r>
                        <a:rPr lang="en-US" sz="1400">
                          <a:effectLst/>
                        </a:rPr>
                        <a:t>Compound assignment operators</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              +=</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This is same as sum = sum + 10 </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82327">
                <a:tc vMerge="1">
                  <a:txBody>
                    <a:bodyPr/>
                    <a:lstStyle/>
                    <a:p>
                      <a:endParaRPr lang="en-US"/>
                    </a:p>
                  </a:txBody>
                  <a:tcPr/>
                </a:tc>
                <a:tc>
                  <a:txBody>
                    <a:bodyPr/>
                    <a:lstStyle/>
                    <a:p>
                      <a:pPr algn="ctr"/>
                      <a:r>
                        <a:rPr lang="en-US" sz="1400">
                          <a:effectLst/>
                        </a:rPr>
                        <a:t>-=</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This is same as sum = 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82327">
                <a:tc vMerge="1">
                  <a:txBody>
                    <a:bodyPr/>
                    <a:lstStyle/>
                    <a:p>
                      <a:endParaRPr lang="en-US"/>
                    </a:p>
                  </a:txBody>
                  <a:tcPr/>
                </a:tc>
                <a:tc>
                  <a:txBody>
                    <a:bodyPr/>
                    <a:lstStyle/>
                    <a:p>
                      <a:pPr algn="ctr"/>
                      <a:r>
                        <a:rPr lang="en-US" sz="1400">
                          <a:effectLst/>
                        </a:rPr>
                        <a:t>*=</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This is same as sum = 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82327">
                <a:tc vMerge="1">
                  <a:txBody>
                    <a:bodyPr/>
                    <a:lstStyle/>
                    <a:p>
                      <a:endParaRPr lang="en-US"/>
                    </a:p>
                  </a:txBody>
                  <a:tcPr/>
                </a:tc>
                <a:tc>
                  <a:txBody>
                    <a:bodyPr/>
                    <a:lstStyle/>
                    <a:p>
                      <a:pPr algn="ctr"/>
                      <a:r>
                        <a:rPr lang="en-US" sz="1400">
                          <a:effectLst/>
                        </a:rPr>
                        <a:t>/=</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This is same as sum = 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820751">
                <a:tc vMerge="1">
                  <a:txBody>
                    <a:bodyPr/>
                    <a:lstStyle/>
                    <a:p>
                      <a:endParaRPr lang="en-US"/>
                    </a:p>
                  </a:txBody>
                  <a:tcPr/>
                </a:tc>
                <a:tc>
                  <a:txBody>
                    <a:bodyPr/>
                    <a:lstStyle/>
                    <a:p>
                      <a:r>
                        <a:rPr lang="en-US" sz="1400" dirty="0">
                          <a:effectLst/>
                        </a:rPr>
                        <a:t>              %=</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This is same as sum = 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820751">
                <a:tc vMerge="1">
                  <a:txBody>
                    <a:bodyPr/>
                    <a:lstStyle/>
                    <a:p>
                      <a:endParaRPr lang="en-US"/>
                    </a:p>
                  </a:txBody>
                  <a:tcPr/>
                </a:tc>
                <a:tc>
                  <a:txBody>
                    <a:bodyPr/>
                    <a:lstStyle/>
                    <a:p>
                      <a:pPr algn="ctr"/>
                      <a:r>
                        <a:rPr lang="en-US" sz="1400">
                          <a:effectLst/>
                        </a:rPr>
                        <a:t>&amp;=</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sum&amp;=10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This is same as sum = sum &amp;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82327">
                <a:tc vMerge="1">
                  <a:txBody>
                    <a:bodyPr/>
                    <a:lstStyle/>
                    <a:p>
                      <a:endParaRPr lang="en-US"/>
                    </a:p>
                  </a:txBody>
                  <a:tcPr/>
                </a:tc>
                <a:tc>
                  <a:txBody>
                    <a:bodyPr/>
                    <a:lstStyle/>
                    <a:p>
                      <a:pPr algn="ctr"/>
                      <a:r>
                        <a:rPr lang="en-US" sz="1400">
                          <a:effectLst/>
                        </a:rPr>
                        <a:t>^=</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This is same as sum = sum ^ 10</a:t>
                      </a:r>
                    </a:p>
                  </a:txBody>
                  <a:tcPr marL="70011" marR="70011" marT="35006" marB="3500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11091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200" dirty="0"/>
              <a:t>Relational operators in C:</a:t>
            </a:r>
          </a:p>
        </p:txBody>
      </p:sp>
      <p:graphicFrame>
        <p:nvGraphicFramePr>
          <p:cNvPr id="4" name="Content Placeholder 3"/>
          <p:cNvGraphicFramePr>
            <a:graphicFrameLocks noGrp="1"/>
          </p:cNvGraphicFramePr>
          <p:nvPr>
            <p:ph idx="1"/>
          </p:nvPr>
        </p:nvGraphicFramePr>
        <p:xfrm>
          <a:off x="2804160" y="1524001"/>
          <a:ext cx="6583680" cy="4724399"/>
        </p:xfrm>
        <a:graphic>
          <a:graphicData uri="http://schemas.openxmlformats.org/drawingml/2006/table">
            <a:tbl>
              <a:tblPr/>
              <a:tblGrid>
                <a:gridCol w="138684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920240">
                  <a:extLst>
                    <a:ext uri="{9D8B030D-6E8A-4147-A177-3AD203B41FA5}">
                      <a16:colId xmlns:a16="http://schemas.microsoft.com/office/drawing/2014/main" xmlns="" val="20003"/>
                    </a:ext>
                  </a:extLst>
                </a:gridCol>
              </a:tblGrid>
              <a:tr h="439479">
                <a:tc>
                  <a:txBody>
                    <a:bodyPr/>
                    <a:lstStyle/>
                    <a:p>
                      <a:r>
                        <a:rPr lang="en-US" b="1">
                          <a:solidFill>
                            <a:srgbClr val="000000"/>
                          </a:solidFill>
                          <a:effectLst/>
                        </a:rPr>
                        <a:t>S.no</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Operators</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Example </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Description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769088">
                <a:tc>
                  <a:txBody>
                    <a:bodyPr/>
                    <a:lstStyle/>
                    <a:p>
                      <a:r>
                        <a:rPr lang="en-US">
                          <a:effectLst/>
                        </a:rPr>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&gt;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x is greater than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39479">
                <a:tc>
                  <a:txBody>
                    <a:bodyPr/>
                    <a:lstStyle/>
                    <a:p>
                      <a:r>
                        <a:rPr lang="en-US">
                          <a:effectLst/>
                        </a:rPr>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&lt;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x is less than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98698">
                <a:tc>
                  <a:txBody>
                    <a:bodyPr/>
                    <a:lstStyle/>
                    <a:p>
                      <a:r>
                        <a:rPr lang="en-US">
                          <a:effectLst/>
                        </a:rPr>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&gt;=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x is greater than or equal to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69088">
                <a:tc>
                  <a:txBody>
                    <a:bodyPr/>
                    <a:lstStyle/>
                    <a:p>
                      <a:r>
                        <a:rPr lang="en-US">
                          <a:effectLst/>
                        </a:rPr>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&lt;=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x is less than or equal to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39479">
                <a:tc>
                  <a:txBody>
                    <a:bodyPr/>
                    <a:lstStyle/>
                    <a:p>
                      <a:r>
                        <a:rPr lang="en-US">
                          <a:effectLst/>
                        </a:rPr>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a:effectLst/>
                        </a:rPr>
                        <a:t>x is equal to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769088">
                <a:tc>
                  <a:txBody>
                    <a:bodyPr/>
                    <a:lstStyle/>
                    <a:p>
                      <a:r>
                        <a:rPr lang="en-US">
                          <a:effectLst/>
                        </a:rPr>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x !=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x is not equal to y</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40948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200" dirty="0"/>
              <a:t>Logical operators in C:</a:t>
            </a:r>
          </a:p>
        </p:txBody>
      </p:sp>
      <p:graphicFrame>
        <p:nvGraphicFramePr>
          <p:cNvPr id="4" name="Content Placeholder 3"/>
          <p:cNvGraphicFramePr>
            <a:graphicFrameLocks noGrp="1"/>
          </p:cNvGraphicFramePr>
          <p:nvPr>
            <p:ph idx="1"/>
          </p:nvPr>
        </p:nvGraphicFramePr>
        <p:xfrm>
          <a:off x="2913682" y="1295400"/>
          <a:ext cx="6687518" cy="5105400"/>
        </p:xfrm>
        <a:graphic>
          <a:graphicData uri="http://schemas.openxmlformats.org/drawingml/2006/table">
            <a:tbl>
              <a:tblPr/>
              <a:tblGrid>
                <a:gridCol w="896318">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tblGrid>
              <a:tr h="302355">
                <a:tc>
                  <a:txBody>
                    <a:bodyPr/>
                    <a:lstStyle/>
                    <a:p>
                      <a:r>
                        <a:rPr lang="en-US" sz="1400" b="1" dirty="0">
                          <a:effectLst/>
                        </a:rPr>
                        <a:t>S.no</a:t>
                      </a:r>
                      <a:endParaRPr lang="en-US" sz="1400" dirty="0">
                        <a:effectLst/>
                      </a:endParaRP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effectLst/>
                        </a:rPr>
                        <a:t>Operators</a:t>
                      </a:r>
                      <a:endParaRPr lang="en-US" sz="1400">
                        <a:effectLst/>
                      </a:endParaRP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effectLst/>
                        </a:rPr>
                        <a:t>Name</a:t>
                      </a:r>
                      <a:endParaRPr lang="en-US" sz="1400">
                        <a:effectLst/>
                      </a:endParaRP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effectLst/>
                        </a:rPr>
                        <a:t>Example</a:t>
                      </a:r>
                      <a:endParaRPr lang="en-US" sz="1400">
                        <a:effectLst/>
                      </a:endParaRP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b="1">
                          <a:effectLst/>
                        </a:rPr>
                        <a:t>Description</a:t>
                      </a:r>
                      <a:endParaRPr lang="en-US" sz="1400">
                        <a:effectLst/>
                      </a:endParaRP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83617">
                <a:tc>
                  <a:txBody>
                    <a:bodyPr/>
                    <a:lstStyle/>
                    <a:p>
                      <a:r>
                        <a:rPr lang="en-US" sz="1400" dirty="0">
                          <a:effectLst/>
                        </a:rPr>
                        <a:t>1</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&amp;&amp;</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logical AND</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a:effectLst/>
                        </a:rPr>
                        <a:t>(x&gt;5)&amp;&amp;(y&lt;5)</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rPr>
                        <a:t>It returns true when both conditions are true</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10705">
                <a:tc>
                  <a:txBody>
                    <a:bodyPr/>
                    <a:lstStyle/>
                    <a:p>
                      <a:r>
                        <a:rPr lang="en-US" sz="1400">
                          <a:effectLst/>
                        </a:rPr>
                        <a:t>2</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logical OR</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dirty="0">
                          <a:effectLst/>
                        </a:rPr>
                        <a:t>(x&gt;=10)||(y&gt;=10)</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rPr>
                        <a:t>It returns true when at-least one of the condition is true</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608723">
                <a:tc>
                  <a:txBody>
                    <a:bodyPr/>
                    <a:lstStyle/>
                    <a:p>
                      <a:r>
                        <a:rPr lang="en-US" sz="1400">
                          <a:effectLst/>
                        </a:rPr>
                        <a:t>3</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a:effectLst/>
                        </a:rPr>
                        <a:t>!</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rPr>
                        <a:t>logical NOT</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sz="1400">
                          <a:effectLst/>
                        </a:rPr>
                        <a:t>!((x&gt;5)&amp;&amp;(y&lt;5))</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sz="1400" dirty="0">
                          <a:effectLst/>
                        </a:rPr>
                        <a:t>It reverses the state of the operand “((x&gt;5) &amp;&amp; (y&lt;5))”</a:t>
                      </a:r>
                    </a:p>
                    <a:p>
                      <a:pPr algn="just"/>
                      <a:r>
                        <a:rPr lang="en-US" sz="1400" dirty="0">
                          <a:effectLst/>
                        </a:rPr>
                        <a:t>If “((x&gt;5) &amp;&amp; (y&lt;5))” is true, logical NOT operator makes it false</a:t>
                      </a:r>
                    </a:p>
                  </a:txBody>
                  <a:tcPr marL="70718" marR="70718" marT="35359" marB="3535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44648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a:bodyPr>
          <a:lstStyle/>
          <a:p>
            <a:r>
              <a:rPr lang="en-US" sz="3200" dirty="0"/>
              <a:t>Bit wise operators in C:</a:t>
            </a:r>
          </a:p>
        </p:txBody>
      </p:sp>
      <p:graphicFrame>
        <p:nvGraphicFramePr>
          <p:cNvPr id="5" name="Content Placeholder 4"/>
          <p:cNvGraphicFramePr>
            <a:graphicFrameLocks noGrp="1"/>
          </p:cNvGraphicFramePr>
          <p:nvPr>
            <p:ph idx="1"/>
          </p:nvPr>
        </p:nvGraphicFramePr>
        <p:xfrm>
          <a:off x="2804160" y="1524001"/>
          <a:ext cx="6416040" cy="4114803"/>
        </p:xfrm>
        <a:graphic>
          <a:graphicData uri="http://schemas.openxmlformats.org/drawingml/2006/table">
            <a:tbl>
              <a:tblPr/>
              <a:tblGrid>
                <a:gridCol w="2062480">
                  <a:extLst>
                    <a:ext uri="{9D8B030D-6E8A-4147-A177-3AD203B41FA5}">
                      <a16:colId xmlns:a16="http://schemas.microsoft.com/office/drawing/2014/main" xmlns="" val="20000"/>
                    </a:ext>
                  </a:extLst>
                </a:gridCol>
                <a:gridCol w="2062480">
                  <a:extLst>
                    <a:ext uri="{9D8B030D-6E8A-4147-A177-3AD203B41FA5}">
                      <a16:colId xmlns:a16="http://schemas.microsoft.com/office/drawing/2014/main" xmlns="" val="20001"/>
                    </a:ext>
                  </a:extLst>
                </a:gridCol>
                <a:gridCol w="2291080">
                  <a:extLst>
                    <a:ext uri="{9D8B030D-6E8A-4147-A177-3AD203B41FA5}">
                      <a16:colId xmlns:a16="http://schemas.microsoft.com/office/drawing/2014/main" xmlns="" val="20002"/>
                    </a:ext>
                  </a:extLst>
                </a:gridCol>
              </a:tblGrid>
              <a:tr h="587829">
                <a:tc>
                  <a:txBody>
                    <a:bodyPr/>
                    <a:lstStyle/>
                    <a:p>
                      <a:r>
                        <a:rPr lang="en-US" b="1">
                          <a:solidFill>
                            <a:srgbClr val="000000"/>
                          </a:solidFill>
                          <a:effectLst/>
                        </a:rPr>
                        <a:t>S.no</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Operators</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dirty="0">
                          <a:solidFill>
                            <a:srgbClr val="000000"/>
                          </a:solidFill>
                          <a:effectLst/>
                        </a:rPr>
                        <a:t>Description</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87829">
                <a:tc>
                  <a:txBody>
                    <a:bodyPr/>
                    <a:lstStyle/>
                    <a:p>
                      <a:r>
                        <a:rPr lang="en-US" dirty="0">
                          <a:effectLst/>
                        </a:rPr>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&amp;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Bitwise</a:t>
                      </a:r>
                      <a:r>
                        <a:rPr lang="en-US" baseline="0" dirty="0">
                          <a:effectLst/>
                        </a:rPr>
                        <a:t> AND</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87829">
                <a:tc>
                  <a:txBody>
                    <a:bodyPr/>
                    <a:lstStyle/>
                    <a:p>
                      <a:r>
                        <a:rPr lang="en-US">
                          <a:effectLst/>
                        </a:rPr>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Bitwise</a:t>
                      </a:r>
                      <a:r>
                        <a:rPr lang="en-US" baseline="0" dirty="0">
                          <a:effectLst/>
                        </a:rPr>
                        <a:t> OR</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87829">
                <a:tc>
                  <a:txBody>
                    <a:bodyPr/>
                    <a:lstStyle/>
                    <a:p>
                      <a:r>
                        <a:rPr lang="en-US">
                          <a:effectLst/>
                        </a:rPr>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Bitwise</a:t>
                      </a:r>
                      <a:r>
                        <a:rPr lang="en-US" baseline="0" dirty="0">
                          <a:effectLst/>
                        </a:rPr>
                        <a:t> NOT</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87829">
                <a:tc>
                  <a:txBody>
                    <a:bodyPr/>
                    <a:lstStyle/>
                    <a:p>
                      <a:r>
                        <a:rPr lang="en-US">
                          <a:effectLst/>
                        </a:rPr>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XOR</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87829">
                <a:tc>
                  <a:txBody>
                    <a:bodyPr/>
                    <a:lstStyle/>
                    <a:p>
                      <a:r>
                        <a:rPr lang="en-US">
                          <a:effectLst/>
                        </a:rPr>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&lt;&lt;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Lef</a:t>
                      </a:r>
                      <a:r>
                        <a:rPr lang="en-US" baseline="0" dirty="0">
                          <a:effectLst/>
                        </a:rPr>
                        <a:t>t shift</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87829">
                <a:tc>
                  <a:txBody>
                    <a:bodyPr/>
                    <a:lstStyle/>
                    <a:p>
                      <a:r>
                        <a:rPr lang="en-US">
                          <a:effectLst/>
                        </a:rPr>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&gt;&gt;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n-US" dirty="0">
                          <a:effectLst/>
                        </a:rPr>
                        <a:t>Right</a:t>
                      </a:r>
                      <a:r>
                        <a:rPr lang="en-US" baseline="0" dirty="0">
                          <a:effectLst/>
                        </a:rPr>
                        <a:t> shift</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5413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401762"/>
          </a:xfrm>
        </p:spPr>
        <p:txBody>
          <a:bodyPr>
            <a:normAutofit/>
          </a:bodyPr>
          <a:lstStyle/>
          <a:p>
            <a:r>
              <a:rPr lang="en-IN" b="1" dirty="0"/>
              <a:t>Truth Table for Bitwise OR, AND, and XOR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276600" y="2497394"/>
            <a:ext cx="5638800" cy="291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93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Left and Right Shift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0" y="1752600"/>
            <a:ext cx="5486400" cy="4506846"/>
          </a:xfrm>
        </p:spPr>
      </p:pic>
    </p:spTree>
    <p:extLst>
      <p:ext uri="{BB962C8B-B14F-4D97-AF65-F5344CB8AC3E}">
        <p14:creationId xmlns:p14="http://schemas.microsoft.com/office/powerpoint/2010/main" val="272928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200" dirty="0"/>
              <a:t>Conditional or ternary operators in C:</a:t>
            </a:r>
          </a:p>
        </p:txBody>
      </p:sp>
      <p:sp>
        <p:nvSpPr>
          <p:cNvPr id="3" name="Content Placeholder 2"/>
          <p:cNvSpPr>
            <a:spLocks noGrp="1"/>
          </p:cNvSpPr>
          <p:nvPr>
            <p:ph idx="1"/>
          </p:nvPr>
        </p:nvSpPr>
        <p:spPr>
          <a:xfrm>
            <a:off x="1981200" y="1447801"/>
            <a:ext cx="8229600" cy="4678363"/>
          </a:xfrm>
        </p:spPr>
        <p:txBody>
          <a:bodyPr>
            <a:normAutofit/>
          </a:bodyPr>
          <a:lstStyle/>
          <a:p>
            <a:pPr algn="just"/>
            <a:r>
              <a:rPr lang="en-US" dirty="0">
                <a:latin typeface="Times New Roman" panose="02020603050405020304" pitchFamily="18" charset="0"/>
                <a:cs typeface="Times New Roman" panose="02020603050405020304" pitchFamily="18" charset="0"/>
              </a:rPr>
              <a:t>Conditional operators return one value if condition is true and returns another value is condition is false.</a:t>
            </a:r>
          </a:p>
          <a:p>
            <a:pPr algn="just"/>
            <a:r>
              <a:rPr lang="en-US" dirty="0">
                <a:latin typeface="Times New Roman" panose="02020603050405020304" pitchFamily="18" charset="0"/>
                <a:cs typeface="Times New Roman" panose="02020603050405020304" pitchFamily="18" charset="0"/>
              </a:rPr>
              <a:t>This operator is also called as ternary operator.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Syntax     :        (Condition? </a:t>
            </a:r>
            <a:r>
              <a:rPr lang="en-US" b="1" i="1" dirty="0" err="1">
                <a:latin typeface="Times New Roman" panose="02020603050405020304" pitchFamily="18" charset="0"/>
                <a:cs typeface="Times New Roman" panose="02020603050405020304" pitchFamily="18" charset="0"/>
              </a:rPr>
              <a:t>true_value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false_value</a:t>
            </a:r>
            <a:r>
              <a:rPr lang="en-US" b="1" i="1" dirty="0">
                <a:latin typeface="Times New Roman" panose="02020603050405020304" pitchFamily="18" charset="0"/>
                <a:cs typeface="Times New Roman" panose="02020603050405020304" pitchFamily="18" charset="0"/>
              </a:rPr>
              <a:t>);</a:t>
            </a:r>
          </a:p>
          <a:p>
            <a:pPr algn="just"/>
            <a:r>
              <a:rPr lang="en-US" b="1" i="1" dirty="0">
                <a:latin typeface="Times New Roman" panose="02020603050405020304" pitchFamily="18" charset="0"/>
                <a:cs typeface="Times New Roman" panose="02020603050405020304" pitchFamily="18" charset="0"/>
              </a:rPr>
              <a:t>Example :        (A &gt; 100  ?  0  :  1);</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above example, if A is greater than 100, 0 is returned else 1 is returned. This is equal to if else conditional statements.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53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normAutofit/>
          </a:bodyPr>
          <a:lstStyle/>
          <a:p>
            <a:r>
              <a:rPr lang="en-US" sz="3200" b="1" dirty="0"/>
              <a:t>Example for conditional/ternary operators in C:</a:t>
            </a:r>
            <a:endParaRPr lang="en-US" sz="3200" dirty="0"/>
          </a:p>
        </p:txBody>
      </p:sp>
      <p:sp>
        <p:nvSpPr>
          <p:cNvPr id="3" name="Content Placeholder 2"/>
          <p:cNvSpPr>
            <a:spLocks noGrp="1"/>
          </p:cNvSpPr>
          <p:nvPr>
            <p:ph sz="half" idx="1"/>
          </p:nvPr>
        </p:nvSpPr>
        <p:spPr/>
        <p:txBody>
          <a:bodyPr>
            <a:normAutofit/>
          </a:bodyPr>
          <a:lstStyle/>
          <a:p>
            <a:pPr marL="0" indent="0">
              <a:buNone/>
            </a:pPr>
            <a:r>
              <a:rPr lang="en-US" dirty="0"/>
              <a:t>#include &lt;stdio.h&gt;</a:t>
            </a:r>
          </a:p>
          <a:p>
            <a:pPr marL="0" indent="0">
              <a:buNone/>
            </a:pPr>
            <a:r>
              <a:rPr lang="en-US" dirty="0"/>
              <a:t>int main()</a:t>
            </a:r>
          </a:p>
          <a:p>
            <a:pPr marL="0" indent="0">
              <a:buNone/>
            </a:pPr>
            <a:r>
              <a:rPr lang="en-US" dirty="0"/>
              <a:t>{</a:t>
            </a:r>
          </a:p>
          <a:p>
            <a:pPr marL="0" indent="0">
              <a:buNone/>
            </a:pPr>
            <a:r>
              <a:rPr lang="en-US" dirty="0"/>
              <a:t>int x=1, y ;</a:t>
            </a:r>
          </a:p>
          <a:p>
            <a:pPr marL="0" indent="0">
              <a:buNone/>
            </a:pPr>
            <a:r>
              <a:rPr lang="en-US" dirty="0"/>
              <a:t>y = ( x ==1 ? 2 : 0 ) ;</a:t>
            </a:r>
          </a:p>
          <a:p>
            <a:pPr marL="0" indent="0">
              <a:buNone/>
            </a:pPr>
            <a:r>
              <a:rPr lang="en-US" dirty="0"/>
              <a:t>printf("x value is %d\n", x);</a:t>
            </a:r>
          </a:p>
          <a:p>
            <a:pPr marL="0" indent="0">
              <a:buNone/>
            </a:pPr>
            <a:r>
              <a:rPr lang="en-US" dirty="0"/>
              <a:t>printf("y value is %d", y);</a:t>
            </a:r>
          </a:p>
          <a:p>
            <a:pPr marL="0" indent="0">
              <a:buNone/>
            </a:pPr>
            <a:r>
              <a:rPr lang="en-US" dirty="0"/>
              <a:t>}</a:t>
            </a:r>
          </a:p>
          <a:p>
            <a:endParaRPr lang="en-US" dirty="0"/>
          </a:p>
        </p:txBody>
      </p:sp>
      <p:sp>
        <p:nvSpPr>
          <p:cNvPr id="4" name="Content Placeholder 3"/>
          <p:cNvSpPr>
            <a:spLocks noGrp="1"/>
          </p:cNvSpPr>
          <p:nvPr>
            <p:ph sz="half" idx="2"/>
          </p:nvPr>
        </p:nvSpPr>
        <p:spPr>
          <a:xfrm>
            <a:off x="6629400" y="1600201"/>
            <a:ext cx="3581400" cy="4525963"/>
          </a:xfrm>
        </p:spPr>
        <p:txBody>
          <a:bodyPr>
            <a:normAutofit/>
          </a:bodyPr>
          <a:lstStyle/>
          <a:p>
            <a:pPr marL="0" indent="0">
              <a:buNone/>
            </a:pPr>
            <a:r>
              <a:rPr lang="en-US" b="1" dirty="0"/>
              <a:t>Output:</a:t>
            </a:r>
          </a:p>
          <a:p>
            <a:pPr marL="0" indent="0">
              <a:buNone/>
            </a:pPr>
            <a:r>
              <a:rPr lang="en-US" dirty="0"/>
              <a:t>x value is 1</a:t>
            </a:r>
          </a:p>
          <a:p>
            <a:pPr marL="0" indent="0">
              <a:buNone/>
            </a:pPr>
            <a:r>
              <a:rPr lang="en-US" dirty="0"/>
              <a:t>y value is 2</a:t>
            </a:r>
          </a:p>
        </p:txBody>
      </p:sp>
    </p:spTree>
    <p:extLst>
      <p:ext uri="{BB962C8B-B14F-4D97-AF65-F5344CB8AC3E}">
        <p14:creationId xmlns:p14="http://schemas.microsoft.com/office/powerpoint/2010/main" val="31407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047136"/>
          </a:xfrm>
        </p:spPr>
        <p:txBody>
          <a:bodyPr/>
          <a:lstStyle/>
          <a:p>
            <a:r>
              <a:rPr lang="en-IN" b="1" dirty="0"/>
              <a:t>Block Diagram of Computer System</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4555" r="42628" b="31308"/>
          <a:stretch/>
        </p:blipFill>
        <p:spPr>
          <a:xfrm>
            <a:off x="2697480" y="1179871"/>
            <a:ext cx="6570965" cy="5419049"/>
          </a:xfrm>
        </p:spPr>
      </p:pic>
    </p:spTree>
    <p:extLst>
      <p:ext uri="{BB962C8B-B14F-4D97-AF65-F5344CB8AC3E}">
        <p14:creationId xmlns:p14="http://schemas.microsoft.com/office/powerpoint/2010/main" val="2428445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200" dirty="0"/>
              <a:t>C – Increment/decrement Operators</a:t>
            </a:r>
          </a:p>
        </p:txBody>
      </p:sp>
      <p:sp>
        <p:nvSpPr>
          <p:cNvPr id="3" name="Content Placeholder 2"/>
          <p:cNvSpPr>
            <a:spLocks noGrp="1"/>
          </p:cNvSpPr>
          <p:nvPr>
            <p:ph idx="1"/>
          </p:nvPr>
        </p:nvSpPr>
        <p:spPr>
          <a:xfrm>
            <a:off x="1981200" y="1295401"/>
            <a:ext cx="8229600" cy="4830763"/>
          </a:xfrm>
        </p:spPr>
        <p:txBody>
          <a:bodyPr>
            <a:normAutofit/>
          </a:bodyPr>
          <a:lstStyle/>
          <a:p>
            <a:pPr algn="just"/>
            <a:r>
              <a:rPr lang="en-US" dirty="0">
                <a:latin typeface="Times New Roman" panose="02020603050405020304" pitchFamily="18" charset="0"/>
                <a:cs typeface="Times New Roman" panose="02020603050405020304" pitchFamily="18" charset="0"/>
              </a:rPr>
              <a:t>Increment operators are used to increase the value of the variable by one and decrement operators are used to decrease the value of the variable by one in C programs.</a:t>
            </a:r>
          </a:p>
          <a:p>
            <a:pPr marL="0" indent="0" algn="just">
              <a:buNone/>
            </a:pPr>
            <a:endParaRPr lang="en-US"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Syntax:</a:t>
            </a:r>
          </a:p>
          <a:p>
            <a:r>
              <a:rPr lang="en-US" sz="2600" i="1" dirty="0">
                <a:latin typeface="Times New Roman" panose="02020603050405020304" pitchFamily="18" charset="0"/>
                <a:cs typeface="Times New Roman" panose="02020603050405020304" pitchFamily="18" charset="0"/>
              </a:rPr>
              <a:t>Increment operator: ++</a:t>
            </a:r>
            <a:r>
              <a:rPr lang="en-US" sz="2600" i="1" dirty="0" err="1">
                <a:latin typeface="Times New Roman" panose="02020603050405020304" pitchFamily="18" charset="0"/>
                <a:cs typeface="Times New Roman" panose="02020603050405020304" pitchFamily="18" charset="0"/>
              </a:rPr>
              <a:t>var_name</a:t>
            </a:r>
            <a:r>
              <a:rPr lang="en-US" sz="2600" i="1" dirty="0">
                <a:latin typeface="Times New Roman" panose="02020603050405020304" pitchFamily="18" charset="0"/>
                <a:cs typeface="Times New Roman" panose="02020603050405020304" pitchFamily="18" charset="0"/>
              </a:rPr>
              <a:t>; (or) </a:t>
            </a:r>
            <a:r>
              <a:rPr lang="en-US" sz="2600" i="1" dirty="0" err="1">
                <a:latin typeface="Times New Roman" panose="02020603050405020304" pitchFamily="18" charset="0"/>
                <a:cs typeface="Times New Roman" panose="02020603050405020304" pitchFamily="18" charset="0"/>
              </a:rPr>
              <a:t>var_name</a:t>
            </a:r>
            <a:r>
              <a:rPr lang="en-US" sz="2600" i="1" dirty="0">
                <a:latin typeface="Times New Roman" panose="02020603050405020304" pitchFamily="18" charset="0"/>
                <a:cs typeface="Times New Roman" panose="02020603050405020304" pitchFamily="18" charset="0"/>
              </a:rPr>
              <a:t>++;</a:t>
            </a:r>
            <a:br>
              <a:rPr lang="en-US" sz="2600" i="1" dirty="0">
                <a:latin typeface="Times New Roman" panose="02020603050405020304" pitchFamily="18" charset="0"/>
                <a:cs typeface="Times New Roman" panose="02020603050405020304" pitchFamily="18" charset="0"/>
              </a:rPr>
            </a:br>
            <a:r>
              <a:rPr lang="en-US" sz="2600" i="1" dirty="0">
                <a:latin typeface="Times New Roman" panose="02020603050405020304" pitchFamily="18" charset="0"/>
                <a:cs typeface="Times New Roman" panose="02020603050405020304" pitchFamily="18" charset="0"/>
              </a:rPr>
              <a:t>Decrement operator: - -</a:t>
            </a:r>
            <a:r>
              <a:rPr lang="en-US" sz="2600" i="1" dirty="0" err="1">
                <a:latin typeface="Times New Roman" panose="02020603050405020304" pitchFamily="18" charset="0"/>
                <a:cs typeface="Times New Roman" panose="02020603050405020304" pitchFamily="18" charset="0"/>
              </a:rPr>
              <a:t>var_name</a:t>
            </a:r>
            <a:r>
              <a:rPr lang="en-US" sz="2600" i="1" dirty="0">
                <a:latin typeface="Times New Roman" panose="02020603050405020304" pitchFamily="18" charset="0"/>
                <a:cs typeface="Times New Roman" panose="02020603050405020304" pitchFamily="18" charset="0"/>
              </a:rPr>
              <a:t>; (or) </a:t>
            </a:r>
            <a:r>
              <a:rPr lang="en-US" sz="2600" i="1" dirty="0" err="1">
                <a:latin typeface="Times New Roman" panose="02020603050405020304" pitchFamily="18" charset="0"/>
                <a:cs typeface="Times New Roman" panose="02020603050405020304" pitchFamily="18" charset="0"/>
              </a:rPr>
              <a:t>var_name</a:t>
            </a:r>
            <a:r>
              <a:rPr lang="en-US" sz="2600" i="1" dirty="0">
                <a:latin typeface="Times New Roman" panose="02020603050405020304" pitchFamily="18" charset="0"/>
                <a:cs typeface="Times New Roman" panose="02020603050405020304" pitchFamily="18" charset="0"/>
              </a:rPr>
              <a:t> - -; </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a:t>
            </a:r>
          </a:p>
          <a:p>
            <a:r>
              <a:rPr lang="en-US" i="1" dirty="0">
                <a:latin typeface="Times New Roman" panose="02020603050405020304" pitchFamily="18" charset="0"/>
                <a:cs typeface="Times New Roman" panose="02020603050405020304" pitchFamily="18" charset="0"/>
              </a:rPr>
              <a:t>Increment operator :  ++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Decrement operator :  – –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49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200" dirty="0"/>
              <a:t>C – Increment/decrement Operators</a:t>
            </a:r>
          </a:p>
        </p:txBody>
      </p:sp>
      <p:graphicFrame>
        <p:nvGraphicFramePr>
          <p:cNvPr id="4" name="Content Placeholder 3"/>
          <p:cNvGraphicFramePr>
            <a:graphicFrameLocks noGrp="1"/>
          </p:cNvGraphicFramePr>
          <p:nvPr>
            <p:ph idx="1"/>
          </p:nvPr>
        </p:nvGraphicFramePr>
        <p:xfrm>
          <a:off x="2640912" y="1295401"/>
          <a:ext cx="7112688" cy="5334001"/>
        </p:xfrm>
        <a:graphic>
          <a:graphicData uri="http://schemas.openxmlformats.org/drawingml/2006/table">
            <a:tbl>
              <a:tblPr/>
              <a:tblGrid>
                <a:gridCol w="864288">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2971800">
                  <a:extLst>
                    <a:ext uri="{9D8B030D-6E8A-4147-A177-3AD203B41FA5}">
                      <a16:colId xmlns:a16="http://schemas.microsoft.com/office/drawing/2014/main" xmlns="" val="20003"/>
                    </a:ext>
                  </a:extLst>
                </a:gridCol>
              </a:tblGrid>
              <a:tr h="380653">
                <a:tc>
                  <a:txBody>
                    <a:bodyPr/>
                    <a:lstStyle/>
                    <a:p>
                      <a:r>
                        <a:rPr lang="en-US" sz="1600" b="1" dirty="0">
                          <a:solidFill>
                            <a:srgbClr val="000000"/>
                          </a:solidFill>
                          <a:effectLst/>
                        </a:rPr>
                        <a:t>S.no</a:t>
                      </a:r>
                      <a:endParaRPr lang="en-US" sz="1600" dirty="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b="1">
                          <a:solidFill>
                            <a:srgbClr val="000000"/>
                          </a:solidFill>
                          <a:effectLst/>
                        </a:rPr>
                        <a:t>Operator type</a:t>
                      </a:r>
                      <a:endParaRPr lang="en-US" sz="160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b="1">
                          <a:solidFill>
                            <a:srgbClr val="000000"/>
                          </a:solidFill>
                          <a:effectLst/>
                        </a:rPr>
                        <a:t>Operator</a:t>
                      </a:r>
                      <a:endParaRPr lang="en-US" sz="160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b="1">
                          <a:solidFill>
                            <a:srgbClr val="000000"/>
                          </a:solidFill>
                          <a:effectLst/>
                        </a:rPr>
                        <a:t>Description</a:t>
                      </a:r>
                      <a:endParaRPr lang="en-US" sz="160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238337">
                <a:tc>
                  <a:txBody>
                    <a:bodyPr/>
                    <a:lstStyle/>
                    <a:p>
                      <a:r>
                        <a:rPr lang="en-US" sz="1600">
                          <a:effectLst/>
                        </a:rPr>
                        <a:t>1</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Pre increment</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b="1" dirty="0">
                          <a:effectLst/>
                        </a:rPr>
                        <a:t>++</a:t>
                      </a:r>
                      <a:r>
                        <a:rPr lang="en-US" sz="1600" b="1" dirty="0" err="1">
                          <a:effectLst/>
                        </a:rPr>
                        <a:t>i</a:t>
                      </a:r>
                      <a:r>
                        <a:rPr lang="en-US" sz="1600" b="1" dirty="0">
                          <a:effectLst/>
                        </a:rPr>
                        <a:t/>
                      </a:r>
                      <a:br>
                        <a:rPr lang="en-US" sz="1600" b="1" dirty="0">
                          <a:effectLst/>
                        </a:rPr>
                      </a:br>
                      <a:endParaRPr lang="en-US" sz="1600" b="1" dirty="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Value of i is incremented before assigning it to variable i.</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38337">
                <a:tc>
                  <a:txBody>
                    <a:bodyPr/>
                    <a:lstStyle/>
                    <a:p>
                      <a:r>
                        <a:rPr lang="en-US" sz="1600">
                          <a:effectLst/>
                        </a:rPr>
                        <a:t>2</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Post</a:t>
                      </a:r>
                      <a:r>
                        <a:rPr lang="en-US" sz="1600">
                          <a:solidFill>
                            <a:srgbClr val="FFFFFF"/>
                          </a:solidFill>
                          <a:effectLst/>
                        </a:rPr>
                        <a:t>–</a:t>
                      </a:r>
                      <a:r>
                        <a:rPr lang="en-US" sz="1600">
                          <a:effectLst/>
                        </a:rPr>
                        <a:t>increment</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b="1" dirty="0" err="1">
                          <a:effectLst/>
                        </a:rPr>
                        <a:t>i</a:t>
                      </a:r>
                      <a:r>
                        <a:rPr lang="en-US" sz="1600" b="1" dirty="0">
                          <a:effectLst/>
                        </a:rPr>
                        <a:t>++</a:t>
                      </a:r>
                      <a:br>
                        <a:rPr lang="en-US" sz="1600" b="1" dirty="0">
                          <a:effectLst/>
                        </a:rPr>
                      </a:br>
                      <a:endParaRPr lang="en-US" sz="1600" b="1" dirty="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Value of i is incremented after assigning it to variable i.</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38337">
                <a:tc>
                  <a:txBody>
                    <a:bodyPr/>
                    <a:lstStyle/>
                    <a:p>
                      <a:r>
                        <a:rPr lang="en-US" sz="1600">
                          <a:effectLst/>
                        </a:rPr>
                        <a:t>3</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Pre decrement</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b="1" dirty="0">
                          <a:effectLst/>
                        </a:rPr>
                        <a:t>-</a:t>
                      </a:r>
                      <a:r>
                        <a:rPr lang="en-US" sz="1600" b="1" baseline="0" dirty="0">
                          <a:effectLst/>
                        </a:rPr>
                        <a:t> - </a:t>
                      </a:r>
                      <a:r>
                        <a:rPr lang="en-US" sz="1600" b="1" dirty="0" err="1">
                          <a:effectLst/>
                        </a:rPr>
                        <a:t>i</a:t>
                      </a:r>
                      <a:r>
                        <a:rPr lang="en-US" sz="1600" b="1" dirty="0">
                          <a:effectLst/>
                        </a:rPr>
                        <a:t/>
                      </a:r>
                      <a:br>
                        <a:rPr lang="en-US" sz="1600" b="1" dirty="0">
                          <a:effectLst/>
                        </a:rPr>
                      </a:br>
                      <a:endParaRPr lang="en-US" sz="1600" b="1" dirty="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Value of i is decremented before assigning it to variable i.</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238337">
                <a:tc>
                  <a:txBody>
                    <a:bodyPr/>
                    <a:lstStyle/>
                    <a:p>
                      <a:r>
                        <a:rPr lang="en-US" sz="1600">
                          <a:effectLst/>
                        </a:rPr>
                        <a:t>4</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a:effectLst/>
                        </a:rPr>
                        <a:t>Post</a:t>
                      </a:r>
                      <a:r>
                        <a:rPr lang="en-US" sz="1600">
                          <a:solidFill>
                            <a:srgbClr val="FFFFFF"/>
                          </a:solidFill>
                          <a:effectLst/>
                        </a:rPr>
                        <a:t>_</a:t>
                      </a:r>
                      <a:r>
                        <a:rPr lang="en-US" sz="1600">
                          <a:effectLst/>
                        </a:rPr>
                        <a:t>decrement</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sz="1600" b="1" baseline="0" dirty="0" err="1">
                          <a:effectLst/>
                        </a:rPr>
                        <a:t>i</a:t>
                      </a:r>
                      <a:r>
                        <a:rPr lang="en-US" sz="1600" b="1" baseline="0" dirty="0">
                          <a:effectLst/>
                        </a:rPr>
                        <a:t> - -</a:t>
                      </a:r>
                      <a:r>
                        <a:rPr lang="en-US" sz="1600" b="1" dirty="0">
                          <a:effectLst/>
                        </a:rPr>
                        <a:t/>
                      </a:r>
                      <a:br>
                        <a:rPr lang="en-US" sz="1600" b="1" dirty="0">
                          <a:effectLst/>
                        </a:rPr>
                      </a:br>
                      <a:endParaRPr lang="en-US" sz="1600" b="1" dirty="0">
                        <a:effectLst/>
                      </a:endParaRP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dirty="0">
                          <a:effectLst/>
                        </a:rPr>
                        <a:t>Value of </a:t>
                      </a:r>
                      <a:r>
                        <a:rPr lang="en-US" sz="1600" dirty="0" err="1">
                          <a:effectLst/>
                        </a:rPr>
                        <a:t>i</a:t>
                      </a:r>
                      <a:r>
                        <a:rPr lang="en-US" sz="1600" dirty="0">
                          <a:effectLst/>
                        </a:rPr>
                        <a:t> is decremented after assigning it to variable </a:t>
                      </a:r>
                      <a:r>
                        <a:rPr lang="en-US" sz="1600" dirty="0" err="1">
                          <a:effectLst/>
                        </a:rPr>
                        <a:t>i</a:t>
                      </a:r>
                      <a:r>
                        <a:rPr lang="en-US" sz="1600" dirty="0">
                          <a:effectLst/>
                        </a:rPr>
                        <a:t>.</a:t>
                      </a:r>
                    </a:p>
                  </a:txBody>
                  <a:tcPr marL="80821" marR="80821" marT="40410" marB="404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9688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#include&lt;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p>
          <a:p>
            <a:pPr marL="0" indent="0">
              <a:buNone/>
            </a:pPr>
            <a:r>
              <a:rPr lang="en-US" sz="2600" dirty="0">
                <a:latin typeface="Times New Roman" panose="02020603050405020304" pitchFamily="18" charset="0"/>
                <a:cs typeface="Times New Roman" panose="02020603050405020304" pitchFamily="18" charset="0"/>
              </a:rPr>
              <a:t>void main()</a:t>
            </a:r>
          </a:p>
          <a:p>
            <a:pPr marL="0" indent="0">
              <a:buNone/>
            </a:pP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2044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sz="half"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#include&lt;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p>
          <a:p>
            <a:pPr marL="0" indent="0">
              <a:buNone/>
            </a:pPr>
            <a:r>
              <a:rPr lang="en-US" sz="2600" dirty="0">
                <a:latin typeface="Times New Roman" panose="02020603050405020304" pitchFamily="18" charset="0"/>
                <a:cs typeface="Times New Roman" panose="02020603050405020304" pitchFamily="18" charset="0"/>
              </a:rPr>
              <a:t>void main()</a:t>
            </a:r>
          </a:p>
          <a:p>
            <a:pPr marL="0" indent="0">
              <a:buNone/>
            </a:pP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=%d\n”,</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a:t>
            </a:r>
          </a:p>
          <a:p>
            <a:pPr marL="0" indent="0">
              <a:buNone/>
            </a:pPr>
            <a:endParaRPr lang="en-US" sz="2600" dirty="0"/>
          </a:p>
        </p:txBody>
      </p:sp>
      <p:sp>
        <p:nvSpPr>
          <p:cNvPr id="7" name="Content Placeholder 6"/>
          <p:cNvSpPr>
            <a:spLocks noGrp="1"/>
          </p:cNvSpPr>
          <p:nvPr>
            <p:ph sz="half" idx="2"/>
          </p:nvPr>
        </p:nvSpPr>
        <p:spPr/>
        <p:txBody>
          <a:bodyPr>
            <a:normAutofit/>
          </a:bodyPr>
          <a:lstStyle/>
          <a:p>
            <a:pPr marL="0" indent="0" algn="ctr">
              <a:buNone/>
            </a:pPr>
            <a:r>
              <a:rPr lang="en-US" dirty="0" err="1"/>
              <a:t>i</a:t>
            </a:r>
            <a:r>
              <a:rPr lang="en-US" dirty="0"/>
              <a:t>=1</a:t>
            </a:r>
          </a:p>
          <a:p>
            <a:pPr marL="0" indent="0" algn="ctr">
              <a:buNone/>
            </a:pPr>
            <a:r>
              <a:rPr lang="en-US" dirty="0" err="1"/>
              <a:t>i</a:t>
            </a:r>
            <a:r>
              <a:rPr lang="en-US" dirty="0"/>
              <a:t>=3</a:t>
            </a:r>
          </a:p>
          <a:p>
            <a:pPr marL="0" indent="0" algn="ctr">
              <a:buNone/>
            </a:pPr>
            <a:r>
              <a:rPr lang="en-US" dirty="0" err="1"/>
              <a:t>i</a:t>
            </a:r>
            <a:r>
              <a:rPr lang="en-US" dirty="0"/>
              <a:t>=8</a:t>
            </a:r>
          </a:p>
          <a:p>
            <a:endParaRPr lang="en-US" dirty="0"/>
          </a:p>
        </p:txBody>
      </p:sp>
    </p:spTree>
    <p:extLst>
      <p:ext uri="{BB962C8B-B14F-4D97-AF65-F5344CB8AC3E}">
        <p14:creationId xmlns:p14="http://schemas.microsoft.com/office/powerpoint/2010/main" val="1251573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#include&lt;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a:t>
            </a:r>
          </a:p>
          <a:p>
            <a:pPr marL="0" indent="0">
              <a:buNone/>
            </a:pPr>
            <a:r>
              <a:rPr lang="en-US" sz="2800" dirty="0">
                <a:latin typeface="Times New Roman" panose="02020603050405020304" pitchFamily="18" charset="0"/>
                <a:cs typeface="Times New Roman" panose="02020603050405020304" pitchFamily="18" charset="0"/>
              </a:rPr>
              <a:t>void main()</a:t>
            </a:r>
          </a:p>
          <a:p>
            <a:pPr marL="0" indent="0">
              <a:buNone/>
            </a:pPr>
            <a:r>
              <a:rPr lang="en-US"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=1, j;</a:t>
            </a:r>
          </a:p>
          <a:p>
            <a:pPr marL="0" indent="0">
              <a:buNone/>
            </a:pPr>
            <a:r>
              <a:rPr lang="en-US" sz="2800" dirty="0">
                <a:latin typeface="Times New Roman" panose="02020603050405020304" pitchFamily="18" charset="0"/>
                <a:cs typeface="Times New Roman" panose="02020603050405020304" pitchFamily="18" charset="0"/>
              </a:rPr>
              <a:t> j =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a:p>
            <a:pPr marL="0" indent="0">
              <a:buNone/>
            </a:pPr>
            <a:r>
              <a:rPr lang="en-US" sz="2800" dirty="0">
                <a:solidFill>
                  <a:srgbClr val="FF0000"/>
                </a:solidFill>
                <a:latin typeface="Times New Roman" panose="02020603050405020304" pitchFamily="18" charset="0"/>
                <a:cs typeface="Times New Roman" panose="02020603050405020304" pitchFamily="18" charset="0"/>
              </a:rPr>
              <a:t>//j = ++</a:t>
            </a:r>
            <a:r>
              <a:rPr lang="en-US" sz="2800" dirty="0" err="1">
                <a:solidFill>
                  <a:srgbClr val="FF0000"/>
                </a:solidFill>
                <a:latin typeface="Times New Roman" panose="02020603050405020304" pitchFamily="18" charset="0"/>
                <a:cs typeface="Times New Roman" panose="02020603050405020304" pitchFamily="18" charset="0"/>
              </a:rPr>
              <a:t>i</a:t>
            </a:r>
            <a:r>
              <a:rPr lang="en-US" sz="2800" dirty="0">
                <a:solidFill>
                  <a:srgbClr val="FF0000"/>
                </a:solidFill>
                <a:latin typeface="Times New Roman" panose="02020603050405020304" pitchFamily="18" charset="0"/>
                <a:cs typeface="Times New Roman" panose="02020603050405020304" pitchFamily="18" charset="0"/>
              </a:rPr>
              <a:t> + </a:t>
            </a:r>
            <a:r>
              <a:rPr lang="en-US" sz="2800" dirty="0" err="1">
                <a:solidFill>
                  <a:srgbClr val="FF0000"/>
                </a:solidFill>
                <a:latin typeface="Times New Roman" panose="02020603050405020304" pitchFamily="18" charset="0"/>
                <a:cs typeface="Times New Roman" panose="02020603050405020304" pitchFamily="18" charset="0"/>
              </a:rPr>
              <a:t>i</a:t>
            </a:r>
            <a:r>
              <a:rPr lang="en-US" sz="2800" dirty="0">
                <a:solidFill>
                  <a:srgbClr val="FF0000"/>
                </a:solidFill>
                <a:latin typeface="Times New Roman" panose="02020603050405020304" pitchFamily="18" charset="0"/>
                <a:cs typeface="Times New Roman" panose="02020603050405020304" pitchFamily="18" charset="0"/>
              </a:rPr>
              <a:t>++ + ++</a:t>
            </a:r>
            <a:r>
              <a:rPr lang="en-US" sz="2800" dirty="0" err="1">
                <a:solidFill>
                  <a:srgbClr val="FF0000"/>
                </a:solidFill>
                <a:latin typeface="Times New Roman" panose="02020603050405020304" pitchFamily="18" charset="0"/>
                <a:cs typeface="Times New Roman" panose="02020603050405020304" pitchFamily="18" charset="0"/>
              </a:rPr>
              <a:t>i</a:t>
            </a:r>
            <a:r>
              <a:rPr lang="en-US" sz="28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 %d \n j = %d”,</a:t>
            </a:r>
            <a:r>
              <a:rPr lang="en-US" sz="2800" dirty="0" err="1">
                <a:latin typeface="Times New Roman" panose="02020603050405020304" pitchFamily="18" charset="0"/>
                <a:cs typeface="Times New Roman" panose="02020603050405020304" pitchFamily="18" charset="0"/>
              </a:rPr>
              <a:t>i,j</a:t>
            </a:r>
            <a:r>
              <a:rPr lang="en-US" sz="2800" dirty="0">
                <a:latin typeface="Times New Roman" panose="02020603050405020304" pitchFamily="18" charset="0"/>
                <a:cs typeface="Times New Roman" panose="02020603050405020304" pitchFamily="18" charset="0"/>
              </a:rPr>
              <a:t>);</a:t>
            </a:r>
          </a:p>
          <a:p>
            <a:pPr marL="0" indent="0">
              <a:buNone/>
            </a:pP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509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4" name="Content Placeholder 3"/>
          <p:cNvSpPr>
            <a:spLocks noGrp="1"/>
          </p:cNvSpPr>
          <p:nvPr>
            <p:ph sz="half"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void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 j;</a:t>
            </a:r>
          </a:p>
          <a:p>
            <a:pPr marL="0" indent="0">
              <a:buNone/>
            </a:pPr>
            <a:r>
              <a:rPr lang="en-US" sz="2400" dirty="0">
                <a:latin typeface="Times New Roman" panose="02020603050405020304" pitchFamily="18" charset="0"/>
                <a:cs typeface="Times New Roman" panose="02020603050405020304" pitchFamily="18" charset="0"/>
              </a:rPr>
              <a:t> j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%d \n j = %d”,</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pPr marL="0" indent="0" algn="ctr">
              <a:buNone/>
            </a:pPr>
            <a:r>
              <a:rPr lang="en-US" dirty="0" err="1"/>
              <a:t>i</a:t>
            </a:r>
            <a:r>
              <a:rPr lang="en-US" dirty="0"/>
              <a:t> = 4</a:t>
            </a:r>
          </a:p>
          <a:p>
            <a:pPr marL="0" indent="0" algn="ctr">
              <a:buNone/>
            </a:pPr>
            <a:r>
              <a:rPr lang="en-US" dirty="0"/>
              <a:t>j = 7 </a:t>
            </a:r>
          </a:p>
        </p:txBody>
      </p:sp>
    </p:spTree>
    <p:extLst>
      <p:ext uri="{BB962C8B-B14F-4D97-AF65-F5344CB8AC3E}">
        <p14:creationId xmlns:p14="http://schemas.microsoft.com/office/powerpoint/2010/main" val="170631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a:bodyPr>
          <a:lstStyle/>
          <a:p>
            <a:r>
              <a:rPr lang="en-US" sz="3200" dirty="0"/>
              <a:t>Special Operators in C:</a:t>
            </a:r>
          </a:p>
        </p:txBody>
      </p:sp>
      <p:graphicFrame>
        <p:nvGraphicFramePr>
          <p:cNvPr id="4" name="Content Placeholder 3"/>
          <p:cNvGraphicFramePr>
            <a:graphicFrameLocks noGrp="1"/>
          </p:cNvGraphicFramePr>
          <p:nvPr>
            <p:ph idx="1"/>
          </p:nvPr>
        </p:nvGraphicFramePr>
        <p:xfrm>
          <a:off x="2804160" y="1295401"/>
          <a:ext cx="6797040" cy="4808061"/>
        </p:xfrm>
        <a:graphic>
          <a:graphicData uri="http://schemas.openxmlformats.org/drawingml/2006/table">
            <a:tbl>
              <a:tblPr/>
              <a:tblGrid>
                <a:gridCol w="115824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3962400">
                  <a:extLst>
                    <a:ext uri="{9D8B030D-6E8A-4147-A177-3AD203B41FA5}">
                      <a16:colId xmlns:a16="http://schemas.microsoft.com/office/drawing/2014/main" xmlns="" val="20002"/>
                    </a:ext>
                  </a:extLst>
                </a:gridCol>
              </a:tblGrid>
              <a:tr h="392495">
                <a:tc>
                  <a:txBody>
                    <a:bodyPr/>
                    <a:lstStyle/>
                    <a:p>
                      <a:r>
                        <a:rPr lang="en-US" b="1" dirty="0">
                          <a:solidFill>
                            <a:srgbClr val="000000"/>
                          </a:solidFill>
                          <a:effectLst/>
                        </a:rPr>
                        <a:t>S.no</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Operators</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b="1">
                          <a:solidFill>
                            <a:srgbClr val="000000"/>
                          </a:solidFill>
                          <a:effectLst/>
                        </a:rPr>
                        <a:t>Description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69979">
                <a:tc>
                  <a:txBody>
                    <a:bodyPr/>
                    <a:lstStyle/>
                    <a:p>
                      <a:pPr algn="ctr"/>
                      <a:r>
                        <a:rPr lang="en-US">
                          <a:effectLst/>
                        </a:rPr>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effectLst/>
                        </a:rPr>
                        <a:t>&amp;</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dirty="0">
                          <a:effectLst/>
                        </a:rPr>
                        <a:t>This is used to get the address of the variable.</a:t>
                      </a:r>
                    </a:p>
                    <a:p>
                      <a:pPr algn="just"/>
                      <a:r>
                        <a:rPr lang="en-US" dirty="0">
                          <a:effectLst/>
                        </a:rPr>
                        <a:t>Example : &amp;a will give address of a.</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569979">
                <a:tc>
                  <a:txBody>
                    <a:bodyPr/>
                    <a:lstStyle/>
                    <a:p>
                      <a:pPr algn="ctr"/>
                      <a:r>
                        <a:rPr lang="en-US">
                          <a:effectLst/>
                        </a:rPr>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dirty="0">
                          <a:effectLst/>
                        </a:rPr>
                        <a:t>This is used as pointer to a variable.</a:t>
                      </a:r>
                    </a:p>
                    <a:p>
                      <a:pPr algn="just"/>
                      <a:r>
                        <a:rPr lang="en-US" dirty="0">
                          <a:effectLst/>
                        </a:rPr>
                        <a:t>Example : * a  where, * is pointer to the variable a.</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75608">
                <a:tc>
                  <a:txBody>
                    <a:bodyPr/>
                    <a:lstStyle/>
                    <a:p>
                      <a:pPr algn="ctr"/>
                      <a:r>
                        <a:rPr lang="en-US">
                          <a:effectLst/>
                        </a:rPr>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a:effectLst/>
                        </a:rPr>
                        <a:t>Sizeof ()</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r>
                        <a:rPr lang="en-US" dirty="0">
                          <a:effectLst/>
                        </a:rPr>
                        <a:t>This gives the size of the variable.</a:t>
                      </a:r>
                    </a:p>
                    <a:p>
                      <a:pPr algn="just"/>
                      <a:r>
                        <a:rPr lang="en-US" dirty="0">
                          <a:effectLst/>
                        </a:rPr>
                        <a:t>Example : </a:t>
                      </a:r>
                      <a:r>
                        <a:rPr lang="en-US" dirty="0" err="1">
                          <a:effectLst/>
                        </a:rPr>
                        <a:t>sizeof</a:t>
                      </a:r>
                      <a:r>
                        <a:rPr lang="en-US" dirty="0">
                          <a:effectLst/>
                        </a:rPr>
                        <a:t> (char) will give us 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2996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program for </a:t>
            </a:r>
            <a:r>
              <a:rPr lang="en-US" sz="3200" dirty="0" err="1"/>
              <a:t>sizeof</a:t>
            </a:r>
            <a:r>
              <a:rPr lang="en-US" sz="3200" dirty="0"/>
              <a:t>() operator in C:</a:t>
            </a:r>
          </a:p>
        </p:txBody>
      </p:sp>
      <p:sp>
        <p:nvSpPr>
          <p:cNvPr id="4" name="Content Placeholder 3"/>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#include &lt;stdio.h&gt;</a:t>
            </a:r>
          </a:p>
          <a:p>
            <a:pPr marL="0" indent="0">
              <a:buNone/>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limits.h</a:t>
            </a:r>
            <a:r>
              <a:rPr lang="en-US" sz="1600" dirty="0">
                <a:latin typeface="Times New Roman" panose="02020603050405020304" pitchFamily="18" charset="0"/>
                <a:cs typeface="Times New Roman" panose="02020603050405020304" pitchFamily="18" charset="0"/>
              </a:rPr>
              <a:t>&gt; </a:t>
            </a:r>
          </a:p>
          <a:p>
            <a:pPr marL="0" indent="0">
              <a:buNone/>
            </a:pPr>
            <a:r>
              <a:rPr lang="en-US" sz="1600" dirty="0">
                <a:latin typeface="Times New Roman" panose="02020603050405020304" pitchFamily="18" charset="0"/>
                <a:cs typeface="Times New Roman" panose="02020603050405020304" pitchFamily="18" charset="0"/>
              </a:rPr>
              <a:t>int main()</a:t>
            </a:r>
          </a:p>
          <a:p>
            <a:pPr marL="0" indent="0">
              <a:buNone/>
            </a:pP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int a;</a:t>
            </a:r>
          </a:p>
          <a:p>
            <a:pPr marL="0" indent="0">
              <a:buNone/>
            </a:pPr>
            <a:r>
              <a:rPr lang="en-US" sz="1600" dirty="0">
                <a:latin typeface="Times New Roman" panose="02020603050405020304" pitchFamily="18" charset="0"/>
                <a:cs typeface="Times New Roman" panose="02020603050405020304" pitchFamily="18" charset="0"/>
              </a:rPr>
              <a:t>char b;</a:t>
            </a:r>
          </a:p>
          <a:p>
            <a:pPr marL="0" indent="0">
              <a:buNone/>
            </a:pPr>
            <a:r>
              <a:rPr lang="en-US" sz="1600" dirty="0">
                <a:latin typeface="Times New Roman" panose="02020603050405020304" pitchFamily="18" charset="0"/>
                <a:cs typeface="Times New Roman" panose="02020603050405020304" pitchFamily="18" charset="0"/>
              </a:rPr>
              <a:t>float c;</a:t>
            </a:r>
          </a:p>
          <a:p>
            <a:pPr marL="0" indent="0">
              <a:buNone/>
            </a:pPr>
            <a:r>
              <a:rPr lang="en-US" sz="1600" dirty="0">
                <a:latin typeface="Times New Roman" panose="02020603050405020304" pitchFamily="18" charset="0"/>
                <a:cs typeface="Times New Roman" panose="02020603050405020304" pitchFamily="18" charset="0"/>
              </a:rPr>
              <a:t>double d;</a:t>
            </a:r>
          </a:p>
          <a:p>
            <a:pPr marL="0" indent="0">
              <a:buNone/>
            </a:pPr>
            <a:r>
              <a:rPr lang="en-US" sz="1600" dirty="0">
                <a:latin typeface="Times New Roman" panose="02020603050405020304" pitchFamily="18" charset="0"/>
                <a:cs typeface="Times New Roman" panose="02020603050405020304" pitchFamily="18" charset="0"/>
              </a:rPr>
              <a:t>printf("Storage size for int data type:%d \n",</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(a));</a:t>
            </a:r>
          </a:p>
          <a:p>
            <a:pPr marL="0" indent="0">
              <a:buNone/>
            </a:pPr>
            <a:r>
              <a:rPr lang="en-US" sz="1600" dirty="0">
                <a:latin typeface="Times New Roman" panose="02020603050405020304" pitchFamily="18" charset="0"/>
                <a:cs typeface="Times New Roman" panose="02020603050405020304" pitchFamily="18" charset="0"/>
              </a:rPr>
              <a:t>printf("Storage size for char data type:%d \n",</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(b));</a:t>
            </a:r>
          </a:p>
          <a:p>
            <a:pPr marL="0" indent="0">
              <a:buNone/>
            </a:pPr>
            <a:r>
              <a:rPr lang="en-US" sz="1600" dirty="0">
                <a:latin typeface="Times New Roman" panose="02020603050405020304" pitchFamily="18" charset="0"/>
                <a:cs typeface="Times New Roman" panose="02020603050405020304" pitchFamily="18" charset="0"/>
              </a:rPr>
              <a:t>printf("Storage size for float data type:%d \n",</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(c));</a:t>
            </a:r>
          </a:p>
          <a:p>
            <a:pPr marL="0" indent="0">
              <a:buNone/>
            </a:pPr>
            <a:r>
              <a:rPr lang="en-US" sz="1600" dirty="0">
                <a:latin typeface="Times New Roman" panose="02020603050405020304" pitchFamily="18" charset="0"/>
                <a:cs typeface="Times New Roman" panose="02020603050405020304" pitchFamily="18" charset="0"/>
              </a:rPr>
              <a:t>printf("Storage size for double data type:%d\n",</a:t>
            </a:r>
            <a:r>
              <a:rPr lang="en-US" sz="1600" dirty="0" err="1">
                <a:latin typeface="Times New Roman" panose="02020603050405020304" pitchFamily="18" charset="0"/>
                <a:cs typeface="Times New Roman" panose="02020603050405020304" pitchFamily="18" charset="0"/>
              </a:rPr>
              <a:t>sizeof</a:t>
            </a:r>
            <a:r>
              <a:rPr lang="en-US" sz="1600" dirty="0">
                <a:latin typeface="Times New Roman" panose="02020603050405020304" pitchFamily="18" charset="0"/>
                <a:cs typeface="Times New Roman" panose="02020603050405020304" pitchFamily="18" charset="0"/>
              </a:rPr>
              <a:t>(d));</a:t>
            </a:r>
          </a:p>
          <a:p>
            <a:pPr marL="0" indent="0">
              <a:buNone/>
            </a:pPr>
            <a:r>
              <a:rPr lang="en-US" sz="1600" dirty="0">
                <a:latin typeface="Times New Roman" panose="02020603050405020304" pitchFamily="18" charset="0"/>
                <a:cs typeface="Times New Roman" panose="02020603050405020304" pitchFamily="18" charset="0"/>
              </a:rPr>
              <a:t>return 0;</a:t>
            </a:r>
          </a:p>
          <a:p>
            <a:pPr marL="0" indent="0">
              <a:buNone/>
            </a:pPr>
            <a:r>
              <a:rPr lang="en-US" sz="1600"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sz="half" idx="4294967295"/>
          </p:nvPr>
        </p:nvSpPr>
        <p:spPr>
          <a:xfrm>
            <a:off x="6629400" y="1600201"/>
            <a:ext cx="4038600" cy="4525963"/>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1723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normAutofit fontScale="90000"/>
          </a:bodyPr>
          <a:lstStyle/>
          <a:p>
            <a:r>
              <a:rPr lang="en-US" sz="3200" dirty="0"/>
              <a:t>Example program for </a:t>
            </a:r>
            <a:r>
              <a:rPr lang="en-US" sz="3200" dirty="0" err="1"/>
              <a:t>sizeof</a:t>
            </a:r>
            <a:r>
              <a:rPr lang="en-US" sz="3200" dirty="0"/>
              <a:t>() operator in C:</a:t>
            </a:r>
          </a:p>
        </p:txBody>
      </p:sp>
      <p:sp>
        <p:nvSpPr>
          <p:cNvPr id="3" name="Content Placeholder 2"/>
          <p:cNvSpPr>
            <a:spLocks noGrp="1"/>
          </p:cNvSpPr>
          <p:nvPr>
            <p:ph idx="1"/>
          </p:nvPr>
        </p:nvSpPr>
        <p:spPr/>
        <p:txBody>
          <a:bodyPr/>
          <a:lstStyle/>
          <a:p>
            <a:pPr marL="0" indent="0">
              <a:buNone/>
            </a:pPr>
            <a:r>
              <a:rPr lang="en-US" b="1" dirty="0"/>
              <a:t>Output:</a:t>
            </a:r>
          </a:p>
          <a:p>
            <a:pPr marL="0" indent="0">
              <a:buNone/>
            </a:pPr>
            <a:r>
              <a:rPr lang="en-US" dirty="0">
                <a:latin typeface="Times New Roman" panose="02020603050405020304" pitchFamily="18" charset="0"/>
                <a:cs typeface="Times New Roman" panose="02020603050405020304" pitchFamily="18" charset="0"/>
              </a:rPr>
              <a:t>Storage size for int data type:2</a:t>
            </a:r>
          </a:p>
          <a:p>
            <a:pPr marL="0" indent="0">
              <a:buNone/>
            </a:pPr>
            <a:r>
              <a:rPr lang="en-US" dirty="0">
                <a:latin typeface="Times New Roman" panose="02020603050405020304" pitchFamily="18" charset="0"/>
                <a:cs typeface="Times New Roman" panose="02020603050405020304" pitchFamily="18" charset="0"/>
              </a:rPr>
              <a:t>Storage size for char data type:1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Storage size for float data type:4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Storage size for double data type:8</a:t>
            </a:r>
            <a:endParaRPr lang="en-US" dirty="0"/>
          </a:p>
        </p:txBody>
      </p:sp>
    </p:spTree>
    <p:extLst>
      <p:ext uri="{BB962C8B-B14F-4D97-AF65-F5344CB8AC3E}">
        <p14:creationId xmlns:p14="http://schemas.microsoft.com/office/powerpoint/2010/main" val="82342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484"/>
            <a:ext cx="10972800" cy="1032387"/>
          </a:xfrm>
        </p:spPr>
        <p:txBody>
          <a:bodyPr/>
          <a:lstStyle/>
          <a:p>
            <a:r>
              <a:rPr lang="en-IN" b="1" dirty="0"/>
              <a:t>Types of Memory Unit</a:t>
            </a:r>
          </a:p>
        </p:txBody>
      </p:sp>
      <p:pic>
        <p:nvPicPr>
          <p:cNvPr id="1026" name="Picture 2" descr="Memory Storage Devices"/>
          <p:cNvPicPr>
            <a:picLocks noChangeAspect="1" noChangeArrowheads="1"/>
          </p:cNvPicPr>
          <p:nvPr/>
        </p:nvPicPr>
        <p:blipFill rotWithShape="1">
          <a:blip r:embed="rId3">
            <a:extLst>
              <a:ext uri="{28A0092B-C50C-407E-A947-70E740481C1C}">
                <a14:useLocalDpi xmlns:a14="http://schemas.microsoft.com/office/drawing/2010/main" val="0"/>
              </a:ext>
            </a:extLst>
          </a:blip>
          <a:srcRect t="12722"/>
          <a:stretch/>
        </p:blipFill>
        <p:spPr bwMode="auto">
          <a:xfrm>
            <a:off x="1973911" y="1179871"/>
            <a:ext cx="8244178" cy="486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1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H</a:t>
            </a:r>
            <a:r>
              <a:rPr lang="en-US" b="1" dirty="0" err="1"/>
              <a:t>ierarchy</a:t>
            </a:r>
            <a:endParaRPr lang="en-IN" dirty="0"/>
          </a:p>
        </p:txBody>
      </p:sp>
      <p:sp>
        <p:nvSpPr>
          <p:cNvPr id="3" name="Content Placeholder 2"/>
          <p:cNvSpPr>
            <a:spLocks noGrp="1"/>
          </p:cNvSpPr>
          <p:nvPr>
            <p:ph idx="1"/>
          </p:nvPr>
        </p:nvSpPr>
        <p:spPr>
          <a:xfrm>
            <a:off x="137160" y="1752601"/>
            <a:ext cx="6156960" cy="4525963"/>
          </a:xfrm>
        </p:spPr>
        <p:txBody>
          <a:bodyPr>
            <a:normAutofit/>
          </a:bodyPr>
          <a:lstStyle/>
          <a:p>
            <a:pPr marL="0" indent="0">
              <a:buNone/>
            </a:pPr>
            <a:r>
              <a:rPr lang="en-US" sz="2800" dirty="0"/>
              <a:t>Computer Memory can be divided into 4 categories:</a:t>
            </a:r>
          </a:p>
          <a:p>
            <a:endParaRPr lang="en-US" sz="2800" dirty="0"/>
          </a:p>
          <a:p>
            <a:r>
              <a:rPr lang="en-US" sz="2800" dirty="0"/>
              <a:t>CPU register</a:t>
            </a:r>
          </a:p>
          <a:p>
            <a:r>
              <a:rPr lang="en-US" sz="2800" dirty="0"/>
              <a:t>Cache memory</a:t>
            </a:r>
          </a:p>
          <a:p>
            <a:r>
              <a:rPr lang="en-US" sz="2800" dirty="0"/>
              <a:t>Primary / Main memory</a:t>
            </a:r>
          </a:p>
          <a:p>
            <a:r>
              <a:rPr lang="en-US" sz="2800" dirty="0"/>
              <a:t>Secondary Memory / Mass Storage</a:t>
            </a:r>
          </a:p>
          <a:p>
            <a:endParaRPr lang="en-IN" sz="2800" dirty="0"/>
          </a:p>
        </p:txBody>
      </p:sp>
      <p:pic>
        <p:nvPicPr>
          <p:cNvPr id="2050" name="Picture 2" descr="Memory Hierarchy Design and its Characteristic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b="20627"/>
          <a:stretch/>
        </p:blipFill>
        <p:spPr bwMode="auto">
          <a:xfrm>
            <a:off x="5459095" y="1752601"/>
            <a:ext cx="6732905" cy="433959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2392680" y="2849880"/>
            <a:ext cx="5775960" cy="655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flipV="1">
            <a:off x="2773680" y="3505200"/>
            <a:ext cx="5120640" cy="510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4084320" y="4288314"/>
            <a:ext cx="3246120" cy="255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Left Brace 10"/>
          <p:cNvSpPr/>
          <p:nvPr/>
        </p:nvSpPr>
        <p:spPr>
          <a:xfrm>
            <a:off x="7330440" y="4764286"/>
            <a:ext cx="563880" cy="105739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5" name="Elbow Connector 14"/>
          <p:cNvCxnSpPr/>
          <p:nvPr/>
        </p:nvCxnSpPr>
        <p:spPr>
          <a:xfrm>
            <a:off x="5707380" y="5089526"/>
            <a:ext cx="1394460" cy="31855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547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693175"/>
          </a:xfrm>
        </p:spPr>
        <p:txBody>
          <a:bodyPr>
            <a:normAutofit fontScale="90000"/>
          </a:bodyPr>
          <a:lstStyle/>
          <a:p>
            <a:r>
              <a:rPr lang="en-IN" dirty="0"/>
              <a:t>Primary &amp; Secondary Memory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9094437"/>
              </p:ext>
            </p:extLst>
          </p:nvPr>
        </p:nvGraphicFramePr>
        <p:xfrm>
          <a:off x="1032387" y="825910"/>
          <a:ext cx="9409471" cy="6032091"/>
        </p:xfrm>
        <a:graphic>
          <a:graphicData uri="http://schemas.openxmlformats.org/drawingml/2006/table">
            <a:tbl>
              <a:tblPr>
                <a:tableStyleId>{3C2FFA5D-87B4-456A-9821-1D502468CF0F}</a:tableStyleId>
              </a:tblPr>
              <a:tblGrid>
                <a:gridCol w="919968">
                  <a:extLst>
                    <a:ext uri="{9D8B030D-6E8A-4147-A177-3AD203B41FA5}">
                      <a16:colId xmlns:a16="http://schemas.microsoft.com/office/drawing/2014/main" xmlns="" val="2884681308"/>
                    </a:ext>
                  </a:extLst>
                </a:gridCol>
                <a:gridCol w="4286213">
                  <a:extLst>
                    <a:ext uri="{9D8B030D-6E8A-4147-A177-3AD203B41FA5}">
                      <a16:colId xmlns:a16="http://schemas.microsoft.com/office/drawing/2014/main" xmlns="" val="801491891"/>
                    </a:ext>
                  </a:extLst>
                </a:gridCol>
                <a:gridCol w="4203290">
                  <a:extLst>
                    <a:ext uri="{9D8B030D-6E8A-4147-A177-3AD203B41FA5}">
                      <a16:colId xmlns:a16="http://schemas.microsoft.com/office/drawing/2014/main" xmlns="" val="3628800350"/>
                    </a:ext>
                  </a:extLst>
                </a:gridCol>
              </a:tblGrid>
              <a:tr h="351908">
                <a:tc>
                  <a:txBody>
                    <a:bodyPr/>
                    <a:lstStyle/>
                    <a:p>
                      <a:r>
                        <a:rPr lang="en-IN" sz="1800" b="1" dirty="0" err="1"/>
                        <a:t>Sr.No</a:t>
                      </a:r>
                      <a:r>
                        <a:rPr lang="en-IN" sz="1800" b="1" dirty="0"/>
                        <a:t>.</a:t>
                      </a:r>
                    </a:p>
                  </a:txBody>
                  <a:tcPr marL="63448" marR="63448" marT="31724" marB="31724" anchor="ctr"/>
                </a:tc>
                <a:tc>
                  <a:txBody>
                    <a:bodyPr/>
                    <a:lstStyle/>
                    <a:p>
                      <a:r>
                        <a:rPr lang="en-IN" sz="1800" b="1" dirty="0"/>
                        <a:t>Primary memory</a:t>
                      </a:r>
                    </a:p>
                  </a:txBody>
                  <a:tcPr marL="63448" marR="63448" marT="31724" marB="31724" anchor="ctr"/>
                </a:tc>
                <a:tc>
                  <a:txBody>
                    <a:bodyPr/>
                    <a:lstStyle/>
                    <a:p>
                      <a:r>
                        <a:rPr lang="en-IN" sz="1800" b="1" dirty="0"/>
                        <a:t>Secondary memory</a:t>
                      </a:r>
                    </a:p>
                  </a:txBody>
                  <a:tcPr marL="63448" marR="63448" marT="31724" marB="31724" anchor="ctr"/>
                </a:tc>
                <a:extLst>
                  <a:ext uri="{0D108BD9-81ED-4DB2-BD59-A6C34878D82A}">
                    <a16:rowId xmlns:a16="http://schemas.microsoft.com/office/drawing/2014/main" xmlns="" val="3554604605"/>
                  </a:ext>
                </a:extLst>
              </a:tr>
              <a:tr h="603431">
                <a:tc>
                  <a:txBody>
                    <a:bodyPr/>
                    <a:lstStyle/>
                    <a:p>
                      <a:r>
                        <a:rPr lang="en-IN" sz="1800" dirty="0"/>
                        <a:t>1.</a:t>
                      </a:r>
                    </a:p>
                  </a:txBody>
                  <a:tcPr marL="63448" marR="63448" marT="31724" marB="31724" anchor="ctr"/>
                </a:tc>
                <a:tc>
                  <a:txBody>
                    <a:bodyPr/>
                    <a:lstStyle/>
                    <a:p>
                      <a:r>
                        <a:rPr lang="en-IN" sz="1800"/>
                        <a:t>Primary memory is temporary.</a:t>
                      </a:r>
                    </a:p>
                  </a:txBody>
                  <a:tcPr marL="63448" marR="63448" marT="31724" marB="31724" anchor="ctr"/>
                </a:tc>
                <a:tc>
                  <a:txBody>
                    <a:bodyPr/>
                    <a:lstStyle/>
                    <a:p>
                      <a:r>
                        <a:rPr lang="en-IN" sz="1800" dirty="0"/>
                        <a:t>Secondary memory is permanent.</a:t>
                      </a:r>
                    </a:p>
                  </a:txBody>
                  <a:tcPr marL="63448" marR="63448" marT="31724" marB="31724" anchor="ctr"/>
                </a:tc>
                <a:extLst>
                  <a:ext uri="{0D108BD9-81ED-4DB2-BD59-A6C34878D82A}">
                    <a16:rowId xmlns:a16="http://schemas.microsoft.com/office/drawing/2014/main" xmlns="" val="1654231238"/>
                  </a:ext>
                </a:extLst>
              </a:tr>
              <a:tr h="637711">
                <a:tc>
                  <a:txBody>
                    <a:bodyPr/>
                    <a:lstStyle/>
                    <a:p>
                      <a:r>
                        <a:rPr lang="en-IN" sz="1800"/>
                        <a:t>2.</a:t>
                      </a:r>
                    </a:p>
                  </a:txBody>
                  <a:tcPr marL="63448" marR="63448" marT="31724" marB="31724" anchor="ctr"/>
                </a:tc>
                <a:tc>
                  <a:txBody>
                    <a:bodyPr/>
                    <a:lstStyle/>
                    <a:p>
                      <a:r>
                        <a:rPr lang="en-US" sz="1800"/>
                        <a:t>Primary memory is directly accessible by Processor/CPU.</a:t>
                      </a:r>
                    </a:p>
                  </a:txBody>
                  <a:tcPr marL="63448" marR="63448" marT="31724" marB="31724" anchor="ctr"/>
                </a:tc>
                <a:tc>
                  <a:txBody>
                    <a:bodyPr/>
                    <a:lstStyle/>
                    <a:p>
                      <a:r>
                        <a:rPr lang="en-US" sz="1800" dirty="0"/>
                        <a:t>Secondary memory is not directly accessible by the CPU.</a:t>
                      </a:r>
                    </a:p>
                  </a:txBody>
                  <a:tcPr marL="63448" marR="63448" marT="31724" marB="31724" anchor="ctr"/>
                </a:tc>
                <a:extLst>
                  <a:ext uri="{0D108BD9-81ED-4DB2-BD59-A6C34878D82A}">
                    <a16:rowId xmlns:a16="http://schemas.microsoft.com/office/drawing/2014/main" xmlns="" val="2083937075"/>
                  </a:ext>
                </a:extLst>
              </a:tr>
              <a:tr h="923516">
                <a:tc>
                  <a:txBody>
                    <a:bodyPr/>
                    <a:lstStyle/>
                    <a:p>
                      <a:r>
                        <a:rPr lang="en-IN" sz="1800"/>
                        <a:t>3.</a:t>
                      </a:r>
                    </a:p>
                  </a:txBody>
                  <a:tcPr marL="63448" marR="63448" marT="31724" marB="31724" anchor="ctr"/>
                </a:tc>
                <a:tc>
                  <a:txBody>
                    <a:bodyPr/>
                    <a:lstStyle/>
                    <a:p>
                      <a:r>
                        <a:rPr lang="en-US" sz="1800" dirty="0"/>
                        <a:t>Nature of Parts of Primary memory varies, RAM- volatile in nature. ROM- Non-volatile.</a:t>
                      </a:r>
                    </a:p>
                  </a:txBody>
                  <a:tcPr marL="63448" marR="63448" marT="31724" marB="31724" anchor="ctr"/>
                </a:tc>
                <a:tc>
                  <a:txBody>
                    <a:bodyPr/>
                    <a:lstStyle/>
                    <a:p>
                      <a:r>
                        <a:rPr lang="en-IN" sz="1800" dirty="0"/>
                        <a:t>It’s always Non-volatile in nature.</a:t>
                      </a:r>
                    </a:p>
                  </a:txBody>
                  <a:tcPr marL="63448" marR="63448" marT="31724" marB="31724" anchor="ctr"/>
                </a:tc>
                <a:extLst>
                  <a:ext uri="{0D108BD9-81ED-4DB2-BD59-A6C34878D82A}">
                    <a16:rowId xmlns:a16="http://schemas.microsoft.com/office/drawing/2014/main" xmlns="" val="2318611062"/>
                  </a:ext>
                </a:extLst>
              </a:tr>
              <a:tr h="923516">
                <a:tc>
                  <a:txBody>
                    <a:bodyPr/>
                    <a:lstStyle/>
                    <a:p>
                      <a:r>
                        <a:rPr lang="en-IN" sz="1800"/>
                        <a:t>4.</a:t>
                      </a:r>
                    </a:p>
                  </a:txBody>
                  <a:tcPr marL="63448" marR="63448" marT="31724" marB="31724" anchor="ctr"/>
                </a:tc>
                <a:tc>
                  <a:txBody>
                    <a:bodyPr/>
                    <a:lstStyle/>
                    <a:p>
                      <a:r>
                        <a:rPr lang="en-US" sz="1800" dirty="0"/>
                        <a:t>Primary memory devices are more expensive than secondary storage devices.</a:t>
                      </a:r>
                    </a:p>
                  </a:txBody>
                  <a:tcPr marL="63448" marR="63448" marT="31724" marB="31724" anchor="ctr"/>
                </a:tc>
                <a:tc>
                  <a:txBody>
                    <a:bodyPr/>
                    <a:lstStyle/>
                    <a:p>
                      <a:r>
                        <a:rPr lang="en-US" sz="1800" dirty="0"/>
                        <a:t>Secondary memory devices are less expensive when compared to primary memory devices.</a:t>
                      </a:r>
                    </a:p>
                  </a:txBody>
                  <a:tcPr marL="63448" marR="63448" marT="31724" marB="31724" anchor="ctr"/>
                </a:tc>
                <a:extLst>
                  <a:ext uri="{0D108BD9-81ED-4DB2-BD59-A6C34878D82A}">
                    <a16:rowId xmlns:a16="http://schemas.microsoft.com/office/drawing/2014/main" xmlns="" val="1314624050"/>
                  </a:ext>
                </a:extLst>
              </a:tr>
              <a:tr h="864003">
                <a:tc>
                  <a:txBody>
                    <a:bodyPr/>
                    <a:lstStyle/>
                    <a:p>
                      <a:r>
                        <a:rPr lang="en-IN" sz="1800"/>
                        <a:t>5.</a:t>
                      </a:r>
                    </a:p>
                  </a:txBody>
                  <a:tcPr marL="63448" marR="63448" marT="31724" marB="31724" anchor="ctr"/>
                </a:tc>
                <a:tc>
                  <a:txBody>
                    <a:bodyPr/>
                    <a:lstStyle/>
                    <a:p>
                      <a:r>
                        <a:rPr lang="en-US" sz="1800" dirty="0"/>
                        <a:t>The memory devices used for primary memory are semiconductor memories.</a:t>
                      </a:r>
                    </a:p>
                  </a:txBody>
                  <a:tcPr marL="63448" marR="63448" marT="31724" marB="31724" anchor="ctr"/>
                </a:tc>
                <a:tc>
                  <a:txBody>
                    <a:bodyPr/>
                    <a:lstStyle/>
                    <a:p>
                      <a:r>
                        <a:rPr lang="en-US" sz="1800" dirty="0"/>
                        <a:t>The secondary memory devices are magnetic and optical memories.</a:t>
                      </a:r>
                    </a:p>
                  </a:txBody>
                  <a:tcPr marL="63448" marR="63448" marT="31724" marB="31724" anchor="ctr"/>
                </a:tc>
                <a:extLst>
                  <a:ext uri="{0D108BD9-81ED-4DB2-BD59-A6C34878D82A}">
                    <a16:rowId xmlns:a16="http://schemas.microsoft.com/office/drawing/2014/main" xmlns="" val="1619520813"/>
                  </a:ext>
                </a:extLst>
              </a:tr>
              <a:tr h="864003">
                <a:tc>
                  <a:txBody>
                    <a:bodyPr/>
                    <a:lstStyle/>
                    <a:p>
                      <a:r>
                        <a:rPr lang="en-IN" sz="1800"/>
                        <a:t>6.</a:t>
                      </a:r>
                    </a:p>
                  </a:txBody>
                  <a:tcPr marL="63448" marR="63448" marT="31724" marB="31724" anchor="ctr"/>
                </a:tc>
                <a:tc>
                  <a:txBody>
                    <a:bodyPr/>
                    <a:lstStyle/>
                    <a:p>
                      <a:r>
                        <a:rPr lang="en-US" sz="1800"/>
                        <a:t>Primary memory is also known as Main memory or Internal memory.</a:t>
                      </a:r>
                    </a:p>
                  </a:txBody>
                  <a:tcPr marL="63448" marR="63448" marT="31724" marB="31724" anchor="ctr"/>
                </a:tc>
                <a:tc>
                  <a:txBody>
                    <a:bodyPr/>
                    <a:lstStyle/>
                    <a:p>
                      <a:r>
                        <a:rPr lang="en-US" sz="1800" dirty="0"/>
                        <a:t>Secondary memory is also known as External memory or Auxiliary memory.</a:t>
                      </a:r>
                    </a:p>
                  </a:txBody>
                  <a:tcPr marL="63448" marR="63448" marT="31724" marB="31724" anchor="ctr"/>
                </a:tc>
                <a:extLst>
                  <a:ext uri="{0D108BD9-81ED-4DB2-BD59-A6C34878D82A}">
                    <a16:rowId xmlns:a16="http://schemas.microsoft.com/office/drawing/2014/main" xmlns="" val="1999080003"/>
                  </a:ext>
                </a:extLst>
              </a:tr>
              <a:tr h="864003">
                <a:tc>
                  <a:txBody>
                    <a:bodyPr/>
                    <a:lstStyle/>
                    <a:p>
                      <a:r>
                        <a:rPr lang="en-IN" sz="1800"/>
                        <a:t>7.</a:t>
                      </a:r>
                    </a:p>
                  </a:txBody>
                  <a:tcPr marL="63448" marR="63448" marT="31724" marB="31724" anchor="ctr"/>
                </a:tc>
                <a:tc>
                  <a:txBody>
                    <a:bodyPr/>
                    <a:lstStyle/>
                    <a:p>
                      <a:r>
                        <a:rPr lang="en-IN" sz="1800" dirty="0"/>
                        <a:t>Examples: RAM, ROM, Cache memory, PROM, EPROM, Registers, etc.</a:t>
                      </a:r>
                    </a:p>
                  </a:txBody>
                  <a:tcPr marL="63448" marR="63448" marT="31724" marB="31724" anchor="ctr"/>
                </a:tc>
                <a:tc>
                  <a:txBody>
                    <a:bodyPr/>
                    <a:lstStyle/>
                    <a:p>
                      <a:r>
                        <a:rPr lang="en-US" sz="1800" dirty="0"/>
                        <a:t>Examples: Hard Disk, Floppy Disk, Magnetic Tapes, etc.</a:t>
                      </a:r>
                    </a:p>
                  </a:txBody>
                  <a:tcPr marL="63448" marR="63448" marT="31724" marB="31724" anchor="ctr"/>
                </a:tc>
                <a:extLst>
                  <a:ext uri="{0D108BD9-81ED-4DB2-BD59-A6C34878D82A}">
                    <a16:rowId xmlns:a16="http://schemas.microsoft.com/office/drawing/2014/main" xmlns="" val="3464734581"/>
                  </a:ext>
                </a:extLst>
              </a:tr>
            </a:tbl>
          </a:graphicData>
        </a:graphic>
      </p:graphicFrame>
    </p:spTree>
    <p:extLst>
      <p:ext uri="{BB962C8B-B14F-4D97-AF65-F5344CB8AC3E}">
        <p14:creationId xmlns:p14="http://schemas.microsoft.com/office/powerpoint/2010/main" val="10020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972800" cy="850490"/>
          </a:xfrm>
        </p:spPr>
        <p:txBody>
          <a:bodyPr>
            <a:normAutofit/>
          </a:bodyPr>
          <a:lstStyle/>
          <a:p>
            <a:r>
              <a:rPr lang="en-IN" b="1" dirty="0"/>
              <a:t>Computer - Memory Units</a:t>
            </a:r>
            <a:endParaRPr lang="en-IN" dirty="0"/>
          </a:p>
        </p:txBody>
      </p:sp>
      <p:sp>
        <p:nvSpPr>
          <p:cNvPr id="3" name="Content Placeholder 2"/>
          <p:cNvSpPr>
            <a:spLocks noGrp="1"/>
          </p:cNvSpPr>
          <p:nvPr>
            <p:ph idx="1"/>
          </p:nvPr>
        </p:nvSpPr>
        <p:spPr>
          <a:xfrm>
            <a:off x="38100" y="731521"/>
            <a:ext cx="11696700" cy="835251"/>
          </a:xfrm>
        </p:spPr>
        <p:txBody>
          <a:bodyPr/>
          <a:lstStyle/>
          <a:p>
            <a:pPr marL="0" indent="0">
              <a:buNone/>
            </a:pPr>
            <a:r>
              <a:rPr lang="en-US" sz="2200" b="1" i="1" dirty="0"/>
              <a:t>Memory unit is the amount of data that can be stored in the storage unit. This storage capacity is expressed in terms of Bytes.</a:t>
            </a:r>
          </a:p>
          <a:p>
            <a:endParaRPr lang="en-US" b="1" i="1" dirty="0"/>
          </a:p>
        </p:txBody>
      </p:sp>
      <p:graphicFrame>
        <p:nvGraphicFramePr>
          <p:cNvPr id="4" name="Table 3"/>
          <p:cNvGraphicFramePr>
            <a:graphicFrameLocks noGrp="1"/>
          </p:cNvGraphicFramePr>
          <p:nvPr>
            <p:extLst>
              <p:ext uri="{D42A27DB-BD31-4B8C-83A1-F6EECF244321}">
                <p14:modId xmlns:p14="http://schemas.microsoft.com/office/powerpoint/2010/main" val="3707428622"/>
              </p:ext>
            </p:extLst>
          </p:nvPr>
        </p:nvGraphicFramePr>
        <p:xfrm>
          <a:off x="38100" y="1566772"/>
          <a:ext cx="6583680" cy="5230441"/>
        </p:xfrm>
        <a:graphic>
          <a:graphicData uri="http://schemas.openxmlformats.org/drawingml/2006/table">
            <a:tbl>
              <a:tblPr>
                <a:tableStyleId>{284E427A-3D55-4303-BF80-6455036E1DE7}</a:tableStyleId>
              </a:tblPr>
              <a:tblGrid>
                <a:gridCol w="727645">
                  <a:extLst>
                    <a:ext uri="{9D8B030D-6E8A-4147-A177-3AD203B41FA5}">
                      <a16:colId xmlns:a16="http://schemas.microsoft.com/office/drawing/2014/main" xmlns="" val="1433255788"/>
                    </a:ext>
                  </a:extLst>
                </a:gridCol>
                <a:gridCol w="5856035">
                  <a:extLst>
                    <a:ext uri="{9D8B030D-6E8A-4147-A177-3AD203B41FA5}">
                      <a16:colId xmlns:a16="http://schemas.microsoft.com/office/drawing/2014/main" xmlns="" val="3719659165"/>
                    </a:ext>
                  </a:extLst>
                </a:gridCol>
              </a:tblGrid>
              <a:tr h="363553">
                <a:tc>
                  <a:txBody>
                    <a:bodyPr/>
                    <a:lstStyle/>
                    <a:p>
                      <a:pPr algn="ctr"/>
                      <a:r>
                        <a:rPr lang="en-IN" sz="1800" b="1" dirty="0" err="1">
                          <a:effectLst/>
                        </a:rPr>
                        <a:t>S.No</a:t>
                      </a:r>
                      <a:r>
                        <a:rPr lang="en-IN" sz="1800" b="1" dirty="0">
                          <a:effectLst/>
                        </a:rPr>
                        <a:t>.</a:t>
                      </a:r>
                    </a:p>
                  </a:txBody>
                  <a:tcPr marL="72999" marR="72999" marT="36500" marB="36500" anchor="ctr"/>
                </a:tc>
                <a:tc>
                  <a:txBody>
                    <a:bodyPr/>
                    <a:lstStyle/>
                    <a:p>
                      <a:pPr algn="ctr"/>
                      <a:r>
                        <a:rPr lang="en-IN" sz="1800" b="1" dirty="0">
                          <a:effectLst/>
                        </a:rPr>
                        <a:t>Unit &amp; Description</a:t>
                      </a:r>
                    </a:p>
                  </a:txBody>
                  <a:tcPr marL="72999" marR="72999" marT="36500" marB="36500" anchor="ctr"/>
                </a:tc>
                <a:extLst>
                  <a:ext uri="{0D108BD9-81ED-4DB2-BD59-A6C34878D82A}">
                    <a16:rowId xmlns:a16="http://schemas.microsoft.com/office/drawing/2014/main" xmlns="" val="88438987"/>
                  </a:ext>
                </a:extLst>
              </a:tr>
              <a:tr h="1010799">
                <a:tc>
                  <a:txBody>
                    <a:bodyPr/>
                    <a:lstStyle/>
                    <a:p>
                      <a:pPr algn="ctr" fontAlgn="ctr"/>
                      <a:r>
                        <a:rPr lang="en-IN" sz="1800" dirty="0">
                          <a:effectLst/>
                        </a:rPr>
                        <a:t>1</a:t>
                      </a:r>
                    </a:p>
                  </a:txBody>
                  <a:tcPr marL="72999" marR="72999" marT="36500" marB="36500" anchor="ctr"/>
                </a:tc>
                <a:tc>
                  <a:txBody>
                    <a:bodyPr/>
                    <a:lstStyle/>
                    <a:p>
                      <a:r>
                        <a:rPr lang="en-US" sz="1800" b="1" dirty="0"/>
                        <a:t>Bit (Binary Digit)</a:t>
                      </a:r>
                    </a:p>
                    <a:p>
                      <a:r>
                        <a:rPr lang="en-US" sz="1800" dirty="0"/>
                        <a:t>A binary digit is logical 0 and 1 representing a passive or an active state of a component in an electric circuit.</a:t>
                      </a:r>
                    </a:p>
                  </a:txBody>
                  <a:tcPr marL="72999" marR="72999" marT="36500" marB="36500" anchor="ctr"/>
                </a:tc>
                <a:extLst>
                  <a:ext uri="{0D108BD9-81ED-4DB2-BD59-A6C34878D82A}">
                    <a16:rowId xmlns:a16="http://schemas.microsoft.com/office/drawing/2014/main" xmlns="" val="3400538498"/>
                  </a:ext>
                </a:extLst>
              </a:tr>
              <a:tr h="650694">
                <a:tc>
                  <a:txBody>
                    <a:bodyPr/>
                    <a:lstStyle/>
                    <a:p>
                      <a:pPr algn="ctr" fontAlgn="ctr"/>
                      <a:r>
                        <a:rPr lang="en-IN" sz="1800">
                          <a:effectLst/>
                        </a:rPr>
                        <a:t>2</a:t>
                      </a:r>
                    </a:p>
                  </a:txBody>
                  <a:tcPr marL="72999" marR="72999" marT="36500" marB="36500" anchor="ctr"/>
                </a:tc>
                <a:tc>
                  <a:txBody>
                    <a:bodyPr/>
                    <a:lstStyle/>
                    <a:p>
                      <a:r>
                        <a:rPr lang="en-US" sz="1800" b="1" dirty="0"/>
                        <a:t>Nibble</a:t>
                      </a:r>
                    </a:p>
                    <a:p>
                      <a:r>
                        <a:rPr lang="en-US" sz="1800" dirty="0"/>
                        <a:t>A group of 4 bits is called nibble.</a:t>
                      </a:r>
                    </a:p>
                  </a:txBody>
                  <a:tcPr marL="72999" marR="72999" marT="36500" marB="36500" anchor="ctr"/>
                </a:tc>
                <a:extLst>
                  <a:ext uri="{0D108BD9-81ED-4DB2-BD59-A6C34878D82A}">
                    <a16:rowId xmlns:a16="http://schemas.microsoft.com/office/drawing/2014/main" xmlns="" val="1833632887"/>
                  </a:ext>
                </a:extLst>
              </a:tr>
              <a:tr h="937835">
                <a:tc>
                  <a:txBody>
                    <a:bodyPr/>
                    <a:lstStyle/>
                    <a:p>
                      <a:pPr algn="ctr" fontAlgn="ctr"/>
                      <a:r>
                        <a:rPr lang="en-IN" sz="1800">
                          <a:effectLst/>
                        </a:rPr>
                        <a:t>3</a:t>
                      </a:r>
                    </a:p>
                  </a:txBody>
                  <a:tcPr marL="72999" marR="72999" marT="36500" marB="36500" anchor="ctr"/>
                </a:tc>
                <a:tc>
                  <a:txBody>
                    <a:bodyPr/>
                    <a:lstStyle/>
                    <a:p>
                      <a:r>
                        <a:rPr lang="en-US" sz="1800" b="1" dirty="0"/>
                        <a:t>Byte</a:t>
                      </a:r>
                    </a:p>
                    <a:p>
                      <a:r>
                        <a:rPr lang="en-US" sz="1800" dirty="0"/>
                        <a:t>A group of 8 bits is called byte. A byte is the smallest unit, which can represent a data item or a character.</a:t>
                      </a:r>
                    </a:p>
                  </a:txBody>
                  <a:tcPr marL="72999" marR="72999" marT="36500" marB="36500" anchor="ctr"/>
                </a:tc>
                <a:extLst>
                  <a:ext uri="{0D108BD9-81ED-4DB2-BD59-A6C34878D82A}">
                    <a16:rowId xmlns:a16="http://schemas.microsoft.com/office/drawing/2014/main" xmlns="" val="1051326717"/>
                  </a:ext>
                </a:extLst>
              </a:tr>
              <a:tr h="1947639">
                <a:tc>
                  <a:txBody>
                    <a:bodyPr/>
                    <a:lstStyle/>
                    <a:p>
                      <a:pPr algn="ctr" fontAlgn="ctr"/>
                      <a:r>
                        <a:rPr lang="en-IN" sz="1800">
                          <a:effectLst/>
                        </a:rPr>
                        <a:t>4</a:t>
                      </a:r>
                    </a:p>
                  </a:txBody>
                  <a:tcPr marL="72999" marR="72999" marT="36500" marB="36500" anchor="ctr"/>
                </a:tc>
                <a:tc>
                  <a:txBody>
                    <a:bodyPr/>
                    <a:lstStyle/>
                    <a:p>
                      <a:r>
                        <a:rPr lang="en-US" sz="1800" b="1" dirty="0"/>
                        <a:t>Word</a:t>
                      </a:r>
                    </a:p>
                    <a:p>
                      <a:r>
                        <a:rPr lang="en-US" sz="1800" dirty="0"/>
                        <a:t>A computer word, like a byte, is a group of fixed number of bits processed as a unit, which varies from computer to computer but is fixed for each computer.</a:t>
                      </a:r>
                    </a:p>
                    <a:p>
                      <a:r>
                        <a:rPr lang="en-US" sz="1800" dirty="0"/>
                        <a:t>The length of a computer word is called word-size or word length. It may be as small as 8 bits or may be as long as 96 bits. A computer stores the information in the form of computer words.</a:t>
                      </a:r>
                    </a:p>
                  </a:txBody>
                  <a:tcPr marL="72999" marR="72999" marT="36500" marB="36500" anchor="ctr"/>
                </a:tc>
                <a:extLst>
                  <a:ext uri="{0D108BD9-81ED-4DB2-BD59-A6C34878D82A}">
                    <a16:rowId xmlns:a16="http://schemas.microsoft.com/office/drawing/2014/main" xmlns="" val="1792660122"/>
                  </a:ext>
                </a:extLst>
              </a:tr>
            </a:tbl>
          </a:graphicData>
        </a:graphic>
      </p:graphicFrame>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82" t="17615" r="-282" b="271"/>
          <a:stretch/>
        </p:blipFill>
        <p:spPr>
          <a:xfrm>
            <a:off x="6743700" y="2036155"/>
            <a:ext cx="5410200" cy="4617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10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484"/>
            <a:ext cx="10972800" cy="1091381"/>
          </a:xfrm>
        </p:spPr>
        <p:txBody>
          <a:bodyPr/>
          <a:lstStyle/>
          <a:p>
            <a:r>
              <a:rPr lang="en-IN" b="1" u="sng" dirty="0"/>
              <a:t>CPU OPERATION</a:t>
            </a:r>
            <a:endParaRPr lang="en-IN" dirty="0"/>
          </a:p>
        </p:txBody>
      </p:sp>
      <p:sp>
        <p:nvSpPr>
          <p:cNvPr id="3" name="Content Placeholder 2"/>
          <p:cNvSpPr>
            <a:spLocks noGrp="1"/>
          </p:cNvSpPr>
          <p:nvPr>
            <p:ph idx="1"/>
          </p:nvPr>
        </p:nvSpPr>
        <p:spPr>
          <a:xfrm>
            <a:off x="762000" y="1474839"/>
            <a:ext cx="10972800" cy="4380271"/>
          </a:xfrm>
        </p:spPr>
        <p:txBody>
          <a:bodyPr>
            <a:normAutofit/>
          </a:bodyPr>
          <a:lstStyle/>
          <a:p>
            <a:pPr marL="0" indent="0" algn="just" defTabSz="914400" eaLnBrk="0" fontAlgn="base" hangingPunct="0">
              <a:spcBef>
                <a:spcPct val="0"/>
              </a:spcBef>
              <a:spcAft>
                <a:spcPct val="0"/>
              </a:spcAft>
              <a:buNone/>
            </a:pPr>
            <a:endParaRPr lang="en-US" altLang="en-US" sz="4000" dirty="0">
              <a:latin typeface="Arial" panose="020B0604020202020204" pitchFamily="34" charset="0"/>
            </a:endParaRPr>
          </a:p>
          <a:p>
            <a:pPr algn="just" defTabSz="914400" eaLnBrk="0" fontAlgn="base" hangingPunct="0">
              <a:spcBef>
                <a:spcPct val="0"/>
              </a:spcBef>
              <a:spcAft>
                <a:spcPct val="0"/>
              </a:spcAft>
            </a:pPr>
            <a:r>
              <a:rPr lang="en-US" dirty="0"/>
              <a:t>There are four steps that nearly all CPUs use in their operation: </a:t>
            </a:r>
            <a:r>
              <a:rPr lang="en-US" b="1" dirty="0"/>
              <a:t>fetch, decode, execute, and write back.</a:t>
            </a:r>
            <a:endParaRPr lang="en-US" altLang="en-US" sz="4000" b="1" dirty="0">
              <a:latin typeface="Arial" panose="020B0604020202020204" pitchFamily="34" charset="0"/>
            </a:endParaRPr>
          </a:p>
        </p:txBody>
      </p:sp>
    </p:spTree>
    <p:extLst>
      <p:ext uri="{BB962C8B-B14F-4D97-AF65-F5344CB8AC3E}">
        <p14:creationId xmlns:p14="http://schemas.microsoft.com/office/powerpoint/2010/main" val="45944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8264" y="261534"/>
            <a:ext cx="2302510" cy="635000"/>
          </a:xfrm>
          <a:prstGeom prst="rect">
            <a:avLst/>
          </a:prstGeom>
        </p:spPr>
        <p:txBody>
          <a:bodyPr vert="horz" wrap="square" lIns="0" tIns="12700" rIns="0" bIns="0" rtlCol="0" anchor="ctr">
            <a:spAutoFit/>
          </a:bodyPr>
          <a:lstStyle/>
          <a:p>
            <a:pPr marL="12700">
              <a:spcBef>
                <a:spcPts val="100"/>
              </a:spcBef>
            </a:pPr>
            <a:r>
              <a:rPr sz="4000" b="0" spc="-315" dirty="0">
                <a:solidFill>
                  <a:srgbClr val="686363"/>
                </a:solidFill>
              </a:rPr>
              <a:t>D</a:t>
            </a:r>
            <a:r>
              <a:rPr sz="4000" b="0" spc="-114" dirty="0">
                <a:solidFill>
                  <a:srgbClr val="686363"/>
                </a:solidFill>
              </a:rPr>
              <a:t>e</a:t>
            </a:r>
            <a:r>
              <a:rPr sz="4000" b="0" spc="-120" dirty="0">
                <a:solidFill>
                  <a:srgbClr val="686363"/>
                </a:solidFill>
              </a:rPr>
              <a:t>b</a:t>
            </a:r>
            <a:r>
              <a:rPr sz="4000" b="0" spc="-70" dirty="0">
                <a:solidFill>
                  <a:srgbClr val="686363"/>
                </a:solidFill>
              </a:rPr>
              <a:t>u</a:t>
            </a:r>
            <a:r>
              <a:rPr sz="4000" b="0" spc="-260" dirty="0">
                <a:solidFill>
                  <a:srgbClr val="686363"/>
                </a:solidFill>
              </a:rPr>
              <a:t>gg</a:t>
            </a:r>
            <a:r>
              <a:rPr sz="4000" b="0" spc="15" dirty="0">
                <a:solidFill>
                  <a:srgbClr val="686363"/>
                </a:solidFill>
              </a:rPr>
              <a:t>i</a:t>
            </a:r>
            <a:r>
              <a:rPr sz="4000" b="0" spc="-70" dirty="0">
                <a:solidFill>
                  <a:srgbClr val="686363"/>
                </a:solidFill>
              </a:rPr>
              <a:t>n</a:t>
            </a:r>
            <a:r>
              <a:rPr sz="4000" b="0" spc="-260" dirty="0">
                <a:solidFill>
                  <a:srgbClr val="686363"/>
                </a:solidFill>
              </a:rPr>
              <a:t>g</a:t>
            </a:r>
            <a:endParaRPr sz="4000" dirty="0"/>
          </a:p>
        </p:txBody>
      </p:sp>
      <p:sp>
        <p:nvSpPr>
          <p:cNvPr id="3" name="object 3"/>
          <p:cNvSpPr txBox="1"/>
          <p:nvPr/>
        </p:nvSpPr>
        <p:spPr>
          <a:xfrm>
            <a:off x="1198179" y="876851"/>
            <a:ext cx="9364718" cy="5709320"/>
          </a:xfrm>
          <a:prstGeom prst="rect">
            <a:avLst/>
          </a:prstGeom>
        </p:spPr>
        <p:txBody>
          <a:bodyPr vert="horz" wrap="square" lIns="0" tIns="12700" rIns="0" bIns="0" rtlCol="0">
            <a:spAutoFit/>
          </a:bodyPr>
          <a:lstStyle/>
          <a:p>
            <a:pPr marL="298450" marR="252729" indent="-273050" algn="just">
              <a:spcBef>
                <a:spcPts val="100"/>
              </a:spcBef>
              <a:buClr>
                <a:srgbClr val="D24716"/>
              </a:buClr>
              <a:buSzPct val="85000"/>
              <a:buFont typeface="UnDotum"/>
              <a:buChar char=""/>
              <a:tabLst>
                <a:tab pos="298450" algn="l"/>
              </a:tabLst>
            </a:pPr>
            <a:r>
              <a:rPr sz="2200" spc="-90" dirty="0">
                <a:latin typeface="Times New Roman" panose="02020603050405020304" pitchFamily="18" charset="0"/>
                <a:cs typeface="Times New Roman" panose="02020603050405020304" pitchFamily="18" charset="0"/>
              </a:rPr>
              <a:t>To </a:t>
            </a:r>
            <a:r>
              <a:rPr sz="2200" i="1" spc="-235" dirty="0">
                <a:latin typeface="Times New Roman" panose="02020603050405020304" pitchFamily="18" charset="0"/>
                <a:cs typeface="Times New Roman" panose="02020603050405020304" pitchFamily="18" charset="0"/>
              </a:rPr>
              <a:t>debug </a:t>
            </a:r>
            <a:r>
              <a:rPr sz="2200" spc="-160" dirty="0">
                <a:latin typeface="Times New Roman" panose="02020603050405020304" pitchFamily="18" charset="0"/>
                <a:cs typeface="Times New Roman" panose="02020603050405020304" pitchFamily="18" charset="0"/>
              </a:rPr>
              <a:t>a </a:t>
            </a:r>
            <a:r>
              <a:rPr sz="2200" spc="-90" dirty="0">
                <a:latin typeface="Times New Roman" panose="02020603050405020304" pitchFamily="18" charset="0"/>
                <a:cs typeface="Times New Roman" panose="02020603050405020304" pitchFamily="18" charset="0"/>
              </a:rPr>
              <a:t>program </a:t>
            </a:r>
            <a:r>
              <a:rPr sz="2200" spc="-35" dirty="0">
                <a:latin typeface="Times New Roman" panose="02020603050405020304" pitchFamily="18" charset="0"/>
                <a:cs typeface="Times New Roman" panose="02020603050405020304" pitchFamily="18" charset="0"/>
              </a:rPr>
              <a:t>or </a:t>
            </a:r>
            <a:r>
              <a:rPr sz="2200" spc="-90" dirty="0">
                <a:latin typeface="Times New Roman" panose="02020603050405020304" pitchFamily="18" charset="0"/>
                <a:cs typeface="Times New Roman" panose="02020603050405020304" pitchFamily="18" charset="0"/>
              </a:rPr>
              <a:t>hardware </a:t>
            </a:r>
            <a:r>
              <a:rPr sz="2200" spc="-105" dirty="0">
                <a:latin typeface="Times New Roman" panose="02020603050405020304" pitchFamily="18" charset="0"/>
                <a:cs typeface="Times New Roman" panose="02020603050405020304" pitchFamily="18" charset="0"/>
              </a:rPr>
              <a:t>device </a:t>
            </a:r>
            <a:r>
              <a:rPr sz="2200" spc="-130" dirty="0">
                <a:latin typeface="Times New Roman" panose="02020603050405020304" pitchFamily="18" charset="0"/>
                <a:cs typeface="Times New Roman" panose="02020603050405020304" pitchFamily="18" charset="0"/>
              </a:rPr>
              <a:t>is </a:t>
            </a:r>
            <a:r>
              <a:rPr sz="2200" spc="-30" dirty="0">
                <a:latin typeface="Times New Roman" panose="02020603050405020304" pitchFamily="18" charset="0"/>
                <a:cs typeface="Times New Roman" panose="02020603050405020304" pitchFamily="18" charset="0"/>
              </a:rPr>
              <a:t>to </a:t>
            </a:r>
            <a:r>
              <a:rPr sz="2200" spc="-55" dirty="0">
                <a:latin typeface="Times New Roman" panose="02020603050405020304" pitchFamily="18" charset="0"/>
                <a:cs typeface="Times New Roman" panose="02020603050405020304" pitchFamily="18" charset="0"/>
              </a:rPr>
              <a:t>start </a:t>
            </a:r>
            <a:r>
              <a:rPr sz="2200" spc="-80" dirty="0">
                <a:latin typeface="Times New Roman" panose="02020603050405020304" pitchFamily="18" charset="0"/>
                <a:cs typeface="Times New Roman" panose="02020603050405020304" pitchFamily="18" charset="0"/>
              </a:rPr>
              <a:t>with </a:t>
            </a:r>
            <a:r>
              <a:rPr sz="2200" spc="-160" dirty="0">
                <a:latin typeface="Times New Roman" panose="02020603050405020304" pitchFamily="18" charset="0"/>
                <a:cs typeface="Times New Roman" panose="02020603050405020304" pitchFamily="18" charset="0"/>
              </a:rPr>
              <a:t>a </a:t>
            </a:r>
            <a:r>
              <a:rPr sz="2200" spc="-60" dirty="0">
                <a:latin typeface="Times New Roman" panose="02020603050405020304" pitchFamily="18" charset="0"/>
                <a:cs typeface="Times New Roman" panose="02020603050405020304" pitchFamily="18" charset="0"/>
              </a:rPr>
              <a:t>problem, </a:t>
            </a:r>
            <a:r>
              <a:rPr sz="2200" spc="-95" dirty="0">
                <a:latin typeface="Times New Roman" panose="02020603050405020304" pitchFamily="18" charset="0"/>
                <a:cs typeface="Times New Roman" panose="02020603050405020304" pitchFamily="18" charset="0"/>
              </a:rPr>
              <a:t>isolate </a:t>
            </a:r>
            <a:r>
              <a:rPr sz="2200" spc="-60" dirty="0">
                <a:latin typeface="Times New Roman" panose="02020603050405020304" pitchFamily="18" charset="0"/>
                <a:cs typeface="Times New Roman" panose="02020603050405020304" pitchFamily="18" charset="0"/>
              </a:rPr>
              <a:t>the  </a:t>
            </a:r>
            <a:r>
              <a:rPr sz="2200" spc="-90" dirty="0">
                <a:latin typeface="Times New Roman" panose="02020603050405020304" pitchFamily="18" charset="0"/>
                <a:cs typeface="Times New Roman" panose="02020603050405020304" pitchFamily="18" charset="0"/>
              </a:rPr>
              <a:t>source </a:t>
            </a:r>
            <a:r>
              <a:rPr sz="2200" spc="-125" dirty="0">
                <a:latin typeface="Times New Roman" panose="02020603050405020304" pitchFamily="18" charset="0"/>
                <a:cs typeface="Times New Roman" panose="02020603050405020304" pitchFamily="18" charset="0"/>
              </a:rPr>
              <a:t>of </a:t>
            </a:r>
            <a:r>
              <a:rPr sz="2200" spc="-60" dirty="0">
                <a:latin typeface="Times New Roman" panose="02020603050405020304" pitchFamily="18" charset="0"/>
                <a:cs typeface="Times New Roman" panose="02020603050405020304" pitchFamily="18" charset="0"/>
              </a:rPr>
              <a:t>the problem, </a:t>
            </a:r>
            <a:r>
              <a:rPr sz="2200" spc="-114" dirty="0">
                <a:latin typeface="Times New Roman" panose="02020603050405020304" pitchFamily="18" charset="0"/>
                <a:cs typeface="Times New Roman" panose="02020603050405020304" pitchFamily="18" charset="0"/>
              </a:rPr>
              <a:t>and </a:t>
            </a:r>
            <a:r>
              <a:rPr sz="2200" spc="-70" dirty="0">
                <a:latin typeface="Times New Roman" panose="02020603050405020304" pitchFamily="18" charset="0"/>
                <a:cs typeface="Times New Roman" panose="02020603050405020304" pitchFamily="18" charset="0"/>
              </a:rPr>
              <a:t>then </a:t>
            </a:r>
            <a:r>
              <a:rPr sz="2200" spc="-114" dirty="0">
                <a:latin typeface="Times New Roman" panose="02020603050405020304" pitchFamily="18" charset="0"/>
                <a:cs typeface="Times New Roman" panose="02020603050405020304" pitchFamily="18" charset="0"/>
              </a:rPr>
              <a:t>fix</a:t>
            </a:r>
            <a:r>
              <a:rPr sz="2200" spc="17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it.</a:t>
            </a:r>
          </a:p>
          <a:p>
            <a:pPr marL="25400" marR="2030730" algn="just">
              <a:lnSpc>
                <a:spcPct val="123800"/>
              </a:lnSpc>
              <a:spcBef>
                <a:spcPts val="5"/>
              </a:spcBef>
              <a:buClr>
                <a:srgbClr val="D24716"/>
              </a:buClr>
              <a:buSzPct val="85000"/>
              <a:buFont typeface="UnDotum"/>
              <a:buChar char=""/>
              <a:tabLst>
                <a:tab pos="356870" algn="l"/>
              </a:tabLst>
            </a:pPr>
            <a:r>
              <a:rPr sz="2200" spc="-100" dirty="0">
                <a:latin typeface="Times New Roman" panose="02020603050405020304" pitchFamily="18" charset="0"/>
                <a:cs typeface="Times New Roman" panose="02020603050405020304" pitchFamily="18" charset="0"/>
              </a:rPr>
              <a:t>Process </a:t>
            </a:r>
            <a:r>
              <a:rPr sz="2200" spc="-125" dirty="0">
                <a:latin typeface="Times New Roman" panose="02020603050405020304" pitchFamily="18" charset="0"/>
                <a:cs typeface="Times New Roman" panose="02020603050405020304" pitchFamily="18" charset="0"/>
              </a:rPr>
              <a:t>of </a:t>
            </a:r>
            <a:r>
              <a:rPr sz="2200" spc="-90" dirty="0">
                <a:latin typeface="Times New Roman" panose="02020603050405020304" pitchFamily="18" charset="0"/>
                <a:cs typeface="Times New Roman" panose="02020603050405020304" pitchFamily="18" charset="0"/>
              </a:rPr>
              <a:t>identifying, </a:t>
            </a:r>
            <a:r>
              <a:rPr sz="2200" spc="-105" dirty="0">
                <a:latin typeface="Times New Roman" panose="02020603050405020304" pitchFamily="18" charset="0"/>
                <a:cs typeface="Times New Roman" panose="02020603050405020304" pitchFamily="18" charset="0"/>
              </a:rPr>
              <a:t>isolating </a:t>
            </a:r>
            <a:r>
              <a:rPr sz="2200" spc="-114" dirty="0">
                <a:latin typeface="Times New Roman" panose="02020603050405020304" pitchFamily="18" charset="0"/>
                <a:cs typeface="Times New Roman" panose="02020603050405020304" pitchFamily="18" charset="0"/>
              </a:rPr>
              <a:t>and </a:t>
            </a:r>
            <a:r>
              <a:rPr sz="2200" spc="-75" dirty="0">
                <a:latin typeface="Times New Roman" panose="02020603050405020304" pitchFamily="18" charset="0"/>
                <a:cs typeface="Times New Roman" panose="02020603050405020304" pitchFamily="18" charset="0"/>
              </a:rPr>
              <a:t>correcting </a:t>
            </a:r>
            <a:r>
              <a:rPr sz="2200" spc="-65" dirty="0">
                <a:latin typeface="Times New Roman" panose="02020603050405020304" pitchFamily="18" charset="0"/>
                <a:cs typeface="Times New Roman" panose="02020603050405020304" pitchFamily="18" charset="0"/>
              </a:rPr>
              <a:t>the </a:t>
            </a:r>
            <a:r>
              <a:rPr sz="2200" spc="-50" dirty="0">
                <a:latin typeface="Times New Roman" panose="02020603050405020304" pitchFamily="18" charset="0"/>
                <a:cs typeface="Times New Roman" panose="02020603050405020304" pitchFamily="18" charset="0"/>
              </a:rPr>
              <a:t>errors </a:t>
            </a:r>
            <a:r>
              <a:rPr sz="2200" spc="-50" dirty="0">
                <a:solidFill>
                  <a:srgbClr val="FF0000"/>
                </a:solidFill>
                <a:latin typeface="Times New Roman" panose="02020603050405020304" pitchFamily="18" charset="0"/>
                <a:cs typeface="Times New Roman" panose="02020603050405020304" pitchFamily="18" charset="0"/>
              </a:rPr>
              <a:t> </a:t>
            </a:r>
            <a:endParaRPr lang="en-IN" sz="2200" spc="-50" dirty="0">
              <a:solidFill>
                <a:srgbClr val="FF0000"/>
              </a:solidFill>
              <a:latin typeface="Times New Roman" panose="02020603050405020304" pitchFamily="18" charset="0"/>
              <a:cs typeface="Times New Roman" panose="02020603050405020304" pitchFamily="18" charset="0"/>
            </a:endParaRPr>
          </a:p>
          <a:p>
            <a:pPr marL="25400" marR="2030730" algn="just">
              <a:lnSpc>
                <a:spcPct val="123800"/>
              </a:lnSpc>
              <a:spcBef>
                <a:spcPts val="5"/>
              </a:spcBef>
              <a:buClr>
                <a:srgbClr val="D24716"/>
              </a:buClr>
              <a:buSzPct val="85000"/>
              <a:buFont typeface="UnDotum"/>
              <a:buChar char=""/>
              <a:tabLst>
                <a:tab pos="356870" algn="l"/>
              </a:tabLst>
            </a:pPr>
            <a:endParaRPr lang="en-IN" sz="2200" spc="-50" dirty="0">
              <a:solidFill>
                <a:srgbClr val="FF0000"/>
              </a:solidFill>
              <a:latin typeface="Times New Roman" panose="02020603050405020304" pitchFamily="18" charset="0"/>
              <a:cs typeface="Times New Roman" panose="02020603050405020304" pitchFamily="18" charset="0"/>
            </a:endParaRPr>
          </a:p>
          <a:p>
            <a:pPr marL="25400" marR="2030730" algn="just">
              <a:lnSpc>
                <a:spcPct val="123800"/>
              </a:lnSpc>
              <a:spcBef>
                <a:spcPts val="5"/>
              </a:spcBef>
              <a:buClr>
                <a:srgbClr val="D24716"/>
              </a:buClr>
              <a:buSzPct val="85000"/>
              <a:tabLst>
                <a:tab pos="356870" algn="l"/>
              </a:tabLst>
            </a:pPr>
            <a:r>
              <a:rPr sz="2200" spc="-100" dirty="0">
                <a:solidFill>
                  <a:srgbClr val="FF0000"/>
                </a:solidFill>
                <a:latin typeface="Times New Roman" panose="02020603050405020304" pitchFamily="18" charset="0"/>
                <a:cs typeface="Times New Roman" panose="02020603050405020304" pitchFamily="18" charset="0"/>
              </a:rPr>
              <a:t>Two </a:t>
            </a:r>
            <a:r>
              <a:rPr sz="2200" spc="-90" dirty="0">
                <a:solidFill>
                  <a:srgbClr val="FF0000"/>
                </a:solidFill>
                <a:latin typeface="Times New Roman" panose="02020603050405020304" pitchFamily="18" charset="0"/>
                <a:cs typeface="Times New Roman" panose="02020603050405020304" pitchFamily="18" charset="0"/>
              </a:rPr>
              <a:t>Categories</a:t>
            </a:r>
            <a:r>
              <a:rPr sz="2200" spc="-5" dirty="0">
                <a:solidFill>
                  <a:srgbClr val="FF0000"/>
                </a:solidFill>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98450" indent="-273050" algn="just">
              <a:spcBef>
                <a:spcPts val="570"/>
              </a:spcBef>
              <a:buClr>
                <a:srgbClr val="D24716"/>
              </a:buClr>
              <a:buSzPct val="85000"/>
              <a:buFont typeface="UnDotum"/>
              <a:buChar char=""/>
              <a:tabLst>
                <a:tab pos="298450" algn="l"/>
              </a:tabLst>
            </a:pPr>
            <a:r>
              <a:rPr sz="2200" b="1" spc="-30" dirty="0">
                <a:latin typeface="Times New Roman" panose="02020603050405020304" pitchFamily="18" charset="0"/>
                <a:cs typeface="Times New Roman" panose="02020603050405020304" pitchFamily="18" charset="0"/>
              </a:rPr>
              <a:t>Syntax </a:t>
            </a:r>
            <a:r>
              <a:rPr sz="2200" b="1" spc="-25" dirty="0">
                <a:latin typeface="Times New Roman" panose="02020603050405020304" pitchFamily="18" charset="0"/>
                <a:cs typeface="Times New Roman" panose="02020603050405020304" pitchFamily="18" charset="0"/>
              </a:rPr>
              <a:t>errors </a:t>
            </a:r>
            <a:r>
              <a:rPr sz="2200" spc="-45" dirty="0">
                <a:latin typeface="Times New Roman" panose="02020603050405020304" pitchFamily="18" charset="0"/>
                <a:cs typeface="Times New Roman" panose="02020603050405020304" pitchFamily="18" charset="0"/>
              </a:rPr>
              <a:t>-- </a:t>
            </a:r>
            <a:r>
              <a:rPr sz="2200" spc="-70" dirty="0">
                <a:latin typeface="Times New Roman" panose="02020603050405020304" pitchFamily="18" charset="0"/>
                <a:cs typeface="Times New Roman" panose="02020603050405020304" pitchFamily="18" charset="0"/>
              </a:rPr>
              <a:t>Errors </a:t>
            </a:r>
            <a:r>
              <a:rPr sz="2200" spc="-95" dirty="0">
                <a:latin typeface="Times New Roman" panose="02020603050405020304" pitchFamily="18" charset="0"/>
                <a:cs typeface="Times New Roman" panose="02020603050405020304" pitchFamily="18" charset="0"/>
              </a:rPr>
              <a:t>in </a:t>
            </a:r>
            <a:r>
              <a:rPr sz="2200" spc="-110" dirty="0">
                <a:latin typeface="Times New Roman" panose="02020603050405020304" pitchFamily="18" charset="0"/>
                <a:cs typeface="Times New Roman" panose="02020603050405020304" pitchFamily="18" charset="0"/>
              </a:rPr>
              <a:t>spelling </a:t>
            </a:r>
            <a:r>
              <a:rPr sz="2200" spc="-114" dirty="0">
                <a:latin typeface="Times New Roman" panose="02020603050405020304" pitchFamily="18" charset="0"/>
                <a:cs typeface="Times New Roman" panose="02020603050405020304" pitchFamily="18" charset="0"/>
              </a:rPr>
              <a:t>and</a:t>
            </a:r>
            <a:r>
              <a:rPr sz="2200" spc="45" dirty="0">
                <a:latin typeface="Times New Roman" panose="02020603050405020304" pitchFamily="18" charset="0"/>
                <a:cs typeface="Times New Roman" panose="02020603050405020304" pitchFamily="18" charset="0"/>
              </a:rPr>
              <a:t> </a:t>
            </a:r>
            <a:r>
              <a:rPr sz="2200" spc="-80" dirty="0">
                <a:latin typeface="Times New Roman" panose="02020603050405020304" pitchFamily="18" charset="0"/>
                <a:cs typeface="Times New Roman" panose="02020603050405020304" pitchFamily="18" charset="0"/>
              </a:rPr>
              <a:t>grammar.</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125" dirty="0">
                <a:latin typeface="Times New Roman" panose="02020603050405020304" pitchFamily="18" charset="0"/>
                <a:cs typeface="Times New Roman" panose="02020603050405020304" pitchFamily="18" charset="0"/>
              </a:rPr>
              <a:t>can </a:t>
            </a:r>
            <a:r>
              <a:rPr sz="2200" spc="-114" dirty="0">
                <a:latin typeface="Times New Roman" panose="02020603050405020304" pitchFamily="18" charset="0"/>
                <a:cs typeface="Times New Roman" panose="02020603050405020304" pitchFamily="18" charset="0"/>
              </a:rPr>
              <a:t>use </a:t>
            </a:r>
            <a:r>
              <a:rPr sz="2200" spc="-60" dirty="0">
                <a:latin typeface="Times New Roman" panose="02020603050405020304" pitchFamily="18" charset="0"/>
                <a:cs typeface="Times New Roman" panose="02020603050405020304" pitchFamily="18" charset="0"/>
              </a:rPr>
              <a:t>the </a:t>
            </a:r>
            <a:r>
              <a:rPr sz="2200" spc="-85" dirty="0">
                <a:latin typeface="Times New Roman" panose="02020603050405020304" pitchFamily="18" charset="0"/>
                <a:cs typeface="Times New Roman" panose="02020603050405020304" pitchFamily="18" charset="0"/>
              </a:rPr>
              <a:t>compiler </a:t>
            </a:r>
            <a:r>
              <a:rPr sz="2200" spc="-35" dirty="0">
                <a:latin typeface="Times New Roman" panose="02020603050405020304" pitchFamily="18" charset="0"/>
                <a:cs typeface="Times New Roman" panose="02020603050405020304" pitchFamily="18" charset="0"/>
              </a:rPr>
              <a:t>or </a:t>
            </a:r>
            <a:r>
              <a:rPr sz="2200" spc="-40" dirty="0">
                <a:latin typeface="Times New Roman" panose="02020603050405020304" pitchFamily="18" charset="0"/>
                <a:cs typeface="Times New Roman" panose="02020603050405020304" pitchFamily="18" charset="0"/>
              </a:rPr>
              <a:t>interpreter </a:t>
            </a:r>
            <a:r>
              <a:rPr sz="2200" spc="-30" dirty="0">
                <a:latin typeface="Times New Roman" panose="02020603050405020304" pitchFamily="18" charset="0"/>
                <a:cs typeface="Times New Roman" panose="02020603050405020304" pitchFamily="18" charset="0"/>
              </a:rPr>
              <a:t>to </a:t>
            </a:r>
            <a:r>
              <a:rPr sz="2200" spc="-90" dirty="0">
                <a:latin typeface="Times New Roman" panose="02020603050405020304" pitchFamily="18" charset="0"/>
                <a:cs typeface="Times New Roman" panose="02020603050405020304" pitchFamily="18" charset="0"/>
              </a:rPr>
              <a:t>uncover </a:t>
            </a:r>
            <a:r>
              <a:rPr sz="2200" spc="-105" dirty="0">
                <a:latin typeface="Times New Roman" panose="02020603050405020304" pitchFamily="18" charset="0"/>
                <a:cs typeface="Times New Roman" panose="02020603050405020304" pitchFamily="18" charset="0"/>
              </a:rPr>
              <a:t>syntax</a:t>
            </a:r>
            <a:r>
              <a:rPr sz="2200" spc="180"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errors.</a:t>
            </a:r>
            <a:endParaRPr sz="2200" dirty="0">
              <a:latin typeface="Times New Roman" panose="02020603050405020304" pitchFamily="18" charset="0"/>
              <a:cs typeface="Times New Roman" panose="02020603050405020304" pitchFamily="18" charset="0"/>
            </a:endParaRPr>
          </a:p>
          <a:p>
            <a:pPr marL="572135" marR="43180" indent="-228600" algn="just">
              <a:spcBef>
                <a:spcPts val="37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90" dirty="0">
                <a:latin typeface="Times New Roman" panose="02020603050405020304" pitchFamily="18" charset="0"/>
                <a:cs typeface="Times New Roman" panose="02020603050405020304" pitchFamily="18" charset="0"/>
              </a:rPr>
              <a:t>must </a:t>
            </a:r>
            <a:r>
              <a:rPr sz="2200" spc="-135" dirty="0">
                <a:latin typeface="Times New Roman" panose="02020603050405020304" pitchFamily="18" charset="0"/>
                <a:cs typeface="Times New Roman" panose="02020603050405020304" pitchFamily="18" charset="0"/>
              </a:rPr>
              <a:t>have </a:t>
            </a:r>
            <a:r>
              <a:rPr sz="2200" spc="-160" dirty="0">
                <a:latin typeface="Times New Roman" panose="02020603050405020304" pitchFamily="18" charset="0"/>
                <a:cs typeface="Times New Roman" panose="02020603050405020304" pitchFamily="18" charset="0"/>
              </a:rPr>
              <a:t>a </a:t>
            </a:r>
            <a:r>
              <a:rPr sz="2200" spc="-110" dirty="0">
                <a:latin typeface="Times New Roman" panose="02020603050405020304" pitchFamily="18" charset="0"/>
                <a:cs typeface="Times New Roman" panose="02020603050405020304" pitchFamily="18" charset="0"/>
              </a:rPr>
              <a:t>good </a:t>
            </a:r>
            <a:r>
              <a:rPr sz="2200" spc="-100" dirty="0">
                <a:latin typeface="Times New Roman" panose="02020603050405020304" pitchFamily="18" charset="0"/>
                <a:cs typeface="Times New Roman" panose="02020603050405020304" pitchFamily="18" charset="0"/>
              </a:rPr>
              <a:t>working </a:t>
            </a:r>
            <a:r>
              <a:rPr sz="2200" spc="-105" dirty="0">
                <a:latin typeface="Times New Roman" panose="02020603050405020304" pitchFamily="18" charset="0"/>
                <a:cs typeface="Times New Roman" panose="02020603050405020304" pitchFamily="18" charset="0"/>
              </a:rPr>
              <a:t>knowledge </a:t>
            </a:r>
            <a:r>
              <a:rPr sz="2200" spc="-125" dirty="0">
                <a:latin typeface="Times New Roman" panose="02020603050405020304" pitchFamily="18" charset="0"/>
                <a:cs typeface="Times New Roman" panose="02020603050405020304" pitchFamily="18" charset="0"/>
              </a:rPr>
              <a:t>of </a:t>
            </a:r>
            <a:r>
              <a:rPr sz="2200" spc="-25" dirty="0">
                <a:latin typeface="Times New Roman" panose="02020603050405020304" pitchFamily="18" charset="0"/>
                <a:cs typeface="Times New Roman" panose="02020603050405020304" pitchFamily="18" charset="0"/>
              </a:rPr>
              <a:t>error </a:t>
            </a:r>
            <a:r>
              <a:rPr sz="2200" spc="-135" dirty="0">
                <a:latin typeface="Times New Roman" panose="02020603050405020304" pitchFamily="18" charset="0"/>
                <a:cs typeface="Times New Roman" panose="02020603050405020304" pitchFamily="18" charset="0"/>
              </a:rPr>
              <a:t>messages </a:t>
            </a:r>
            <a:r>
              <a:rPr sz="2200" spc="-30" dirty="0">
                <a:latin typeface="Times New Roman" panose="02020603050405020304" pitchFamily="18" charset="0"/>
                <a:cs typeface="Times New Roman" panose="02020603050405020304" pitchFamily="18" charset="0"/>
              </a:rPr>
              <a:t>to </a:t>
            </a:r>
            <a:r>
              <a:rPr sz="2200" spc="-100" dirty="0">
                <a:latin typeface="Times New Roman" panose="02020603050405020304" pitchFamily="18" charset="0"/>
                <a:cs typeface="Times New Roman" panose="02020603050405020304" pitchFamily="18" charset="0"/>
              </a:rPr>
              <a:t>discover </a:t>
            </a:r>
            <a:r>
              <a:rPr sz="2200" spc="-60" dirty="0">
                <a:latin typeface="Times New Roman" panose="02020603050405020304" pitchFamily="18" charset="0"/>
                <a:cs typeface="Times New Roman" panose="02020603050405020304" pitchFamily="18" charset="0"/>
              </a:rPr>
              <a:t>the  </a:t>
            </a:r>
            <a:r>
              <a:rPr sz="2200" spc="-125" dirty="0">
                <a:latin typeface="Times New Roman" panose="02020603050405020304" pitchFamily="18" charset="0"/>
                <a:cs typeface="Times New Roman" panose="02020603050405020304" pitchFamily="18" charset="0"/>
              </a:rPr>
              <a:t>cause of </a:t>
            </a:r>
            <a:r>
              <a:rPr sz="2200" spc="-60" dirty="0">
                <a:latin typeface="Times New Roman" panose="02020603050405020304" pitchFamily="18" charset="0"/>
                <a:cs typeface="Times New Roman" panose="02020603050405020304" pitchFamily="18" charset="0"/>
              </a:rPr>
              <a:t>the</a:t>
            </a:r>
            <a:r>
              <a:rPr sz="2200" spc="1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error.</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20" baseline="9803" dirty="0">
                <a:solidFill>
                  <a:srgbClr val="9A2C1E"/>
                </a:solidFill>
                <a:latin typeface="Times New Roman" panose="02020603050405020304" pitchFamily="18" charset="0"/>
                <a:cs typeface="Times New Roman" panose="02020603050405020304" pitchFamily="18" charset="0"/>
              </a:rPr>
              <a:t></a:t>
            </a:r>
            <a:r>
              <a:rPr sz="2200" spc="-80" dirty="0">
                <a:latin typeface="Times New Roman" panose="02020603050405020304" pitchFamily="18" charset="0"/>
                <a:cs typeface="Times New Roman" panose="02020603050405020304" pitchFamily="18" charset="0"/>
              </a:rPr>
              <a:t>Example: </a:t>
            </a:r>
            <a:r>
              <a:rPr sz="2200" spc="-105" dirty="0">
                <a:latin typeface="Times New Roman" panose="02020603050405020304" pitchFamily="18" charset="0"/>
                <a:cs typeface="Times New Roman" panose="02020603050405020304" pitchFamily="18" charset="0"/>
              </a:rPr>
              <a:t>C </a:t>
            </a:r>
            <a:r>
              <a:rPr sz="2200" spc="-90" dirty="0">
                <a:latin typeface="Times New Roman" panose="02020603050405020304" pitchFamily="18" charset="0"/>
                <a:cs typeface="Times New Roman" panose="02020603050405020304" pitchFamily="18" charset="0"/>
              </a:rPr>
              <a:t>line </a:t>
            </a:r>
            <a:r>
              <a:rPr sz="2200" spc="75" dirty="0">
                <a:latin typeface="Times New Roman" panose="02020603050405020304" pitchFamily="18" charset="0"/>
                <a:cs typeface="Times New Roman" panose="02020603050405020304" pitchFamily="18" charset="0"/>
              </a:rPr>
              <a:t>-&gt;</a:t>
            </a:r>
            <a:r>
              <a:rPr sz="2200" spc="90" dirty="0">
                <a:latin typeface="Times New Roman" panose="02020603050405020304" pitchFamily="18" charset="0"/>
                <a:cs typeface="Times New Roman" panose="02020603050405020304" pitchFamily="18" charset="0"/>
              </a:rPr>
              <a:t> </a:t>
            </a:r>
            <a:r>
              <a:rPr sz="2200" spc="-100" dirty="0">
                <a:latin typeface="Times New Roman" panose="02020603050405020304" pitchFamily="18" charset="0"/>
                <a:cs typeface="Times New Roman" panose="02020603050405020304" pitchFamily="18" charset="0"/>
              </a:rPr>
              <a:t>printf(“Hello!”)</a:t>
            </a:r>
            <a:endParaRPr sz="2200" dirty="0">
              <a:latin typeface="Times New Roman" panose="02020603050405020304" pitchFamily="18" charset="0"/>
              <a:cs typeface="Times New Roman" panose="02020603050405020304" pitchFamily="18" charset="0"/>
            </a:endParaRPr>
          </a:p>
          <a:p>
            <a:pPr marL="298450" marR="17780" indent="-273050" algn="just">
              <a:spcBef>
                <a:spcPts val="570"/>
              </a:spcBef>
            </a:pPr>
            <a:endParaRPr lang="en-IN" sz="2200" baseline="9803" dirty="0">
              <a:solidFill>
                <a:srgbClr val="D24716"/>
              </a:solidFill>
              <a:latin typeface="Times New Roman" panose="02020603050405020304" pitchFamily="18" charset="0"/>
              <a:cs typeface="Times New Roman" panose="02020603050405020304" pitchFamily="18" charset="0"/>
            </a:endParaRPr>
          </a:p>
          <a:p>
            <a:pPr marL="298450" marR="17780" indent="-273050" algn="just">
              <a:spcBef>
                <a:spcPts val="570"/>
              </a:spcBef>
            </a:pPr>
            <a:r>
              <a:rPr sz="2200" baseline="9803" dirty="0">
                <a:solidFill>
                  <a:srgbClr val="D24716"/>
                </a:solidFill>
                <a:latin typeface="Times New Roman" panose="02020603050405020304" pitchFamily="18" charset="0"/>
                <a:cs typeface="Times New Roman" panose="02020603050405020304" pitchFamily="18" charset="0"/>
              </a:rPr>
              <a:t> </a:t>
            </a:r>
            <a:r>
              <a:rPr sz="2200" b="1" spc="-35" dirty="0">
                <a:latin typeface="Times New Roman" panose="02020603050405020304" pitchFamily="18" charset="0"/>
                <a:cs typeface="Times New Roman" panose="02020603050405020304" pitchFamily="18" charset="0"/>
              </a:rPr>
              <a:t>Logical </a:t>
            </a:r>
            <a:r>
              <a:rPr sz="2200" b="1" spc="-25" dirty="0">
                <a:latin typeface="Times New Roman" panose="02020603050405020304" pitchFamily="18" charset="0"/>
                <a:cs typeface="Times New Roman" panose="02020603050405020304" pitchFamily="18" charset="0"/>
              </a:rPr>
              <a:t>errors </a:t>
            </a:r>
            <a:r>
              <a:rPr sz="2200" spc="-45" dirty="0">
                <a:latin typeface="Times New Roman" panose="02020603050405020304" pitchFamily="18" charset="0"/>
                <a:cs typeface="Times New Roman" panose="02020603050405020304" pitchFamily="18" charset="0"/>
              </a:rPr>
              <a:t>-- </a:t>
            </a:r>
            <a:r>
              <a:rPr sz="2200" spc="-70" dirty="0">
                <a:latin typeface="Times New Roman" panose="02020603050405020304" pitchFamily="18" charset="0"/>
                <a:cs typeface="Times New Roman" panose="02020603050405020304" pitchFamily="18" charset="0"/>
              </a:rPr>
              <a:t>Errors </a:t>
            </a:r>
            <a:r>
              <a:rPr sz="2200" spc="-60" dirty="0">
                <a:latin typeface="Times New Roman" panose="02020603050405020304" pitchFamily="18" charset="0"/>
                <a:cs typeface="Times New Roman" panose="02020603050405020304" pitchFamily="18" charset="0"/>
              </a:rPr>
              <a:t>that </a:t>
            </a:r>
            <a:r>
              <a:rPr sz="2200" spc="-90" dirty="0">
                <a:latin typeface="Times New Roman" panose="02020603050405020304" pitchFamily="18" charset="0"/>
                <a:cs typeface="Times New Roman" panose="02020603050405020304" pitchFamily="18" charset="0"/>
              </a:rPr>
              <a:t>indicate </a:t>
            </a:r>
            <a:r>
              <a:rPr sz="2200" spc="-65" dirty="0">
                <a:latin typeface="Times New Roman" panose="02020603050405020304" pitchFamily="18" charset="0"/>
                <a:cs typeface="Times New Roman" panose="02020603050405020304" pitchFamily="18" charset="0"/>
              </a:rPr>
              <a:t>the </a:t>
            </a:r>
            <a:r>
              <a:rPr sz="2200" spc="-114" dirty="0">
                <a:latin typeface="Times New Roman" panose="02020603050405020304" pitchFamily="18" charset="0"/>
                <a:cs typeface="Times New Roman" panose="02020603050405020304" pitchFamily="18" charset="0"/>
              </a:rPr>
              <a:t>logic </a:t>
            </a:r>
            <a:r>
              <a:rPr sz="2200" spc="-105" dirty="0">
                <a:latin typeface="Times New Roman" panose="02020603050405020304" pitchFamily="18" charset="0"/>
                <a:cs typeface="Times New Roman" panose="02020603050405020304" pitchFamily="18" charset="0"/>
              </a:rPr>
              <a:t>used when </a:t>
            </a:r>
            <a:r>
              <a:rPr sz="2200" spc="-114" dirty="0">
                <a:latin typeface="Times New Roman" panose="02020603050405020304" pitchFamily="18" charset="0"/>
                <a:cs typeface="Times New Roman" panose="02020603050405020304" pitchFamily="18" charset="0"/>
              </a:rPr>
              <a:t>coding </a:t>
            </a:r>
            <a:r>
              <a:rPr sz="2200" spc="-60" dirty="0">
                <a:latin typeface="Times New Roman" panose="02020603050405020304" pitchFamily="18" charset="0"/>
                <a:cs typeface="Times New Roman" panose="02020603050405020304" pitchFamily="18" charset="0"/>
              </a:rPr>
              <a:t>the </a:t>
            </a:r>
            <a:r>
              <a:rPr sz="2200" spc="-85" dirty="0">
                <a:latin typeface="Times New Roman" panose="02020603050405020304" pitchFamily="18" charset="0"/>
                <a:cs typeface="Times New Roman" panose="02020603050405020304" pitchFamily="18" charset="0"/>
              </a:rPr>
              <a:t>program  </a:t>
            </a:r>
            <a:r>
              <a:rPr sz="2200" spc="-110" dirty="0">
                <a:latin typeface="Times New Roman" panose="02020603050405020304" pitchFamily="18" charset="0"/>
                <a:cs typeface="Times New Roman" panose="02020603050405020304" pitchFamily="18" charset="0"/>
              </a:rPr>
              <a:t>failed </a:t>
            </a:r>
            <a:r>
              <a:rPr sz="2200" spc="-35" dirty="0">
                <a:latin typeface="Times New Roman" panose="02020603050405020304" pitchFamily="18" charset="0"/>
                <a:cs typeface="Times New Roman" panose="02020603050405020304" pitchFamily="18" charset="0"/>
              </a:rPr>
              <a:t>to </a:t>
            </a:r>
            <a:r>
              <a:rPr sz="2200" spc="-114" dirty="0">
                <a:latin typeface="Times New Roman" panose="02020603050405020304" pitchFamily="18" charset="0"/>
                <a:cs typeface="Times New Roman" panose="02020603050405020304" pitchFamily="18" charset="0"/>
              </a:rPr>
              <a:t>solve </a:t>
            </a:r>
            <a:r>
              <a:rPr sz="2200" spc="-60" dirty="0">
                <a:latin typeface="Times New Roman" panose="02020603050405020304" pitchFamily="18" charset="0"/>
                <a:cs typeface="Times New Roman" panose="02020603050405020304" pitchFamily="18" charset="0"/>
              </a:rPr>
              <a:t>the</a:t>
            </a:r>
            <a:r>
              <a:rPr sz="2200" spc="65" dirty="0">
                <a:latin typeface="Times New Roman" panose="02020603050405020304" pitchFamily="18" charset="0"/>
                <a:cs typeface="Times New Roman" panose="02020603050405020304" pitchFamily="18" charset="0"/>
              </a:rPr>
              <a:t> </a:t>
            </a:r>
            <a:r>
              <a:rPr sz="2200" spc="-60" dirty="0">
                <a:latin typeface="Times New Roman" panose="02020603050405020304" pitchFamily="18" charset="0"/>
                <a:cs typeface="Times New Roman" panose="02020603050405020304" pitchFamily="18" charset="0"/>
              </a:rPr>
              <a:t>problem.</a:t>
            </a:r>
            <a:endParaRPr sz="2200" dirty="0">
              <a:latin typeface="Times New Roman" panose="02020603050405020304" pitchFamily="18" charset="0"/>
              <a:cs typeface="Times New Roman" panose="02020603050405020304" pitchFamily="18" charset="0"/>
            </a:endParaRPr>
          </a:p>
          <a:p>
            <a:pPr marL="343535" algn="just">
              <a:spcBef>
                <a:spcPts val="380"/>
              </a:spcBef>
            </a:pPr>
            <a:r>
              <a:rPr sz="2200" spc="-150" baseline="9803" dirty="0">
                <a:solidFill>
                  <a:srgbClr val="9A2C1E"/>
                </a:solidFill>
                <a:latin typeface="Times New Roman" panose="02020603050405020304" pitchFamily="18" charset="0"/>
                <a:cs typeface="Times New Roman" panose="02020603050405020304" pitchFamily="18" charset="0"/>
              </a:rPr>
              <a:t></a:t>
            </a:r>
            <a:r>
              <a:rPr sz="2200" spc="-100" dirty="0">
                <a:latin typeface="Times New Roman" panose="02020603050405020304" pitchFamily="18" charset="0"/>
                <a:cs typeface="Times New Roman" panose="02020603050405020304" pitchFamily="18" charset="0"/>
              </a:rPr>
              <a:t>You </a:t>
            </a:r>
            <a:r>
              <a:rPr sz="2200" spc="-90" dirty="0">
                <a:latin typeface="Times New Roman" panose="02020603050405020304" pitchFamily="18" charset="0"/>
                <a:cs typeface="Times New Roman" panose="02020603050405020304" pitchFamily="18" charset="0"/>
              </a:rPr>
              <a:t>do </a:t>
            </a:r>
            <a:r>
              <a:rPr sz="2200" spc="-55" dirty="0">
                <a:latin typeface="Times New Roman" panose="02020603050405020304" pitchFamily="18" charset="0"/>
                <a:cs typeface="Times New Roman" panose="02020603050405020304" pitchFamily="18" charset="0"/>
              </a:rPr>
              <a:t>not </a:t>
            </a:r>
            <a:r>
              <a:rPr sz="2200" spc="-75" dirty="0">
                <a:latin typeface="Times New Roman" panose="02020603050405020304" pitchFamily="18" charset="0"/>
                <a:cs typeface="Times New Roman" panose="02020603050405020304" pitchFamily="18" charset="0"/>
              </a:rPr>
              <a:t>get </a:t>
            </a:r>
            <a:r>
              <a:rPr sz="2200" spc="-25" dirty="0">
                <a:latin typeface="Times New Roman" panose="02020603050405020304" pitchFamily="18" charset="0"/>
                <a:cs typeface="Times New Roman" panose="02020603050405020304" pitchFamily="18" charset="0"/>
              </a:rPr>
              <a:t>error </a:t>
            </a:r>
            <a:r>
              <a:rPr sz="2200" spc="-135" dirty="0">
                <a:latin typeface="Times New Roman" panose="02020603050405020304" pitchFamily="18" charset="0"/>
                <a:cs typeface="Times New Roman" panose="02020603050405020304" pitchFamily="18" charset="0"/>
              </a:rPr>
              <a:t>messages </a:t>
            </a:r>
            <a:r>
              <a:rPr sz="2200" spc="-80" dirty="0">
                <a:latin typeface="Times New Roman" panose="02020603050405020304" pitchFamily="18" charset="0"/>
                <a:cs typeface="Times New Roman" panose="02020603050405020304" pitchFamily="18" charset="0"/>
              </a:rPr>
              <a:t>with </a:t>
            </a:r>
            <a:r>
              <a:rPr sz="2200" spc="-114" dirty="0">
                <a:latin typeface="Times New Roman" panose="02020603050405020304" pitchFamily="18" charset="0"/>
                <a:cs typeface="Times New Roman" panose="02020603050405020304" pitchFamily="18" charset="0"/>
              </a:rPr>
              <a:t>logic</a:t>
            </a:r>
            <a:r>
              <a:rPr sz="2200" spc="175"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errors.</a:t>
            </a:r>
            <a:endParaRPr sz="2200" dirty="0">
              <a:latin typeface="Times New Roman" panose="02020603050405020304" pitchFamily="18" charset="0"/>
              <a:cs typeface="Times New Roman" panose="02020603050405020304" pitchFamily="18" charset="0"/>
            </a:endParaRPr>
          </a:p>
          <a:p>
            <a:pPr marL="572135" marR="309245" indent="-228600" algn="just">
              <a:spcBef>
                <a:spcPts val="370"/>
              </a:spcBef>
            </a:pPr>
            <a:r>
              <a:rPr sz="2200" spc="-120" baseline="9803" dirty="0">
                <a:solidFill>
                  <a:srgbClr val="9A2C1E"/>
                </a:solidFill>
                <a:latin typeface="Times New Roman" panose="02020603050405020304" pitchFamily="18" charset="0"/>
                <a:cs typeface="Times New Roman" panose="02020603050405020304" pitchFamily="18" charset="0"/>
              </a:rPr>
              <a:t></a:t>
            </a:r>
            <a:r>
              <a:rPr sz="2200" spc="-80" dirty="0">
                <a:latin typeface="Times New Roman" panose="02020603050405020304" pitchFamily="18" charset="0"/>
                <a:cs typeface="Times New Roman" panose="02020603050405020304" pitchFamily="18" charset="0"/>
              </a:rPr>
              <a:t>Your </a:t>
            </a:r>
            <a:r>
              <a:rPr sz="2200" spc="-110" dirty="0">
                <a:latin typeface="Times New Roman" panose="02020603050405020304" pitchFamily="18" charset="0"/>
                <a:cs typeface="Times New Roman" panose="02020603050405020304" pitchFamily="18" charset="0"/>
              </a:rPr>
              <a:t>only </a:t>
            </a:r>
            <a:r>
              <a:rPr sz="2200" spc="-95" dirty="0">
                <a:latin typeface="Times New Roman" panose="02020603050405020304" pitchFamily="18" charset="0"/>
                <a:cs typeface="Times New Roman" panose="02020603050405020304" pitchFamily="18" charset="0"/>
              </a:rPr>
              <a:t>clue </a:t>
            </a:r>
            <a:r>
              <a:rPr sz="2200" spc="-30" dirty="0">
                <a:latin typeface="Times New Roman" panose="02020603050405020304" pitchFamily="18" charset="0"/>
                <a:cs typeface="Times New Roman" panose="02020603050405020304" pitchFamily="18" charset="0"/>
              </a:rPr>
              <a:t>to </a:t>
            </a:r>
            <a:r>
              <a:rPr sz="2200" spc="-60" dirty="0">
                <a:latin typeface="Times New Roman" panose="02020603050405020304" pitchFamily="18" charset="0"/>
                <a:cs typeface="Times New Roman" panose="02020603050405020304" pitchFamily="18" charset="0"/>
              </a:rPr>
              <a:t>the </a:t>
            </a:r>
            <a:r>
              <a:rPr sz="2200" spc="-90" dirty="0">
                <a:latin typeface="Times New Roman" panose="02020603050405020304" pitchFamily="18" charset="0"/>
                <a:cs typeface="Times New Roman" panose="02020603050405020304" pitchFamily="18" charset="0"/>
              </a:rPr>
              <a:t>existence </a:t>
            </a:r>
            <a:r>
              <a:rPr sz="2200" spc="-125" dirty="0">
                <a:latin typeface="Times New Roman" panose="02020603050405020304" pitchFamily="18" charset="0"/>
                <a:cs typeface="Times New Roman" panose="02020603050405020304" pitchFamily="18" charset="0"/>
              </a:rPr>
              <a:t>of </a:t>
            </a:r>
            <a:r>
              <a:rPr sz="2200" spc="-114" dirty="0">
                <a:latin typeface="Times New Roman" panose="02020603050405020304" pitchFamily="18" charset="0"/>
                <a:cs typeface="Times New Roman" panose="02020603050405020304" pitchFamily="18" charset="0"/>
              </a:rPr>
              <a:t>logic </a:t>
            </a:r>
            <a:r>
              <a:rPr sz="2200" spc="-50" dirty="0">
                <a:latin typeface="Times New Roman" panose="02020603050405020304" pitchFamily="18" charset="0"/>
                <a:cs typeface="Times New Roman" panose="02020603050405020304" pitchFamily="18" charset="0"/>
              </a:rPr>
              <a:t>errors </a:t>
            </a:r>
            <a:r>
              <a:rPr sz="2200" spc="-130" dirty="0">
                <a:latin typeface="Times New Roman" panose="02020603050405020304" pitchFamily="18" charset="0"/>
                <a:cs typeface="Times New Roman" panose="02020603050405020304" pitchFamily="18" charset="0"/>
              </a:rPr>
              <a:t>is </a:t>
            </a:r>
            <a:r>
              <a:rPr sz="2200" spc="-60" dirty="0">
                <a:latin typeface="Times New Roman" panose="02020603050405020304" pitchFamily="18" charset="0"/>
                <a:cs typeface="Times New Roman" panose="02020603050405020304" pitchFamily="18" charset="0"/>
              </a:rPr>
              <a:t>the </a:t>
            </a:r>
            <a:r>
              <a:rPr sz="2200" spc="-75" dirty="0">
                <a:latin typeface="Times New Roman" panose="02020603050405020304" pitchFamily="18" charset="0"/>
                <a:cs typeface="Times New Roman" panose="02020603050405020304" pitchFamily="18" charset="0"/>
              </a:rPr>
              <a:t>production </a:t>
            </a:r>
            <a:r>
              <a:rPr sz="2200" spc="-120" dirty="0">
                <a:latin typeface="Times New Roman" panose="02020603050405020304" pitchFamily="18" charset="0"/>
                <a:cs typeface="Times New Roman" panose="02020603050405020304" pitchFamily="18" charset="0"/>
              </a:rPr>
              <a:t>of </a:t>
            </a:r>
            <a:r>
              <a:rPr sz="2200" spc="-90" dirty="0">
                <a:latin typeface="Times New Roman" panose="02020603050405020304" pitchFamily="18" charset="0"/>
                <a:cs typeface="Times New Roman" panose="02020603050405020304" pitchFamily="18" charset="0"/>
              </a:rPr>
              <a:t>wrong  </a:t>
            </a:r>
            <a:r>
              <a:rPr sz="2200" spc="-80" dirty="0">
                <a:latin typeface="Times New Roman" panose="02020603050405020304" pitchFamily="18" charset="0"/>
                <a:cs typeface="Times New Roman" panose="02020603050405020304" pitchFamily="18" charset="0"/>
              </a:rPr>
              <a:t>solutions.</a:t>
            </a:r>
            <a:endParaRPr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10261600" y="6429910"/>
            <a:ext cx="2844800" cy="218008"/>
          </a:xfrm>
          <a:prstGeom prst="rect">
            <a:avLst/>
          </a:prstGeom>
        </p:spPr>
        <p:txBody>
          <a:bodyPr vert="horz" wrap="square" lIns="0" tIns="0" rIns="0" bIns="0" rtlCol="0" anchor="ctr">
            <a:spAutoFit/>
          </a:bodyPr>
          <a:lstStyle/>
          <a:p>
            <a:pPr marL="38100">
              <a:lnSpc>
                <a:spcPts val="1664"/>
              </a:lnSpc>
            </a:pPr>
            <a:fld id="{81D60167-4931-47E6-BA6A-407CBD079E47}" type="slidenum">
              <a:rPr spc="40" dirty="0"/>
              <a:pPr marL="38100">
                <a:lnSpc>
                  <a:spcPts val="1664"/>
                </a:lnSpc>
              </a:pPr>
              <a:t>9</a:t>
            </a:fld>
            <a:endParaRPr spc="40" dirty="0"/>
          </a:p>
        </p:txBody>
      </p:sp>
    </p:spTree>
    <p:extLst>
      <p:ext uri="{BB962C8B-B14F-4D97-AF65-F5344CB8AC3E}">
        <p14:creationId xmlns:p14="http://schemas.microsoft.com/office/powerpoint/2010/main" val="107930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12505</TotalTime>
  <Words>2314</Words>
  <Application>Microsoft Office PowerPoint</Application>
  <PresentationFormat>Custom</PresentationFormat>
  <Paragraphs>474</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Computer System</vt:lpstr>
      <vt:lpstr>Block Diagram of Computer System</vt:lpstr>
      <vt:lpstr>Types of Memory Unit</vt:lpstr>
      <vt:lpstr>Memory Hierarchy</vt:lpstr>
      <vt:lpstr>Primary &amp; Secondary Memory </vt:lpstr>
      <vt:lpstr>Computer - Memory Units</vt:lpstr>
      <vt:lpstr>CPU OPERATION</vt:lpstr>
      <vt:lpstr>Debugging</vt:lpstr>
      <vt:lpstr>Differences between compiler and interpreter</vt:lpstr>
      <vt:lpstr>Object file and Executable file</vt:lpstr>
      <vt:lpstr>Difference between Object file and Executable file :</vt:lpstr>
      <vt:lpstr>BASIC C Program </vt:lpstr>
      <vt:lpstr>Variables in C</vt:lpstr>
      <vt:lpstr>Data Types in C</vt:lpstr>
      <vt:lpstr>Commonly used Data Types in C</vt:lpstr>
      <vt:lpstr>Difference b/w variable declaration and definition</vt:lpstr>
      <vt:lpstr>Keywords in C</vt:lpstr>
      <vt:lpstr>Operators in C</vt:lpstr>
      <vt:lpstr>Arithmetic Operators in C:</vt:lpstr>
      <vt:lpstr>Example for C arithmetic operators:</vt:lpstr>
      <vt:lpstr>Assignment operators in C:</vt:lpstr>
      <vt:lpstr>Relational operators in C:</vt:lpstr>
      <vt:lpstr>Logical operators in C:</vt:lpstr>
      <vt:lpstr>Bit wise operators in C:</vt:lpstr>
      <vt:lpstr>Truth Table for Bitwise OR, AND, and XOR</vt:lpstr>
      <vt:lpstr>Left and Right Shift Example</vt:lpstr>
      <vt:lpstr>Conditional or ternary operators in C:</vt:lpstr>
      <vt:lpstr>Example for conditional/ternary operators in C:</vt:lpstr>
      <vt:lpstr>C – Increment/decrement Operators</vt:lpstr>
      <vt:lpstr>C – Increment/decrement Operators</vt:lpstr>
      <vt:lpstr>Example</vt:lpstr>
      <vt:lpstr>Answer</vt:lpstr>
      <vt:lpstr>Example</vt:lpstr>
      <vt:lpstr>Answer</vt:lpstr>
      <vt:lpstr>Special Operators in C:</vt:lpstr>
      <vt:lpstr>Example program for sizeof() operator in C:</vt:lpstr>
      <vt:lpstr>Example program for sizeof() operator in C:</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Saurav Sinha</cp:lastModifiedBy>
  <cp:revision>805</cp:revision>
  <cp:lastPrinted>2017-08-16T11:40:20Z</cp:lastPrinted>
  <dcterms:created xsi:type="dcterms:W3CDTF">2017-08-14T08:34:40Z</dcterms:created>
  <dcterms:modified xsi:type="dcterms:W3CDTF">2021-11-27T05:45:11Z</dcterms:modified>
</cp:coreProperties>
</file>