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ormorant Garamond Bold Italics" charset="1" panose="00000800000000000000"/>
      <p:regular r:id="rId19"/>
    </p:embeddedFont>
    <p:embeddedFont>
      <p:font typeface="Quicksand" charset="1" panose="00000000000000000000"/>
      <p:regular r:id="rId20"/>
    </p:embeddedFont>
    <p:embeddedFont>
      <p:font typeface="Quicksand Bold" charset="1" panose="00000000000000000000"/>
      <p:regular r:id="rId21"/>
    </p:embeddedFont>
    <p:embeddedFont>
      <p:font typeface="Canva Sans Bold" charset="1" panose="020B0803030501040103"/>
      <p:regular r:id="rId22"/>
    </p:embeddedFont>
    <p:embeddedFont>
      <p:font typeface="Benne" charset="1" panose="00000500000000000000"/>
      <p:regular r:id="rId23"/>
    </p:embeddedFont>
    <p:embeddedFont>
      <p:font typeface="Ropa Sans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676699" y="4232684"/>
            <a:ext cx="2337167" cy="233716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581652" y="74893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91885" y="3851684"/>
            <a:ext cx="9311248" cy="3341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65"/>
              </a:lnSpc>
              <a:spcBef>
                <a:spcPct val="0"/>
              </a:spcBef>
            </a:pPr>
            <a:r>
              <a:rPr lang="en-US" b="true" sz="19475" i="true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blink</a:t>
            </a:r>
            <a:r>
              <a:rPr lang="en-US" b="true" sz="19475" i="true">
                <a:solidFill>
                  <a:srgbClr val="00BF63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it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9145" y="7097661"/>
            <a:ext cx="12812922" cy="8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india’s Last Minut App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51034" y="6667000"/>
            <a:ext cx="6988496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BY- Aditya kumar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73164" y="2226924"/>
            <a:ext cx="9050368" cy="1236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7"/>
              </a:lnSpc>
              <a:spcBef>
                <a:spcPct val="0"/>
              </a:spcBef>
            </a:pPr>
            <a:r>
              <a:rPr lang="en-US" sz="719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blinkit 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635" y="2342112"/>
            <a:ext cx="8161937" cy="6193316"/>
          </a:xfrm>
          <a:custGeom>
            <a:avLst/>
            <a:gdLst/>
            <a:ahLst/>
            <a:cxnLst/>
            <a:rect r="r" b="b" t="t" l="l"/>
            <a:pathLst>
              <a:path h="6193316" w="8161937">
                <a:moveTo>
                  <a:pt x="0" y="0"/>
                </a:moveTo>
                <a:lnTo>
                  <a:pt x="8161937" y="0"/>
                </a:lnTo>
                <a:lnTo>
                  <a:pt x="8161937" y="6193316"/>
                </a:lnTo>
                <a:lnTo>
                  <a:pt x="0" y="61933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52864" y="519748"/>
            <a:ext cx="9476252" cy="913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3"/>
              </a:lnSpc>
            </a:pPr>
            <a:r>
              <a:rPr lang="en-US" sz="533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Chart’s Requirements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870120" y="1751321"/>
            <a:ext cx="6389180" cy="675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3"/>
              </a:lnSpc>
              <a:spcBef>
                <a:spcPct val="0"/>
              </a:spcBef>
            </a:pPr>
            <a:r>
              <a:rPr lang="en-US" b="true" sz="4017">
                <a:solidFill>
                  <a:srgbClr val="1986C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5. Sales by outlet size: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52277" y="2745304"/>
            <a:ext cx="8955652" cy="132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2"/>
              </a:lnSpc>
              <a:spcBef>
                <a:spcPct val="0"/>
              </a:spcBef>
            </a:pPr>
            <a:r>
              <a:rPr lang="en-US" sz="384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Objective: </a:t>
            </a:r>
            <a:r>
              <a:rPr lang="en-US" sz="384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Analyze the correlation between outlet size and total sales.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12872" y="4456646"/>
            <a:ext cx="8446428" cy="275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4"/>
              </a:lnSpc>
              <a:spcBef>
                <a:spcPct val="0"/>
              </a:spcBef>
            </a:pPr>
            <a:r>
              <a:rPr lang="en-US" sz="398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Additional KPI Metrics: </a:t>
            </a:r>
            <a:r>
              <a:rPr lang="en-US" sz="398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Assess how other KPIs (Average sales, Number of item, Average Rating) vary with fat content.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09826" y="7149137"/>
            <a:ext cx="7498053" cy="59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4"/>
              </a:lnSpc>
              <a:spcBef>
                <a:spcPct val="0"/>
              </a:spcBef>
            </a:pPr>
            <a:r>
              <a:rPr lang="en-US" sz="352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Chart Type:</a:t>
            </a:r>
            <a:r>
              <a:rPr lang="en-US" sz="3524">
                <a:solidFill>
                  <a:srgbClr val="023047"/>
                </a:solidFill>
                <a:latin typeface="Quicksand"/>
                <a:ea typeface="Quicksand"/>
                <a:cs typeface="Quicksand"/>
                <a:sym typeface="Quicksand"/>
              </a:rPr>
              <a:t> Donut | pie chart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3698" y="2336093"/>
            <a:ext cx="8740302" cy="6204749"/>
          </a:xfrm>
          <a:custGeom>
            <a:avLst/>
            <a:gdLst/>
            <a:ahLst/>
            <a:cxnLst/>
            <a:rect r="r" b="b" t="t" l="l"/>
            <a:pathLst>
              <a:path h="6204749" w="8740302">
                <a:moveTo>
                  <a:pt x="0" y="0"/>
                </a:moveTo>
                <a:lnTo>
                  <a:pt x="8740302" y="0"/>
                </a:lnTo>
                <a:lnTo>
                  <a:pt x="8740302" y="6204749"/>
                </a:lnTo>
                <a:lnTo>
                  <a:pt x="0" y="62047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52864" y="519748"/>
            <a:ext cx="8616009" cy="913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3"/>
              </a:lnSpc>
            </a:pPr>
            <a:r>
              <a:rPr lang="en-US" sz="533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Chart’s Requirements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009877" y="1660554"/>
            <a:ext cx="7847926" cy="675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3"/>
              </a:lnSpc>
              <a:spcBef>
                <a:spcPct val="0"/>
              </a:spcBef>
            </a:pPr>
            <a:r>
              <a:rPr lang="en-US" b="true" sz="4017">
                <a:solidFill>
                  <a:srgbClr val="1986C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6. Sales by outlet location: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11374" y="2545643"/>
            <a:ext cx="8713802" cy="2138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  <a:spcBef>
                <a:spcPct val="0"/>
              </a:spcBef>
            </a:pPr>
            <a:r>
              <a:rPr lang="en-US" sz="408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Objective: </a:t>
            </a:r>
            <a:r>
              <a:rPr lang="en-US" sz="40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Assess the geographic distribution of sales across different locations.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11374" y="4903515"/>
            <a:ext cx="8446428" cy="275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4"/>
              </a:lnSpc>
              <a:spcBef>
                <a:spcPct val="0"/>
              </a:spcBef>
            </a:pPr>
            <a:r>
              <a:rPr lang="en-US" sz="398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Additional KPI Metrics: </a:t>
            </a:r>
            <a:r>
              <a:rPr lang="en-US" sz="398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Assess how other KPIs (Average sales, Number of item, Average Rating) vary with fat content.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7944569"/>
            <a:ext cx="5849600" cy="59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4"/>
              </a:lnSpc>
              <a:spcBef>
                <a:spcPct val="0"/>
              </a:spcBef>
            </a:pPr>
            <a:r>
              <a:rPr lang="en-US" sz="352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Chart Type:</a:t>
            </a:r>
            <a:r>
              <a:rPr lang="en-US" sz="3524">
                <a:solidFill>
                  <a:srgbClr val="023047"/>
                </a:solidFill>
                <a:latin typeface="Quicksand"/>
                <a:ea typeface="Quicksand"/>
                <a:cs typeface="Quicksand"/>
                <a:sym typeface="Quicksand"/>
              </a:rPr>
              <a:t> Funnel map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8983" y="3446316"/>
            <a:ext cx="11437006" cy="5433933"/>
          </a:xfrm>
          <a:custGeom>
            <a:avLst/>
            <a:gdLst/>
            <a:ahLst/>
            <a:cxnLst/>
            <a:rect r="r" b="b" t="t" l="l"/>
            <a:pathLst>
              <a:path h="5433933" w="11437006">
                <a:moveTo>
                  <a:pt x="0" y="0"/>
                </a:moveTo>
                <a:lnTo>
                  <a:pt x="11437006" y="0"/>
                </a:lnTo>
                <a:lnTo>
                  <a:pt x="11437006" y="5433932"/>
                </a:lnTo>
                <a:lnTo>
                  <a:pt x="0" y="54339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52864" y="519748"/>
            <a:ext cx="9237924" cy="913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3"/>
              </a:lnSpc>
            </a:pPr>
            <a:r>
              <a:rPr lang="en-US" sz="533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Chart’s Requirements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322277" y="2790965"/>
            <a:ext cx="4937023" cy="5014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  <a:spcBef>
                <a:spcPct val="0"/>
              </a:spcBef>
            </a:pPr>
            <a:r>
              <a:rPr lang="en-US" sz="408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Objective: </a:t>
            </a:r>
            <a:r>
              <a:rPr lang="en-US" sz="40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Provide a comprehensive view of all key metrics(total sales, Average sales, number of items, average rating.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65989" y="8283975"/>
            <a:ext cx="5849600" cy="59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4"/>
              </a:lnSpc>
              <a:spcBef>
                <a:spcPct val="0"/>
              </a:spcBef>
            </a:pPr>
            <a:r>
              <a:rPr lang="en-US" sz="352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Chart Type:</a:t>
            </a:r>
            <a:r>
              <a:rPr lang="en-US" sz="3524">
                <a:solidFill>
                  <a:srgbClr val="023047"/>
                </a:solidFill>
                <a:latin typeface="Quicksand"/>
                <a:ea typeface="Quicksand"/>
                <a:cs typeface="Quicksand"/>
                <a:sym typeface="Quicksand"/>
              </a:rPr>
              <a:t> Matrix card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8448" y="2201152"/>
            <a:ext cx="8355552" cy="675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3"/>
              </a:lnSpc>
              <a:spcBef>
                <a:spcPct val="0"/>
              </a:spcBef>
            </a:pPr>
            <a:r>
              <a:rPr lang="en-US" b="true" sz="4017">
                <a:solidFill>
                  <a:srgbClr val="1986C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7. All metrics by outlet type.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1985" y="-3614202"/>
            <a:ext cx="20619368" cy="17515403"/>
            <a:chOff x="0" y="0"/>
            <a:chExt cx="27492491" cy="23353871"/>
          </a:xfrm>
        </p:grpSpPr>
        <p:sp>
          <p:nvSpPr>
            <p:cNvPr name="Freeform 3" id="3"/>
            <p:cNvSpPr/>
            <p:nvPr/>
          </p:nvSpPr>
          <p:spPr>
            <a:xfrm flipH="false" flipV="false" rot="-5400000">
              <a:off x="8911567" y="4772947"/>
              <a:ext cx="23353871" cy="13807976"/>
            </a:xfrm>
            <a:custGeom>
              <a:avLst/>
              <a:gdLst/>
              <a:ahLst/>
              <a:cxnLst/>
              <a:rect r="r" b="b" t="t" l="l"/>
              <a:pathLst>
                <a:path h="13807976" w="23353871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-5400000">
              <a:off x="-4772947" y="4772947"/>
              <a:ext cx="23353871" cy="13807976"/>
            </a:xfrm>
            <a:custGeom>
              <a:avLst/>
              <a:gdLst/>
              <a:ahLst/>
              <a:cxnLst/>
              <a:rect r="r" b="b" t="t" l="l"/>
              <a:pathLst>
                <a:path h="13807976" w="23353871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-5400000">
            <a:off x="6266142" y="1166588"/>
            <a:ext cx="5387212" cy="8417518"/>
          </a:xfrm>
          <a:custGeom>
            <a:avLst/>
            <a:gdLst/>
            <a:ahLst/>
            <a:cxnLst/>
            <a:rect r="r" b="b" t="t" l="l"/>
            <a:pathLst>
              <a:path h="8417518" w="5387212">
                <a:moveTo>
                  <a:pt x="0" y="0"/>
                </a:moveTo>
                <a:lnTo>
                  <a:pt x="5387212" y="0"/>
                </a:lnTo>
                <a:lnTo>
                  <a:pt x="5387212" y="8417518"/>
                </a:lnTo>
                <a:lnTo>
                  <a:pt x="0" y="84175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23221" y="6034070"/>
            <a:ext cx="10641559" cy="2244401"/>
          </a:xfrm>
          <a:custGeom>
            <a:avLst/>
            <a:gdLst/>
            <a:ahLst/>
            <a:cxnLst/>
            <a:rect r="r" b="b" t="t" l="l"/>
            <a:pathLst>
              <a:path h="2244401" w="10641559">
                <a:moveTo>
                  <a:pt x="0" y="0"/>
                </a:moveTo>
                <a:lnTo>
                  <a:pt x="10641558" y="0"/>
                </a:lnTo>
                <a:lnTo>
                  <a:pt x="10641558" y="2244401"/>
                </a:lnTo>
                <a:lnTo>
                  <a:pt x="0" y="22444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37532" y="4124029"/>
            <a:ext cx="9729812" cy="1643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665"/>
              </a:lnSpc>
            </a:pPr>
            <a:r>
              <a:rPr lang="en-US" sz="11514">
                <a:solidFill>
                  <a:srgbClr val="264120"/>
                </a:solidFill>
                <a:latin typeface="Benne"/>
                <a:ea typeface="Benne"/>
                <a:cs typeface="Benne"/>
                <a:sym typeface="Benne"/>
              </a:rPr>
              <a:t>Thank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54722" y="6160072"/>
            <a:ext cx="621005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17"/>
              </a:lnSpc>
            </a:pPr>
            <a:r>
              <a:rPr lang="en-US" sz="5264">
                <a:solidFill>
                  <a:srgbClr val="FFFAF4"/>
                </a:solidFill>
                <a:latin typeface="Ropa Sans"/>
                <a:ea typeface="Ropa Sans"/>
                <a:cs typeface="Ropa Sans"/>
                <a:sym typeface="Ropa Sans"/>
              </a:rPr>
              <a:t>Presented by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46137" y="6960172"/>
            <a:ext cx="7512603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89"/>
              </a:lnSpc>
            </a:pPr>
            <a:r>
              <a:rPr lang="en-US" sz="6741">
                <a:solidFill>
                  <a:srgbClr val="FFFAF4"/>
                </a:solidFill>
                <a:latin typeface="Ropa Sans"/>
                <a:ea typeface="Ropa Sans"/>
                <a:cs typeface="Ropa Sans"/>
                <a:sym typeface="Ropa Sans"/>
              </a:rPr>
              <a:t>ADITYA KUMAR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15167" y="1602195"/>
            <a:ext cx="13061172" cy="8229600"/>
          </a:xfrm>
          <a:custGeom>
            <a:avLst/>
            <a:gdLst/>
            <a:ahLst/>
            <a:cxnLst/>
            <a:rect r="r" b="b" t="t" l="l"/>
            <a:pathLst>
              <a:path h="8229600" w="13061172">
                <a:moveTo>
                  <a:pt x="0" y="0"/>
                </a:moveTo>
                <a:lnTo>
                  <a:pt x="13061171" y="0"/>
                </a:lnTo>
                <a:lnTo>
                  <a:pt x="1306117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90074" y="164274"/>
            <a:ext cx="5256949" cy="1103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17"/>
              </a:lnSpc>
              <a:spcBef>
                <a:spcPct val="0"/>
              </a:spcBef>
            </a:pPr>
            <a:r>
              <a:rPr lang="en-US" b="true" sz="644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Dashboard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41547" y="3311417"/>
            <a:ext cx="6792023" cy="6866935"/>
          </a:xfrm>
          <a:custGeom>
            <a:avLst/>
            <a:gdLst/>
            <a:ahLst/>
            <a:cxnLst/>
            <a:rect r="r" b="b" t="t" l="l"/>
            <a:pathLst>
              <a:path h="6866935" w="6792023">
                <a:moveTo>
                  <a:pt x="0" y="0"/>
                </a:moveTo>
                <a:lnTo>
                  <a:pt x="6792024" y="0"/>
                </a:lnTo>
                <a:lnTo>
                  <a:pt x="6792024" y="6866936"/>
                </a:lnTo>
                <a:lnTo>
                  <a:pt x="0" y="68669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22661" y="513385"/>
            <a:ext cx="7058566" cy="935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8"/>
              </a:lnSpc>
            </a:pPr>
            <a:r>
              <a:rPr lang="en-US" sz="5549" b="true">
                <a:solidFill>
                  <a:srgbClr val="0F466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STEPS IN POJECT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548972"/>
            <a:ext cx="6466579" cy="76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61902" indent="-480951" lvl="1">
              <a:lnSpc>
                <a:spcPts val="6237"/>
              </a:lnSpc>
              <a:spcBef>
                <a:spcPct val="0"/>
              </a:spcBef>
              <a:buFont typeface="Arial"/>
              <a:buChar char="•"/>
            </a:pPr>
            <a:r>
              <a:rPr lang="en-US" sz="445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 Walkthrough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39238" y="4676953"/>
            <a:ext cx="9525" cy="8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44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3809" y="3276923"/>
            <a:ext cx="6169158" cy="76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61902" indent="-480951" lvl="1">
              <a:lnSpc>
                <a:spcPts val="6237"/>
              </a:lnSpc>
              <a:spcBef>
                <a:spcPct val="0"/>
              </a:spcBef>
              <a:buFont typeface="Arial"/>
              <a:buChar char="•"/>
            </a:pPr>
            <a:r>
              <a:rPr lang="en-US" sz="445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 Connection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3943831"/>
            <a:ext cx="9464604" cy="761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60840" indent="-480420" lvl="1">
              <a:lnSpc>
                <a:spcPts val="6230"/>
              </a:lnSpc>
              <a:spcBef>
                <a:spcPct val="0"/>
              </a:spcBef>
              <a:buFont typeface="Arial"/>
              <a:buChar char="•"/>
            </a:pPr>
            <a:r>
              <a:rPr lang="en-US" sz="445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 cleaning | Quality Check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1872253"/>
            <a:ext cx="14061998" cy="76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61903" indent="-480951" lvl="1">
              <a:lnSpc>
                <a:spcPts val="6237"/>
              </a:lnSpc>
              <a:spcBef>
                <a:spcPct val="0"/>
              </a:spcBef>
              <a:buFont typeface="Arial"/>
              <a:buChar char="•"/>
            </a:pPr>
            <a:r>
              <a:rPr lang="en-US" sz="445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Requirement Gathering | Business Requirement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897" y="4667428"/>
            <a:ext cx="5630024" cy="761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60840" indent="-480420" lvl="1">
              <a:lnSpc>
                <a:spcPts val="6230"/>
              </a:lnSpc>
              <a:spcBef>
                <a:spcPct val="0"/>
              </a:spcBef>
              <a:buFont typeface="Arial"/>
              <a:buChar char="•"/>
            </a:pPr>
            <a:r>
              <a:rPr lang="en-US" sz="445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 Modeling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16" y="5362753"/>
            <a:ext cx="6169158" cy="761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60840" indent="-480420" lvl="1">
              <a:lnSpc>
                <a:spcPts val="6230"/>
              </a:lnSpc>
              <a:spcBef>
                <a:spcPct val="0"/>
              </a:spcBef>
              <a:buFont typeface="Arial"/>
              <a:buChar char="•"/>
            </a:pPr>
            <a:r>
              <a:rPr lang="en-US" sz="445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 Processing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6143500"/>
            <a:ext cx="6169158" cy="761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60840" indent="-480420" lvl="1">
              <a:lnSpc>
                <a:spcPts val="6230"/>
              </a:lnSpc>
              <a:spcBef>
                <a:spcPct val="0"/>
              </a:spcBef>
              <a:buFont typeface="Arial"/>
              <a:buChar char="•"/>
            </a:pPr>
            <a:r>
              <a:rPr lang="en-US" sz="445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Dax Calculations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809" y="6924248"/>
            <a:ext cx="7459641" cy="761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60840" indent="-480420" lvl="1">
              <a:lnSpc>
                <a:spcPts val="6230"/>
              </a:lnSpc>
              <a:spcBef>
                <a:spcPct val="0"/>
              </a:spcBef>
              <a:buFont typeface="Arial"/>
              <a:buChar char="•"/>
            </a:pPr>
            <a:r>
              <a:rPr lang="en-US" sz="445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Dashboard lay outing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09" y="7771821"/>
            <a:ext cx="11294222" cy="761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60840" indent="-480420" lvl="1">
              <a:lnSpc>
                <a:spcPts val="6230"/>
              </a:lnSpc>
              <a:spcBef>
                <a:spcPct val="0"/>
              </a:spcBef>
              <a:buFont typeface="Arial"/>
              <a:buChar char="•"/>
            </a:pPr>
            <a:r>
              <a:rPr lang="en-US" sz="445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Charts Development and Formatting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09" y="8514469"/>
            <a:ext cx="10417703" cy="761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60840" indent="-480420" lvl="1">
              <a:lnSpc>
                <a:spcPts val="6230"/>
              </a:lnSpc>
              <a:spcBef>
                <a:spcPct val="0"/>
              </a:spcBef>
              <a:buFont typeface="Arial"/>
              <a:buChar char="•"/>
            </a:pPr>
            <a:r>
              <a:rPr lang="en-US" sz="445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Dashboard | Report Development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09" y="9295216"/>
            <a:ext cx="6759093" cy="761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60840" indent="-480420" lvl="1">
              <a:lnSpc>
                <a:spcPts val="6230"/>
              </a:lnSpc>
              <a:spcBef>
                <a:spcPct val="0"/>
              </a:spcBef>
              <a:buFont typeface="Arial"/>
              <a:buChar char="•"/>
            </a:pPr>
            <a:r>
              <a:rPr lang="en-US" sz="445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Insights Generation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40037" y="-1157966"/>
            <a:ext cx="4247963" cy="4373331"/>
          </a:xfrm>
          <a:custGeom>
            <a:avLst/>
            <a:gdLst/>
            <a:ahLst/>
            <a:cxnLst/>
            <a:rect r="r" b="b" t="t" l="l"/>
            <a:pathLst>
              <a:path h="4373331" w="4247963">
                <a:moveTo>
                  <a:pt x="0" y="0"/>
                </a:moveTo>
                <a:lnTo>
                  <a:pt x="4247963" y="0"/>
                </a:lnTo>
                <a:lnTo>
                  <a:pt x="4247963" y="4373332"/>
                </a:lnTo>
                <a:lnTo>
                  <a:pt x="0" y="43733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07226" y="3535221"/>
            <a:ext cx="13273548" cy="3925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30"/>
              </a:lnSpc>
              <a:spcBef>
                <a:spcPct val="0"/>
              </a:spcBef>
            </a:pPr>
            <a:r>
              <a:rPr lang="en-US" sz="445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Conduct a comprehensive analysis of Blinkit’s sales performance, customer satisfaction and inventory distribution to identify key insights and opportunities for optimization using various KPI’s and visualization in powerBI.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35139" y="1441139"/>
            <a:ext cx="10784639" cy="1185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11"/>
              </a:lnSpc>
            </a:pPr>
            <a:r>
              <a:rPr lang="en-US" sz="693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Requirement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7745" y="2359310"/>
            <a:ext cx="9780516" cy="5132945"/>
          </a:xfrm>
          <a:custGeom>
            <a:avLst/>
            <a:gdLst/>
            <a:ahLst/>
            <a:cxnLst/>
            <a:rect r="r" b="b" t="t" l="l"/>
            <a:pathLst>
              <a:path h="5132945" w="9780516">
                <a:moveTo>
                  <a:pt x="0" y="0"/>
                </a:moveTo>
                <a:lnTo>
                  <a:pt x="9780516" y="0"/>
                </a:lnTo>
                <a:lnTo>
                  <a:pt x="9780516" y="5132945"/>
                </a:lnTo>
                <a:lnTo>
                  <a:pt x="0" y="51329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24" t="-2705" r="-155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66209" y="479174"/>
            <a:ext cx="8530604" cy="984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6"/>
              </a:lnSpc>
            </a:pPr>
            <a:r>
              <a:rPr lang="en-US" sz="574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KPI’s Requirements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58503" y="2596668"/>
            <a:ext cx="8129497" cy="1339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42300" indent="-421150" lvl="1">
              <a:lnSpc>
                <a:spcPts val="5461"/>
              </a:lnSpc>
              <a:spcBef>
                <a:spcPct val="0"/>
              </a:spcBef>
              <a:buFont typeface="Arial"/>
              <a:buChar char="•"/>
            </a:pPr>
            <a:r>
              <a:rPr lang="en-US" sz="390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Total sales: </a:t>
            </a:r>
            <a:r>
              <a:rPr lang="en-US" sz="390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overall revenue generated from all item sold.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46415" y="5840566"/>
            <a:ext cx="7100797" cy="1322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4587" indent="-412293" lvl="1">
              <a:lnSpc>
                <a:spcPts val="5347"/>
              </a:lnSpc>
              <a:spcBef>
                <a:spcPct val="0"/>
              </a:spcBef>
              <a:buFont typeface="Arial"/>
              <a:buChar char="•"/>
            </a:pPr>
            <a:r>
              <a:rPr lang="en-US" sz="381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Number of Itmes: </a:t>
            </a:r>
            <a:r>
              <a:rPr lang="en-US" sz="381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total count of diffirent item sold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55274" y="4239599"/>
            <a:ext cx="7283080" cy="130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12635" indent="-406318" lvl="1">
              <a:lnSpc>
                <a:spcPts val="5269"/>
              </a:lnSpc>
              <a:spcBef>
                <a:spcPct val="0"/>
              </a:spcBef>
              <a:buFont typeface="Arial"/>
              <a:buChar char="•"/>
            </a:pPr>
            <a:r>
              <a:rPr lang="en-US" sz="3763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Average sales: </a:t>
            </a:r>
            <a:r>
              <a:rPr lang="en-US" sz="376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average revenue per sale.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7745" y="8016437"/>
            <a:ext cx="17415905" cy="712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8475" indent="-454238" lvl="1">
              <a:lnSpc>
                <a:spcPts val="5890"/>
              </a:lnSpc>
              <a:spcBef>
                <a:spcPct val="0"/>
              </a:spcBef>
              <a:buFont typeface="Arial"/>
              <a:buChar char="•"/>
            </a:pPr>
            <a:r>
              <a:rPr lang="en-US" sz="4207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Average Rating : </a:t>
            </a:r>
            <a:r>
              <a:rPr lang="en-US" sz="4207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average customer rating for items sold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667" y="2342895"/>
            <a:ext cx="8893333" cy="6288014"/>
          </a:xfrm>
          <a:custGeom>
            <a:avLst/>
            <a:gdLst/>
            <a:ahLst/>
            <a:cxnLst/>
            <a:rect r="r" b="b" t="t" l="l"/>
            <a:pathLst>
              <a:path h="6288014" w="8893333">
                <a:moveTo>
                  <a:pt x="0" y="0"/>
                </a:moveTo>
                <a:lnTo>
                  <a:pt x="8893333" y="0"/>
                </a:lnTo>
                <a:lnTo>
                  <a:pt x="8893333" y="6288013"/>
                </a:lnTo>
                <a:lnTo>
                  <a:pt x="0" y="62880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7" t="-2761" r="0" b="-179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43121" y="519748"/>
            <a:ext cx="8616009" cy="913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3"/>
              </a:lnSpc>
            </a:pPr>
            <a:r>
              <a:rPr lang="en-US" sz="533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Chart’s Requirements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06659" y="2357488"/>
            <a:ext cx="7194947" cy="663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36671" indent="-418336" lvl="1">
              <a:lnSpc>
                <a:spcPts val="5425"/>
              </a:lnSpc>
              <a:spcBef>
                <a:spcPct val="0"/>
              </a:spcBef>
              <a:buAutoNum type="arabicPeriod" startAt="1"/>
            </a:pPr>
            <a:r>
              <a:rPr lang="en-US" b="true" sz="3875">
                <a:solidFill>
                  <a:srgbClr val="1986C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Total sales by Fat Content: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91705" y="3955923"/>
            <a:ext cx="6531506" cy="1208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0"/>
              </a:lnSpc>
              <a:spcBef>
                <a:spcPct val="0"/>
              </a:spcBef>
            </a:pPr>
            <a:r>
              <a:rPr lang="en-US" sz="352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Objective: </a:t>
            </a:r>
            <a:r>
              <a:rPr lang="en-US" sz="352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Analyze the impact of cat content on totol sales</a:t>
            </a:r>
            <a:r>
              <a:rPr lang="en-US" sz="3521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52717" y="5612143"/>
            <a:ext cx="6782883" cy="249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4"/>
              </a:lnSpc>
              <a:spcBef>
                <a:spcPct val="0"/>
              </a:spcBef>
            </a:pPr>
            <a:r>
              <a:rPr lang="en-US" sz="359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Additional KPI Metrics: </a:t>
            </a:r>
            <a:r>
              <a:rPr lang="en-US" sz="359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Assess how other KPIs (Average sales, Number of item, Average Rating) vary with fat content.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54299" y="8564233"/>
            <a:ext cx="4942186" cy="59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4"/>
              </a:lnSpc>
              <a:spcBef>
                <a:spcPct val="0"/>
              </a:spcBef>
            </a:pPr>
            <a:r>
              <a:rPr lang="en-US" sz="352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Chart Type: </a:t>
            </a:r>
            <a:r>
              <a:rPr lang="en-US" sz="35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Donut chart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93123" y="2015839"/>
            <a:ext cx="10387639" cy="6969216"/>
          </a:xfrm>
          <a:custGeom>
            <a:avLst/>
            <a:gdLst/>
            <a:ahLst/>
            <a:cxnLst/>
            <a:rect r="r" b="b" t="t" l="l"/>
            <a:pathLst>
              <a:path h="6969216" w="10387639">
                <a:moveTo>
                  <a:pt x="0" y="0"/>
                </a:moveTo>
                <a:lnTo>
                  <a:pt x="10387638" y="0"/>
                </a:lnTo>
                <a:lnTo>
                  <a:pt x="10387638" y="6969216"/>
                </a:lnTo>
                <a:lnTo>
                  <a:pt x="0" y="6969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148" r="0" b="-314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52864" y="201017"/>
            <a:ext cx="8257575" cy="913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3"/>
              </a:lnSpc>
            </a:pPr>
            <a:r>
              <a:rPr lang="en-US" sz="533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Chart’s Requirements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6891" y="1352271"/>
            <a:ext cx="7186232" cy="663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5"/>
              </a:lnSpc>
              <a:spcBef>
                <a:spcPct val="0"/>
              </a:spcBef>
            </a:pPr>
            <a:r>
              <a:rPr lang="en-US" b="true" sz="3875">
                <a:solidFill>
                  <a:srgbClr val="1986C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2.Total sales by Item Type: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4993" y="2230898"/>
            <a:ext cx="5626880" cy="3060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5"/>
              </a:lnSpc>
              <a:spcBef>
                <a:spcPct val="0"/>
              </a:spcBef>
            </a:pPr>
            <a:r>
              <a:rPr lang="en-US" sz="4375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Objective: </a:t>
            </a:r>
            <a:r>
              <a:rPr lang="en-US" sz="437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Identify the performance of diffrent item type in terms of total sales.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4993" y="5529819"/>
            <a:ext cx="5752380" cy="3455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4"/>
              </a:lnSpc>
              <a:spcBef>
                <a:spcPct val="0"/>
              </a:spcBef>
            </a:pPr>
            <a:r>
              <a:rPr lang="en-US" sz="398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Additional KPI Metrics: </a:t>
            </a:r>
            <a:r>
              <a:rPr lang="en-US" sz="398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Assess how other KPIs (Average sales, Number of item, Average Rating) vary with fat content.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6638" y="9232705"/>
            <a:ext cx="4416227" cy="59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4"/>
              </a:lnSpc>
              <a:spcBef>
                <a:spcPct val="0"/>
              </a:spcBef>
            </a:pPr>
            <a:r>
              <a:rPr lang="en-US" sz="352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Chart Type: </a:t>
            </a:r>
            <a:r>
              <a:rPr lang="en-US" sz="35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Bar chart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7256" y="2253360"/>
            <a:ext cx="10003146" cy="6593565"/>
          </a:xfrm>
          <a:custGeom>
            <a:avLst/>
            <a:gdLst/>
            <a:ahLst/>
            <a:cxnLst/>
            <a:rect r="r" b="b" t="t" l="l"/>
            <a:pathLst>
              <a:path h="6593565" w="10003146">
                <a:moveTo>
                  <a:pt x="0" y="0"/>
                </a:moveTo>
                <a:lnTo>
                  <a:pt x="10003145" y="0"/>
                </a:lnTo>
                <a:lnTo>
                  <a:pt x="10003145" y="6593565"/>
                </a:lnTo>
                <a:lnTo>
                  <a:pt x="0" y="6593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57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88828" y="519748"/>
            <a:ext cx="8185888" cy="913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3"/>
              </a:lnSpc>
            </a:pPr>
            <a:r>
              <a:rPr lang="en-US" sz="533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Chart’s Requirements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90401" y="1839004"/>
            <a:ext cx="7788990" cy="1386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3"/>
              </a:lnSpc>
              <a:spcBef>
                <a:spcPct val="0"/>
              </a:spcBef>
            </a:pPr>
            <a:r>
              <a:rPr lang="en-US" b="true" sz="4017">
                <a:solidFill>
                  <a:srgbClr val="1986C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3.Fat content by outlet for Total sales: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37597" y="3487396"/>
            <a:ext cx="7441794" cy="2094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1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Objective: </a:t>
            </a:r>
            <a:r>
              <a:rPr lang="en-US" sz="4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Compare total sales across different outlets segmented by fat content.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37597" y="5857679"/>
            <a:ext cx="7274640" cy="275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4"/>
              </a:lnSpc>
              <a:spcBef>
                <a:spcPct val="0"/>
              </a:spcBef>
            </a:pPr>
            <a:r>
              <a:rPr lang="en-US" sz="398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Additional KPI Metrics: </a:t>
            </a:r>
            <a:r>
              <a:rPr lang="en-US" sz="398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Assess how other KPIs (Average sales, Number of item, Average Rating) vary with fat content.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07933" y="8926826"/>
            <a:ext cx="8180067" cy="59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4"/>
              </a:lnSpc>
              <a:spcBef>
                <a:spcPct val="0"/>
              </a:spcBef>
            </a:pPr>
            <a:r>
              <a:rPr lang="en-US" sz="352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Chart Type:</a:t>
            </a:r>
            <a:r>
              <a:rPr lang="en-US" sz="3524">
                <a:solidFill>
                  <a:srgbClr val="023047"/>
                </a:solidFill>
                <a:latin typeface="Quicksand"/>
                <a:ea typeface="Quicksand"/>
                <a:cs typeface="Quicksand"/>
                <a:sym typeface="Quicksand"/>
              </a:rPr>
              <a:t> Stacked column</a:t>
            </a:r>
            <a:r>
              <a:rPr lang="en-US" sz="35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chart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18772" y="2241454"/>
            <a:ext cx="9918058" cy="7016846"/>
          </a:xfrm>
          <a:custGeom>
            <a:avLst/>
            <a:gdLst/>
            <a:ahLst/>
            <a:cxnLst/>
            <a:rect r="r" b="b" t="t" l="l"/>
            <a:pathLst>
              <a:path h="7016846" w="9918058">
                <a:moveTo>
                  <a:pt x="0" y="0"/>
                </a:moveTo>
                <a:lnTo>
                  <a:pt x="9918057" y="0"/>
                </a:lnTo>
                <a:lnTo>
                  <a:pt x="9918057" y="7016846"/>
                </a:lnTo>
                <a:lnTo>
                  <a:pt x="0" y="70168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0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52864" y="519748"/>
            <a:ext cx="9010287" cy="913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3"/>
              </a:lnSpc>
            </a:pPr>
            <a:r>
              <a:rPr lang="en-US" sz="533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Chart’s Requirements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1614" y="2174779"/>
            <a:ext cx="6884487" cy="1386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3"/>
              </a:lnSpc>
              <a:spcBef>
                <a:spcPct val="0"/>
              </a:spcBef>
            </a:pPr>
            <a:r>
              <a:rPr lang="en-US" b="true" sz="4017">
                <a:solidFill>
                  <a:srgbClr val="1986C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4.Total Sales by outlet Establishment: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2089" y="4053609"/>
            <a:ext cx="7746682" cy="2094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1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Objective: </a:t>
            </a:r>
            <a:r>
              <a:rPr lang="en-US" sz="40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Evalute how the age or type of outlet establishment influences total sales.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9191625"/>
            <a:ext cx="5849600" cy="59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4"/>
              </a:lnSpc>
              <a:spcBef>
                <a:spcPct val="0"/>
              </a:spcBef>
            </a:pPr>
            <a:r>
              <a:rPr lang="en-US" sz="3524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Chart Type:</a:t>
            </a:r>
            <a:r>
              <a:rPr lang="en-US" sz="3524">
                <a:solidFill>
                  <a:srgbClr val="023047"/>
                </a:solidFill>
                <a:latin typeface="Quicksand"/>
                <a:ea typeface="Quicksand"/>
                <a:cs typeface="Quicksand"/>
                <a:sym typeface="Quicksand"/>
              </a:rPr>
              <a:t> Line Chart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6701" y="6071466"/>
            <a:ext cx="7237458" cy="275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4"/>
              </a:lnSpc>
              <a:spcBef>
                <a:spcPct val="0"/>
              </a:spcBef>
            </a:pPr>
            <a:r>
              <a:rPr lang="en-US" sz="3988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Additional KPI Metrics: </a:t>
            </a:r>
            <a:r>
              <a:rPr lang="en-US" sz="398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Assess how other KPIs (Average sales, Number of item, Average Rating) vary with fat content.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DAGkWGKYKk8</dc:identifier>
  <dcterms:modified xsi:type="dcterms:W3CDTF">2011-08-01T06:04:30Z</dcterms:modified>
  <cp:revision>1</cp:revision>
  <dc:title>blinkit</dc:title>
</cp:coreProperties>
</file>