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Poppins Bold" charset="1" panose="00000800000000000000"/>
      <p:regular r:id="rId14"/>
    </p:embeddedFont>
    <p:embeddedFont>
      <p:font typeface="Poppins" charset="1" panose="00000500000000000000"/>
      <p:regular r:id="rId15"/>
    </p:embeddedFont>
    <p:embeddedFont>
      <p:font typeface="Canva Sans Bold" charset="1" panose="020B0803030501040103"/>
      <p:regular r:id="rId16"/>
    </p:embeddedFont>
    <p:embeddedFont>
      <p:font typeface="Canva Sans" charset="1" panose="020B0503030501040103"/>
      <p:regular r:id="rId17"/>
    </p:embeddedFont>
    <p:embeddedFont>
      <p:font typeface="Benne" charset="1" panose="00000500000000000000"/>
      <p:regular r:id="rId18"/>
    </p:embeddedFont>
    <p:embeddedFont>
      <p:font typeface="Ropa Sans" charset="1" panose="000005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2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3.png" Type="http://schemas.openxmlformats.org/officeDocument/2006/relationships/image"/><Relationship Id="rId5" Target="../media/image1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png" Type="http://schemas.openxmlformats.org/officeDocument/2006/relationships/image"/><Relationship Id="rId4" Target="../media/image19.svg" Type="http://schemas.openxmlformats.org/officeDocument/2006/relationships/image"/><Relationship Id="rId5" Target="../media/image20.png" Type="http://schemas.openxmlformats.org/officeDocument/2006/relationships/image"/><Relationship Id="rId6" Target="../media/image21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485968" y="1347181"/>
            <a:ext cx="5745412" cy="7592637"/>
          </a:xfrm>
          <a:custGeom>
            <a:avLst/>
            <a:gdLst/>
            <a:ahLst/>
            <a:cxnLst/>
            <a:rect r="r" b="b" t="t" l="l"/>
            <a:pathLst>
              <a:path h="7592637" w="5745412">
                <a:moveTo>
                  <a:pt x="0" y="0"/>
                </a:moveTo>
                <a:lnTo>
                  <a:pt x="5745413" y="0"/>
                </a:lnTo>
                <a:lnTo>
                  <a:pt x="5745413" y="7592638"/>
                </a:lnTo>
                <a:lnTo>
                  <a:pt x="0" y="75926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064242" y="851846"/>
            <a:ext cx="1139893" cy="990671"/>
          </a:xfrm>
          <a:custGeom>
            <a:avLst/>
            <a:gdLst/>
            <a:ahLst/>
            <a:cxnLst/>
            <a:rect r="r" b="b" t="t" l="l"/>
            <a:pathLst>
              <a:path h="990671" w="1139893">
                <a:moveTo>
                  <a:pt x="0" y="0"/>
                </a:moveTo>
                <a:lnTo>
                  <a:pt x="1139893" y="0"/>
                </a:lnTo>
                <a:lnTo>
                  <a:pt x="1139893" y="990671"/>
                </a:lnTo>
                <a:lnTo>
                  <a:pt x="0" y="99067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6798719" y="-287305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-2226205" y="-166620"/>
            <a:ext cx="3086100" cy="10620241"/>
            <a:chOff x="0" y="0"/>
            <a:chExt cx="812800" cy="27971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2797101"/>
            </a:xfrm>
            <a:custGeom>
              <a:avLst/>
              <a:gdLst/>
              <a:ahLst/>
              <a:cxnLst/>
              <a:rect r="r" b="b" t="t" l="l"/>
              <a:pathLst>
                <a:path h="2797101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812800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pic>
        <p:nvPicPr>
          <p:cNvPr name="Picture 8" id="8"/>
          <p:cNvPicPr>
            <a:picLocks noChangeAspect="true"/>
          </p:cNvPicPr>
          <p:nvPr/>
        </p:nvPicPr>
        <p:blipFill>
          <a:blip r:embed="rId8"/>
          <a:stretch>
            <a:fillRect/>
          </a:stretch>
        </p:blipFill>
        <p:spPr>
          <a:xfrm rot="0">
            <a:off x="1906559" y="7619421"/>
            <a:ext cx="2595151" cy="2594142"/>
          </a:xfrm>
          <a:prstGeom prst="rect">
            <a:avLst/>
          </a:prstGeom>
        </p:spPr>
      </p:pic>
      <p:sp>
        <p:nvSpPr>
          <p:cNvPr name="TextBox 9" id="9"/>
          <p:cNvSpPr txBox="true"/>
          <p:nvPr/>
        </p:nvSpPr>
        <p:spPr>
          <a:xfrm rot="0">
            <a:off x="2122822" y="2621176"/>
            <a:ext cx="7843059" cy="4492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31"/>
              </a:lnSpc>
            </a:pPr>
            <a:r>
              <a:rPr lang="en-US" sz="8299" b="true">
                <a:solidFill>
                  <a:srgbClr val="4772BF"/>
                </a:solidFill>
                <a:latin typeface="Poppins Bold"/>
                <a:ea typeface="Poppins Bold"/>
                <a:cs typeface="Poppins Bold"/>
                <a:sym typeface="Poppins Bold"/>
              </a:rPr>
              <a:t>Sales Performance Dashboard in Excel(MIS)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401100" y="8482151"/>
            <a:ext cx="3286503" cy="8782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7"/>
              </a:lnSpc>
            </a:pPr>
            <a:r>
              <a:rPr lang="en-US" sz="3122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Created by Aditya Kumar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552943" y="203615"/>
            <a:ext cx="1139893" cy="990671"/>
          </a:xfrm>
          <a:custGeom>
            <a:avLst/>
            <a:gdLst/>
            <a:ahLst/>
            <a:cxnLst/>
            <a:rect r="r" b="b" t="t" l="l"/>
            <a:pathLst>
              <a:path h="990671" w="1139893">
                <a:moveTo>
                  <a:pt x="0" y="0"/>
                </a:moveTo>
                <a:lnTo>
                  <a:pt x="1139893" y="0"/>
                </a:lnTo>
                <a:lnTo>
                  <a:pt x="1139893" y="990671"/>
                </a:lnTo>
                <a:lnTo>
                  <a:pt x="0" y="99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690155" y="-440201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7"/>
                </a:lnTo>
                <a:lnTo>
                  <a:pt x="0" y="1634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-997500" y="9627318"/>
            <a:ext cx="22894267" cy="10620241"/>
            <a:chOff x="0" y="0"/>
            <a:chExt cx="6029766" cy="2797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29766" cy="2797101"/>
            </a:xfrm>
            <a:custGeom>
              <a:avLst/>
              <a:gdLst/>
              <a:ahLst/>
              <a:cxnLst/>
              <a:rect r="r" b="b" t="t" l="l"/>
              <a:pathLst>
                <a:path h="2797101" w="6029766">
                  <a:moveTo>
                    <a:pt x="0" y="0"/>
                  </a:moveTo>
                  <a:lnTo>
                    <a:pt x="6029766" y="0"/>
                  </a:lnTo>
                  <a:lnTo>
                    <a:pt x="6029766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6029766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2135114" y="1397718"/>
            <a:ext cx="14017771" cy="8229600"/>
          </a:xfrm>
          <a:custGeom>
            <a:avLst/>
            <a:gdLst/>
            <a:ahLst/>
            <a:cxnLst/>
            <a:rect r="r" b="b" t="t" l="l"/>
            <a:pathLst>
              <a:path h="8229600" w="14017771">
                <a:moveTo>
                  <a:pt x="0" y="0"/>
                </a:moveTo>
                <a:lnTo>
                  <a:pt x="14017772" y="0"/>
                </a:lnTo>
                <a:lnTo>
                  <a:pt x="1401777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495114" y="583633"/>
            <a:ext cx="7704292" cy="1185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78"/>
              </a:lnSpc>
            </a:pPr>
            <a:r>
              <a:rPr lang="en-US" sz="8152" b="true">
                <a:solidFill>
                  <a:srgbClr val="7B95F9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45394" y="2191105"/>
            <a:ext cx="9268303" cy="22990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07"/>
              </a:lnSpc>
            </a:pPr>
            <a:r>
              <a:rPr lang="en-US" sz="4362" b="true">
                <a:solidFill>
                  <a:srgbClr val="FDEC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Tracks sales performance across multiple cities.</a:t>
            </a:r>
          </a:p>
          <a:p>
            <a:pPr algn="ctr">
              <a:lnSpc>
                <a:spcPts val="6107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245394" y="4601538"/>
            <a:ext cx="9960927" cy="2116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43"/>
              </a:lnSpc>
            </a:pPr>
            <a:r>
              <a:rPr lang="en-US" sz="4031" b="true">
                <a:solidFill>
                  <a:srgbClr val="F8F7F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Provides insights on total sales, target achievement, and improvement areas.</a:t>
            </a:r>
          </a:p>
          <a:p>
            <a:pPr algn="ctr">
              <a:lnSpc>
                <a:spcPts val="5643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5245394" y="7363057"/>
            <a:ext cx="9960927" cy="22642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5"/>
              </a:lnSpc>
            </a:pPr>
            <a:r>
              <a:rPr lang="en-US" sz="4289" b="true">
                <a:solidFill>
                  <a:srgbClr val="FDECE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Interactive city selection for detailed analysis.</a:t>
            </a:r>
          </a:p>
          <a:p>
            <a:pPr algn="ctr">
              <a:lnSpc>
                <a:spcPts val="6005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1247141"/>
            <a:ext cx="16465855" cy="8741761"/>
          </a:xfrm>
          <a:custGeom>
            <a:avLst/>
            <a:gdLst/>
            <a:ahLst/>
            <a:cxnLst/>
            <a:rect r="r" b="b" t="t" l="l"/>
            <a:pathLst>
              <a:path h="8741761" w="16465855">
                <a:moveTo>
                  <a:pt x="0" y="0"/>
                </a:moveTo>
                <a:lnTo>
                  <a:pt x="16465855" y="0"/>
                </a:lnTo>
                <a:lnTo>
                  <a:pt x="16465855" y="8741761"/>
                </a:lnTo>
                <a:lnTo>
                  <a:pt x="0" y="8741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-5951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035434" y="131081"/>
            <a:ext cx="10217132" cy="182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8"/>
              </a:lnSpc>
            </a:pPr>
            <a:r>
              <a:rPr lang="en-US" sz="6565" b="true">
                <a:solidFill>
                  <a:srgbClr val="7B95F9"/>
                </a:solidFill>
                <a:latin typeface="Poppins Bold"/>
                <a:ea typeface="Poppins Bold"/>
                <a:cs typeface="Poppins Bold"/>
                <a:sym typeface="Poppins Bold"/>
              </a:rPr>
              <a:t>Dashboard Overview</a:t>
            </a:r>
          </a:p>
          <a:p>
            <a:pPr algn="l">
              <a:lnSpc>
                <a:spcPts val="6828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001307" y="557838"/>
            <a:ext cx="1139893" cy="990671"/>
          </a:xfrm>
          <a:custGeom>
            <a:avLst/>
            <a:gdLst/>
            <a:ahLst/>
            <a:cxnLst/>
            <a:rect r="r" b="b" t="t" l="l"/>
            <a:pathLst>
              <a:path h="990671" w="1139893">
                <a:moveTo>
                  <a:pt x="0" y="0"/>
                </a:moveTo>
                <a:lnTo>
                  <a:pt x="1139893" y="0"/>
                </a:lnTo>
                <a:lnTo>
                  <a:pt x="1139893" y="990671"/>
                </a:lnTo>
                <a:lnTo>
                  <a:pt x="0" y="990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348531" y="9469757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2" y="0"/>
                </a:lnTo>
                <a:lnTo>
                  <a:pt x="2978562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17542194" y="-86345"/>
            <a:ext cx="22894267" cy="10620241"/>
            <a:chOff x="0" y="0"/>
            <a:chExt cx="6029766" cy="2797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29766" cy="2797101"/>
            </a:xfrm>
            <a:custGeom>
              <a:avLst/>
              <a:gdLst/>
              <a:ahLst/>
              <a:cxnLst/>
              <a:rect r="r" b="b" t="t" l="l"/>
              <a:pathLst>
                <a:path h="2797101" w="6029766">
                  <a:moveTo>
                    <a:pt x="0" y="0"/>
                  </a:moveTo>
                  <a:lnTo>
                    <a:pt x="6029766" y="0"/>
                  </a:lnTo>
                  <a:lnTo>
                    <a:pt x="6029766" y="2797101"/>
                  </a:lnTo>
                  <a:lnTo>
                    <a:pt x="0" y="2797101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9525"/>
              <a:ext cx="6029766" cy="27875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7" id="7"/>
          <p:cNvSpPr/>
          <p:nvPr/>
        </p:nvSpPr>
        <p:spPr>
          <a:xfrm flipH="false" flipV="false" rot="0">
            <a:off x="9628079" y="2144449"/>
            <a:ext cx="6729367" cy="6729367"/>
          </a:xfrm>
          <a:custGeom>
            <a:avLst/>
            <a:gdLst/>
            <a:ahLst/>
            <a:cxnLst/>
            <a:rect r="r" b="b" t="t" l="l"/>
            <a:pathLst>
              <a:path h="6729367" w="6729367">
                <a:moveTo>
                  <a:pt x="0" y="0"/>
                </a:moveTo>
                <a:lnTo>
                  <a:pt x="6729367" y="0"/>
                </a:lnTo>
                <a:lnTo>
                  <a:pt x="6729367" y="6729367"/>
                </a:lnTo>
                <a:lnTo>
                  <a:pt x="0" y="672936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6085748" y="605463"/>
            <a:ext cx="5305905" cy="1732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61"/>
              </a:lnSpc>
            </a:pPr>
            <a:r>
              <a:rPr lang="en-US" sz="6309" b="true">
                <a:solidFill>
                  <a:srgbClr val="7B95F9"/>
                </a:solidFill>
                <a:latin typeface="Poppins Bold"/>
                <a:ea typeface="Poppins Bold"/>
                <a:cs typeface="Poppins Bold"/>
                <a:sym typeface="Poppins Bold"/>
              </a:rPr>
              <a:t>Key Insights</a:t>
            </a:r>
          </a:p>
          <a:p>
            <a:pPr algn="l">
              <a:lnSpc>
                <a:spcPts val="6561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-195535" y="2959682"/>
            <a:ext cx="8638866" cy="1980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8960" indent="-409480" lvl="1">
              <a:lnSpc>
                <a:spcPts val="5310"/>
              </a:lnSpc>
              <a:buFont typeface="Arial"/>
              <a:buChar char="•"/>
            </a:pPr>
            <a:r>
              <a:rPr lang="en-US" sz="37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🏆 Janardan Mishra achieved highest sales: 355 units.</a:t>
            </a:r>
          </a:p>
          <a:p>
            <a:pPr algn="ctr">
              <a:lnSpc>
                <a:spcPts val="531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-195535" y="4524583"/>
            <a:ext cx="9432059" cy="190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0756" indent="-390378" lvl="1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🎯 Highest Target Achievement: 71%  (Janardan Mishra).</a:t>
            </a:r>
          </a:p>
          <a:p>
            <a:pPr algn="ctr">
              <a:lnSpc>
                <a:spcPts val="5062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195535" y="5933460"/>
            <a:ext cx="8638866" cy="190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0756" indent="-390378" lvl="1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📈 Best Target Hit Rate: 71.4% (Omprakash O).</a:t>
            </a:r>
          </a:p>
          <a:p>
            <a:pPr algn="ctr">
              <a:lnSpc>
                <a:spcPts val="5062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-195535" y="7567333"/>
            <a:ext cx="9432059" cy="1902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80756" indent="-390378" lvl="1">
              <a:lnSpc>
                <a:spcPts val="5062"/>
              </a:lnSpc>
              <a:buFont typeface="Arial"/>
              <a:buChar char="•"/>
            </a:pPr>
            <a:r>
              <a:rPr lang="en-US" sz="361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🌍 Dynamic city selection enables  detailed analysis.</a:t>
            </a:r>
          </a:p>
          <a:p>
            <a:pPr algn="ctr">
              <a:lnSpc>
                <a:spcPts val="5062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64387" y="916323"/>
            <a:ext cx="1139893" cy="990671"/>
          </a:xfrm>
          <a:custGeom>
            <a:avLst/>
            <a:gdLst/>
            <a:ahLst/>
            <a:cxnLst/>
            <a:rect r="r" b="b" t="t" l="l"/>
            <a:pathLst>
              <a:path h="990671" w="1139893">
                <a:moveTo>
                  <a:pt x="0" y="0"/>
                </a:moveTo>
                <a:lnTo>
                  <a:pt x="1139893" y="0"/>
                </a:lnTo>
                <a:lnTo>
                  <a:pt x="1139893" y="990670"/>
                </a:lnTo>
                <a:lnTo>
                  <a:pt x="0" y="99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-1955501" y="-86345"/>
            <a:ext cx="42391962" cy="788601"/>
            <a:chOff x="0" y="0"/>
            <a:chExt cx="11164961" cy="2076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5872637" y="9258300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6"/>
                </a:lnTo>
                <a:lnTo>
                  <a:pt x="0" y="16344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05953" y="3665862"/>
            <a:ext cx="13168232" cy="6122934"/>
          </a:xfrm>
          <a:custGeom>
            <a:avLst/>
            <a:gdLst/>
            <a:ahLst/>
            <a:cxnLst/>
            <a:rect r="r" b="b" t="t" l="l"/>
            <a:pathLst>
              <a:path h="6122934" w="13168232">
                <a:moveTo>
                  <a:pt x="0" y="0"/>
                </a:moveTo>
                <a:lnTo>
                  <a:pt x="13168232" y="0"/>
                </a:lnTo>
                <a:lnTo>
                  <a:pt x="13168232" y="6122934"/>
                </a:lnTo>
                <a:lnTo>
                  <a:pt x="0" y="612293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35434" y="944898"/>
            <a:ext cx="10217132" cy="182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8"/>
              </a:lnSpc>
            </a:pPr>
            <a:r>
              <a:rPr lang="en-US" sz="6565" b="true">
                <a:solidFill>
                  <a:srgbClr val="7B95F9"/>
                </a:solidFill>
                <a:latin typeface="Poppins Bold"/>
                <a:ea typeface="Poppins Bold"/>
                <a:cs typeface="Poppins Bold"/>
                <a:sym typeface="Poppins Bold"/>
              </a:rPr>
              <a:t> Visual Breakdown</a:t>
            </a:r>
          </a:p>
          <a:p>
            <a:pPr algn="l">
              <a:lnSpc>
                <a:spcPts val="6828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90139" y="2702036"/>
            <a:ext cx="10583850" cy="125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4660" indent="-38733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Horizontal Bar Chart: Top Sales Performers.</a:t>
            </a:r>
          </a:p>
          <a:p>
            <a:pPr algn="ctr">
              <a:lnSpc>
                <a:spcPts val="5023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955501" y="-86345"/>
            <a:ext cx="42391962" cy="788601"/>
            <a:chOff x="0" y="0"/>
            <a:chExt cx="11164961" cy="20769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764387" y="916323"/>
            <a:ext cx="1139893" cy="990671"/>
          </a:xfrm>
          <a:custGeom>
            <a:avLst/>
            <a:gdLst/>
            <a:ahLst/>
            <a:cxnLst/>
            <a:rect r="r" b="b" t="t" l="l"/>
            <a:pathLst>
              <a:path h="990671" w="1139893">
                <a:moveTo>
                  <a:pt x="0" y="0"/>
                </a:moveTo>
                <a:lnTo>
                  <a:pt x="1139893" y="0"/>
                </a:lnTo>
                <a:lnTo>
                  <a:pt x="1139893" y="990670"/>
                </a:lnTo>
                <a:lnTo>
                  <a:pt x="0" y="99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028700" y="3652274"/>
            <a:ext cx="6887167" cy="6136522"/>
          </a:xfrm>
          <a:custGeom>
            <a:avLst/>
            <a:gdLst/>
            <a:ahLst/>
            <a:cxnLst/>
            <a:rect r="r" b="b" t="t" l="l"/>
            <a:pathLst>
              <a:path h="6136522" w="6887167">
                <a:moveTo>
                  <a:pt x="0" y="0"/>
                </a:moveTo>
                <a:lnTo>
                  <a:pt x="6887167" y="0"/>
                </a:lnTo>
                <a:lnTo>
                  <a:pt x="6887167" y="6136522"/>
                </a:lnTo>
                <a:lnTo>
                  <a:pt x="0" y="613652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82405" y="3659556"/>
            <a:ext cx="9299928" cy="5598744"/>
          </a:xfrm>
          <a:custGeom>
            <a:avLst/>
            <a:gdLst/>
            <a:ahLst/>
            <a:cxnLst/>
            <a:rect r="r" b="b" t="t" l="l"/>
            <a:pathLst>
              <a:path h="5598744" w="9299928">
                <a:moveTo>
                  <a:pt x="0" y="0"/>
                </a:moveTo>
                <a:lnTo>
                  <a:pt x="9299928" y="0"/>
                </a:lnTo>
                <a:lnTo>
                  <a:pt x="9299928" y="5598744"/>
                </a:lnTo>
                <a:lnTo>
                  <a:pt x="0" y="559874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0" y="2702036"/>
            <a:ext cx="8653861" cy="125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4660" indent="-38733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Pie Chart: Contribution of Teams.</a:t>
            </a:r>
          </a:p>
          <a:p>
            <a:pPr algn="ctr">
              <a:lnSpc>
                <a:spcPts val="5023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4035434" y="944898"/>
            <a:ext cx="10217132" cy="1823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28"/>
              </a:lnSpc>
            </a:pPr>
            <a:r>
              <a:rPr lang="en-US" sz="6565" b="true">
                <a:solidFill>
                  <a:srgbClr val="7B95F9"/>
                </a:solidFill>
                <a:latin typeface="Poppins Bold"/>
                <a:ea typeface="Poppins Bold"/>
                <a:cs typeface="Poppins Bold"/>
                <a:sym typeface="Poppins Bold"/>
              </a:rPr>
              <a:t> Visual Breakdown</a:t>
            </a:r>
          </a:p>
          <a:p>
            <a:pPr algn="l">
              <a:lnSpc>
                <a:spcPts val="682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605439" y="2702036"/>
            <a:ext cx="8653861" cy="1250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74660" indent="-387330" lvl="1">
              <a:lnSpc>
                <a:spcPts val="5023"/>
              </a:lnSpc>
              <a:buFont typeface="Arial"/>
              <a:buChar char="•"/>
            </a:pPr>
            <a:r>
              <a:rPr lang="en-US" sz="358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Line Chart: Target Deviation Trend.</a:t>
            </a:r>
          </a:p>
          <a:p>
            <a:pPr algn="ctr">
              <a:lnSpc>
                <a:spcPts val="5023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8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71918" y="706522"/>
            <a:ext cx="1139893" cy="990671"/>
          </a:xfrm>
          <a:custGeom>
            <a:avLst/>
            <a:gdLst/>
            <a:ahLst/>
            <a:cxnLst/>
            <a:rect r="r" b="b" t="t" l="l"/>
            <a:pathLst>
              <a:path h="990671" w="1139893">
                <a:moveTo>
                  <a:pt x="0" y="0"/>
                </a:moveTo>
                <a:lnTo>
                  <a:pt x="1139893" y="0"/>
                </a:lnTo>
                <a:lnTo>
                  <a:pt x="1139893" y="990670"/>
                </a:lnTo>
                <a:lnTo>
                  <a:pt x="0" y="9906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5400000">
            <a:off x="-21011021" y="3070173"/>
            <a:ext cx="42391962" cy="788601"/>
            <a:chOff x="0" y="0"/>
            <a:chExt cx="11164961" cy="20769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6316289" y="-110722"/>
            <a:ext cx="2978563" cy="1634486"/>
          </a:xfrm>
          <a:custGeom>
            <a:avLst/>
            <a:gdLst/>
            <a:ahLst/>
            <a:cxnLst/>
            <a:rect r="r" b="b" t="t" l="l"/>
            <a:pathLst>
              <a:path h="1634486" w="2978563">
                <a:moveTo>
                  <a:pt x="0" y="0"/>
                </a:moveTo>
                <a:lnTo>
                  <a:pt x="2978563" y="0"/>
                </a:lnTo>
                <a:lnTo>
                  <a:pt x="2978563" y="1634487"/>
                </a:lnTo>
                <a:lnTo>
                  <a:pt x="0" y="16344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9893707" y="2332622"/>
            <a:ext cx="7911864" cy="4698692"/>
          </a:xfrm>
          <a:custGeom>
            <a:avLst/>
            <a:gdLst/>
            <a:ahLst/>
            <a:cxnLst/>
            <a:rect r="r" b="b" t="t" l="l"/>
            <a:pathLst>
              <a:path h="4698692" w="7911864">
                <a:moveTo>
                  <a:pt x="0" y="0"/>
                </a:moveTo>
                <a:lnTo>
                  <a:pt x="7911864" y="0"/>
                </a:lnTo>
                <a:lnTo>
                  <a:pt x="7911864" y="4698692"/>
                </a:lnTo>
                <a:lnTo>
                  <a:pt x="0" y="469869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55907" y="546117"/>
            <a:ext cx="7315790" cy="2649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979"/>
              </a:lnSpc>
            </a:pPr>
            <a:r>
              <a:rPr lang="en-US" sz="9595" b="true">
                <a:solidFill>
                  <a:srgbClr val="4772BF"/>
                </a:solidFill>
                <a:latin typeface="Poppins Bold"/>
                <a:ea typeface="Poppins Bold"/>
                <a:cs typeface="Poppins Bold"/>
                <a:sym typeface="Poppins Bold"/>
              </a:rPr>
              <a:t>Conclusion</a:t>
            </a:r>
          </a:p>
          <a:p>
            <a:pPr algn="l">
              <a:lnSpc>
                <a:spcPts val="9979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524950" y="2887996"/>
            <a:ext cx="8638866" cy="1980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8960" indent="-409480" lvl="1">
              <a:lnSpc>
                <a:spcPts val="5310"/>
              </a:lnSpc>
              <a:buFont typeface="Arial"/>
              <a:buChar char="•"/>
            </a:pPr>
            <a:r>
              <a:rPr lang="en-US" sz="37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Excel dashboards simplify performance tracking.</a:t>
            </a:r>
          </a:p>
          <a:p>
            <a:pPr algn="ctr">
              <a:lnSpc>
                <a:spcPts val="5310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1524950" y="4791870"/>
            <a:ext cx="8638866" cy="19800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18960" indent="-409480" lvl="1">
              <a:lnSpc>
                <a:spcPts val="5310"/>
              </a:lnSpc>
              <a:buFont typeface="Arial"/>
              <a:buChar char="•"/>
            </a:pPr>
            <a:r>
              <a:rPr lang="en-US" sz="3793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Visualizations enable faster, better decision-making.</a:t>
            </a:r>
          </a:p>
          <a:p>
            <a:pPr algn="ctr">
              <a:lnSpc>
                <a:spcPts val="5310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2066054" y="7218824"/>
            <a:ext cx="13295498" cy="20087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173"/>
              </a:lnSpc>
            </a:pPr>
            <a:r>
              <a:rPr lang="en-US" sz="583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"Data is the new oil, and dashboards are the refineries." 🚀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AF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1985" y="-3614202"/>
            <a:ext cx="20619368" cy="17515403"/>
            <a:chOff x="0" y="0"/>
            <a:chExt cx="27492491" cy="23353871"/>
          </a:xfrm>
        </p:grpSpPr>
        <p:sp>
          <p:nvSpPr>
            <p:cNvPr name="Freeform 3" id="3"/>
            <p:cNvSpPr/>
            <p:nvPr/>
          </p:nvSpPr>
          <p:spPr>
            <a:xfrm flipH="false" flipV="false" rot="-5400000">
              <a:off x="8911567" y="4772947"/>
              <a:ext cx="23353871" cy="13807976"/>
            </a:xfrm>
            <a:custGeom>
              <a:avLst/>
              <a:gdLst/>
              <a:ahLst/>
              <a:cxnLst/>
              <a:rect r="r" b="b" t="t" l="l"/>
              <a:pathLst>
                <a:path h="13807976" w="23353871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-5400000">
              <a:off x="-4772947" y="4772947"/>
              <a:ext cx="23353871" cy="13807976"/>
            </a:xfrm>
            <a:custGeom>
              <a:avLst/>
              <a:gdLst/>
              <a:ahLst/>
              <a:cxnLst/>
              <a:rect r="r" b="b" t="t" l="l"/>
              <a:pathLst>
                <a:path h="13807976" w="23353871">
                  <a:moveTo>
                    <a:pt x="0" y="0"/>
                  </a:moveTo>
                  <a:lnTo>
                    <a:pt x="23353871" y="0"/>
                  </a:lnTo>
                  <a:lnTo>
                    <a:pt x="23353871" y="13807977"/>
                  </a:lnTo>
                  <a:lnTo>
                    <a:pt x="0" y="1380797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19999"/>
              </a:blip>
              <a:stretch>
                <a:fillRect l="0" t="0" r="0" b="0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-5400000">
            <a:off x="6266142" y="1166588"/>
            <a:ext cx="5387212" cy="8417518"/>
          </a:xfrm>
          <a:custGeom>
            <a:avLst/>
            <a:gdLst/>
            <a:ahLst/>
            <a:cxnLst/>
            <a:rect r="r" b="b" t="t" l="l"/>
            <a:pathLst>
              <a:path h="8417518" w="5387212">
                <a:moveTo>
                  <a:pt x="0" y="0"/>
                </a:moveTo>
                <a:lnTo>
                  <a:pt x="5387212" y="0"/>
                </a:lnTo>
                <a:lnTo>
                  <a:pt x="5387212" y="8417518"/>
                </a:lnTo>
                <a:lnTo>
                  <a:pt x="0" y="841751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823221" y="6034070"/>
            <a:ext cx="10641559" cy="2244401"/>
          </a:xfrm>
          <a:custGeom>
            <a:avLst/>
            <a:gdLst/>
            <a:ahLst/>
            <a:cxnLst/>
            <a:rect r="r" b="b" t="t" l="l"/>
            <a:pathLst>
              <a:path h="2244401" w="10641559">
                <a:moveTo>
                  <a:pt x="0" y="0"/>
                </a:moveTo>
                <a:lnTo>
                  <a:pt x="10641558" y="0"/>
                </a:lnTo>
                <a:lnTo>
                  <a:pt x="10641558" y="2244401"/>
                </a:lnTo>
                <a:lnTo>
                  <a:pt x="0" y="224440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937532" y="4124029"/>
            <a:ext cx="9729812" cy="1643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65"/>
              </a:lnSpc>
            </a:pPr>
            <a:r>
              <a:rPr lang="en-US" sz="11514">
                <a:solidFill>
                  <a:srgbClr val="264120"/>
                </a:solidFill>
                <a:latin typeface="Benne"/>
                <a:ea typeface="Benne"/>
                <a:cs typeface="Benne"/>
                <a:sym typeface="Benne"/>
              </a:rPr>
              <a:t>Thank You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854722" y="6160072"/>
            <a:ext cx="6210051" cy="809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317"/>
              </a:lnSpc>
            </a:pPr>
            <a:r>
              <a:rPr lang="en-US" sz="5264">
                <a:solidFill>
                  <a:srgbClr val="FFFAF4"/>
                </a:solidFill>
                <a:latin typeface="Ropa Sans"/>
                <a:ea typeface="Ropa Sans"/>
                <a:cs typeface="Ropa Sans"/>
                <a:sym typeface="Ropa Sans"/>
              </a:rPr>
              <a:t>Presented by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203446" y="6960172"/>
            <a:ext cx="7512603" cy="1028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089"/>
              </a:lnSpc>
            </a:pPr>
            <a:r>
              <a:rPr lang="en-US" sz="6741">
                <a:solidFill>
                  <a:srgbClr val="FFFAF4"/>
                </a:solidFill>
                <a:latin typeface="Ropa Sans"/>
                <a:ea typeface="Ropa Sans"/>
                <a:cs typeface="Ropa Sans"/>
                <a:sym typeface="Ropa Sans"/>
              </a:rPr>
              <a:t>ADITYA KUMAR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-1955501" y="-86345"/>
            <a:ext cx="42391962" cy="788601"/>
            <a:chOff x="0" y="0"/>
            <a:chExt cx="11164961" cy="207697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1164961" cy="207697"/>
            </a:xfrm>
            <a:custGeom>
              <a:avLst/>
              <a:gdLst/>
              <a:ahLst/>
              <a:cxnLst/>
              <a:rect r="r" b="b" t="t" l="l"/>
              <a:pathLst>
                <a:path h="207697" w="11164961">
                  <a:moveTo>
                    <a:pt x="0" y="0"/>
                  </a:moveTo>
                  <a:lnTo>
                    <a:pt x="11164961" y="0"/>
                  </a:lnTo>
                  <a:lnTo>
                    <a:pt x="11164961" y="207697"/>
                  </a:lnTo>
                  <a:lnTo>
                    <a:pt x="0" y="207697"/>
                  </a:lnTo>
                  <a:close/>
                </a:path>
              </a:pathLst>
            </a:custGeom>
            <a:solidFill>
              <a:srgbClr val="FC0328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9525"/>
              <a:ext cx="11164961" cy="1981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24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DAGlzdYQd2s</dc:identifier>
  <dcterms:modified xsi:type="dcterms:W3CDTF">2011-08-01T06:04:30Z</dcterms:modified>
  <cp:revision>1</cp:revision>
  <dc:title>White and Red Clean Simple Illustrative Sales Performance Analysis Chart Presentation</dc:title>
</cp:coreProperties>
</file>