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Book Antiqu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iO386hS/5EYFqACvMjUxt/bn5i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ookAntiqua-regular.fntdata"/><Relationship Id="rId21" Type="http://schemas.openxmlformats.org/officeDocument/2006/relationships/slide" Target="slides/slide16.xml"/><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F3151"/>
              </a:buClr>
              <a:buSzPct val="100000"/>
              <a:buFont typeface="Calibri"/>
              <a:buNone/>
            </a:pPr>
            <a:br>
              <a:rPr b="1" lang="en-US" sz="5400">
                <a:solidFill>
                  <a:srgbClr val="3F3151"/>
                </a:solidFill>
              </a:rPr>
            </a:br>
            <a:r>
              <a:rPr b="1" lang="en-US" sz="5400">
                <a:solidFill>
                  <a:srgbClr val="3F3151"/>
                </a:solidFill>
              </a:rPr>
              <a:t>Driver Drowsiness Detection</a:t>
            </a:r>
            <a:br>
              <a:rPr b="1" lang="en-US" sz="5400">
                <a:solidFill>
                  <a:srgbClr val="3F3151"/>
                </a:solidFill>
              </a:rPr>
            </a:br>
            <a:r>
              <a:rPr b="1" lang="en-US" sz="5200">
                <a:solidFill>
                  <a:srgbClr val="3F3151"/>
                </a:solidFill>
              </a:rPr>
              <a:t>Team No-12</a:t>
            </a:r>
            <a:br>
              <a:rPr lang="en-US" sz="5200">
                <a:solidFill>
                  <a:srgbClr val="3F3151"/>
                </a:solidFill>
              </a:rPr>
            </a:br>
            <a:br>
              <a:rPr lang="en-US"/>
            </a:br>
            <a:r>
              <a:rPr b="1" lang="en-US" sz="4000">
                <a:solidFill>
                  <a:srgbClr val="3F3151"/>
                </a:solidFill>
              </a:rPr>
              <a:t>Team Members:</a:t>
            </a:r>
            <a:br>
              <a:rPr b="1" lang="en-US" sz="4000">
                <a:solidFill>
                  <a:srgbClr val="3F3151"/>
                </a:solidFill>
              </a:rPr>
            </a:br>
            <a:r>
              <a:rPr lang="en-US" sz="4000"/>
              <a:t>1.Sai Sreeja(17H61A05G6)</a:t>
            </a:r>
            <a:br>
              <a:rPr lang="en-US" sz="4000"/>
            </a:br>
            <a:r>
              <a:rPr lang="en-US" sz="4000"/>
              <a:t>2.Aditya Kumar(17H61A05F9)</a:t>
            </a:r>
            <a:br>
              <a:rPr lang="en-US" sz="4000"/>
            </a:br>
            <a:r>
              <a:rPr lang="en-US" sz="4000"/>
              <a:t>3.Shiva Bharath(17H61A05C3)</a:t>
            </a:r>
            <a:br>
              <a:rPr lang="en-US" sz="4000"/>
            </a:br>
            <a:br>
              <a:rPr lang="en-US" sz="4000"/>
            </a:br>
            <a:r>
              <a:rPr b="1" lang="en-US" sz="4000">
                <a:solidFill>
                  <a:srgbClr val="3F3151"/>
                </a:solidFill>
              </a:rPr>
              <a:t>Guide:</a:t>
            </a:r>
            <a:br>
              <a:rPr lang="en-US" sz="4000"/>
            </a:br>
            <a:r>
              <a:rPr lang="en-US" sz="4000"/>
              <a:t>Mrs.Durga Bhavani</a:t>
            </a:r>
            <a:br>
              <a:rPr lang="en-US" sz="4000"/>
            </a:br>
            <a:r>
              <a:rPr lang="en-US" sz="4000"/>
              <a:t>Assistant Professor </a:t>
            </a:r>
            <a:endParaRPr sz="4000"/>
          </a:p>
        </p:txBody>
      </p:sp>
      <p:sp>
        <p:nvSpPr>
          <p:cNvPr id="85" name="Google Shape;85;p1"/>
          <p:cNvSpPr txBox="1"/>
          <p:nvPr>
            <p:ph idx="1" type="subTitle"/>
          </p:nvPr>
        </p:nvSpPr>
        <p:spPr>
          <a:xfrm>
            <a:off x="1516743" y="4296229"/>
            <a:ext cx="5569858" cy="65677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86" name="Google Shape;8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87" name="Google Shape;87;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88" name="Google Shape;88;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TOOLS USED</a:t>
            </a:r>
            <a:endParaRPr b="1">
              <a:solidFill>
                <a:srgbClr val="538CD5"/>
              </a:solidFill>
            </a:endParaRPr>
          </a:p>
        </p:txBody>
      </p:sp>
      <p:sp>
        <p:nvSpPr>
          <p:cNvPr id="170" name="Google Shape;17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440"/>
              </a:spcBef>
              <a:spcAft>
                <a:spcPts val="0"/>
              </a:spcAft>
              <a:buClr>
                <a:srgbClr val="0C0C0C"/>
              </a:buClr>
              <a:buSzPts val="2200"/>
              <a:buChar char="•"/>
            </a:pPr>
            <a:r>
              <a:rPr lang="en-US" sz="2200">
                <a:solidFill>
                  <a:srgbClr val="0C0C0C"/>
                </a:solidFill>
              </a:rPr>
              <a:t>Python, Python Web Frame Works </a:t>
            </a:r>
            <a:endParaRPr/>
          </a:p>
          <a:p>
            <a:pPr indent="-342900" lvl="0" marL="342900" rtl="0" algn="l">
              <a:spcBef>
                <a:spcPts val="440"/>
              </a:spcBef>
              <a:spcAft>
                <a:spcPts val="0"/>
              </a:spcAft>
              <a:buClr>
                <a:srgbClr val="0C0C0C"/>
              </a:buClr>
              <a:buSzPts val="2200"/>
              <a:buChar char="•"/>
            </a:pPr>
            <a:r>
              <a:rPr lang="en-US" sz="2200">
                <a:solidFill>
                  <a:srgbClr val="0C0C0C"/>
                </a:solidFill>
              </a:rPr>
              <a:t>OpenCV</a:t>
            </a:r>
            <a:endParaRPr/>
          </a:p>
          <a:p>
            <a:pPr indent="-342900" lvl="0" marL="342900" rtl="0" algn="l">
              <a:spcBef>
                <a:spcPts val="440"/>
              </a:spcBef>
              <a:spcAft>
                <a:spcPts val="0"/>
              </a:spcAft>
              <a:buClr>
                <a:srgbClr val="0C0C0C"/>
              </a:buClr>
              <a:buSzPts val="2200"/>
              <a:buChar char="•"/>
            </a:pPr>
            <a:r>
              <a:rPr lang="en-US" sz="2200">
                <a:solidFill>
                  <a:srgbClr val="0C0C0C"/>
                </a:solidFill>
              </a:rPr>
              <a:t>Dlib</a:t>
            </a:r>
            <a:endParaRPr/>
          </a:p>
          <a:p>
            <a:pPr indent="-342900" lvl="0" marL="342900" rtl="0" algn="l">
              <a:spcBef>
                <a:spcPts val="440"/>
              </a:spcBef>
              <a:spcAft>
                <a:spcPts val="0"/>
              </a:spcAft>
              <a:buClr>
                <a:srgbClr val="0C0C0C"/>
              </a:buClr>
              <a:buSzPts val="2200"/>
              <a:buChar char="•"/>
            </a:pPr>
            <a:r>
              <a:rPr lang="en-US" sz="2200">
                <a:solidFill>
                  <a:srgbClr val="0C0C0C"/>
                </a:solidFill>
              </a:rPr>
              <a:t>Imutlis Package</a:t>
            </a:r>
            <a:endParaRPr/>
          </a:p>
          <a:p>
            <a:pPr indent="-342900" lvl="0" marL="342900" rtl="0" algn="l">
              <a:spcBef>
                <a:spcPts val="440"/>
              </a:spcBef>
              <a:spcAft>
                <a:spcPts val="0"/>
              </a:spcAft>
              <a:buClr>
                <a:srgbClr val="0C0C0C"/>
              </a:buClr>
              <a:buSzPts val="2200"/>
              <a:buChar char="•"/>
            </a:pPr>
            <a:r>
              <a:rPr lang="en-US" sz="2200">
                <a:solidFill>
                  <a:srgbClr val="0C0C0C"/>
                </a:solidFill>
              </a:rPr>
              <a:t>Scipy Package</a:t>
            </a:r>
            <a:endParaRPr/>
          </a:p>
          <a:p>
            <a:pPr indent="-342900" lvl="0" marL="342900" rtl="0" algn="l">
              <a:spcBef>
                <a:spcPts val="440"/>
              </a:spcBef>
              <a:spcAft>
                <a:spcPts val="0"/>
              </a:spcAft>
              <a:buClr>
                <a:srgbClr val="0C0C0C"/>
              </a:buClr>
              <a:buSzPts val="2200"/>
              <a:buChar char="•"/>
            </a:pPr>
            <a:r>
              <a:rPr lang="en-US" sz="2200">
                <a:solidFill>
                  <a:srgbClr val="0C0C0C"/>
                </a:solidFill>
              </a:rPr>
              <a:t>PlaySound Library</a:t>
            </a:r>
            <a:endParaRPr sz="2200">
              <a:solidFill>
                <a:srgbClr val="0C0C0C"/>
              </a:solidFill>
            </a:endParaRPr>
          </a:p>
          <a:p>
            <a:pPr indent="0" lvl="0" marL="0" rtl="0" algn="l">
              <a:spcBef>
                <a:spcPts val="440"/>
              </a:spcBef>
              <a:spcAft>
                <a:spcPts val="0"/>
              </a:spcAft>
              <a:buClr>
                <a:schemeClr val="dk1"/>
              </a:buClr>
              <a:buSzPts val="2200"/>
              <a:buNone/>
            </a:pPr>
            <a:r>
              <a:t/>
            </a:r>
            <a:endParaRPr sz="2200"/>
          </a:p>
        </p:txBody>
      </p:sp>
      <p:sp>
        <p:nvSpPr>
          <p:cNvPr id="171" name="Google Shape;1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72" name="Google Shape;1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3" name="Google Shape;1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10"/>
          <p:cNvPicPr preferRelativeResize="0"/>
          <p:nvPr/>
        </p:nvPicPr>
        <p:blipFill rotWithShape="1">
          <a:blip r:embed="rId3">
            <a:alphaModFix/>
          </a:blip>
          <a:srcRect b="0" l="0" r="0" t="0"/>
          <a:stretch/>
        </p:blipFill>
        <p:spPr>
          <a:xfrm>
            <a:off x="5105400" y="2743200"/>
            <a:ext cx="3505200" cy="2895600"/>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USE CASE DIAGRAM</a:t>
            </a:r>
            <a:endParaRPr b="1">
              <a:solidFill>
                <a:srgbClr val="538CD5"/>
              </a:solidFill>
            </a:endParaRPr>
          </a:p>
        </p:txBody>
      </p:sp>
      <p:pic>
        <p:nvPicPr>
          <p:cNvPr id="180" name="Google Shape;180;p11"/>
          <p:cNvPicPr preferRelativeResize="0"/>
          <p:nvPr>
            <p:ph idx="1" type="body"/>
          </p:nvPr>
        </p:nvPicPr>
        <p:blipFill rotWithShape="1">
          <a:blip r:embed="rId3">
            <a:alphaModFix/>
          </a:blip>
          <a:srcRect b="0" l="0" r="0" t="0"/>
          <a:stretch/>
        </p:blipFill>
        <p:spPr>
          <a:xfrm>
            <a:off x="457200" y="1638857"/>
            <a:ext cx="8229600" cy="4448649"/>
          </a:xfrm>
          <a:prstGeom prst="rect">
            <a:avLst/>
          </a:prstGeom>
          <a:noFill/>
          <a:ln>
            <a:noFill/>
          </a:ln>
        </p:spPr>
      </p:pic>
      <p:sp>
        <p:nvSpPr>
          <p:cNvPr id="181" name="Google Shape;1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82" name="Google Shape;1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3" name="Google Shape;1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ACTIVITY DIAGRAM</a:t>
            </a:r>
            <a:endParaRPr b="1">
              <a:solidFill>
                <a:srgbClr val="538CD5"/>
              </a:solidFill>
            </a:endParaRPr>
          </a:p>
        </p:txBody>
      </p:sp>
      <p:pic>
        <p:nvPicPr>
          <p:cNvPr id="189" name="Google Shape;189;p12"/>
          <p:cNvPicPr preferRelativeResize="0"/>
          <p:nvPr>
            <p:ph idx="1" type="body"/>
          </p:nvPr>
        </p:nvPicPr>
        <p:blipFill rotWithShape="1">
          <a:blip r:embed="rId3">
            <a:alphaModFix/>
          </a:blip>
          <a:srcRect b="0" l="0" r="0" t="0"/>
          <a:stretch/>
        </p:blipFill>
        <p:spPr>
          <a:xfrm>
            <a:off x="1295400" y="1295400"/>
            <a:ext cx="6781800" cy="5257800"/>
          </a:xfrm>
          <a:prstGeom prst="rect">
            <a:avLst/>
          </a:prstGeom>
          <a:noFill/>
          <a:ln>
            <a:noFill/>
          </a:ln>
        </p:spPr>
      </p:pic>
      <p:sp>
        <p:nvSpPr>
          <p:cNvPr id="190" name="Google Shape;19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91" name="Google Shape;19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2" name="Google Shape;19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SEQUENCE DIAGRAM</a:t>
            </a:r>
            <a:endParaRPr b="1">
              <a:solidFill>
                <a:srgbClr val="538CD5"/>
              </a:solidFill>
            </a:endParaRPr>
          </a:p>
        </p:txBody>
      </p:sp>
      <p:pic>
        <p:nvPicPr>
          <p:cNvPr id="198" name="Google Shape;198;p13"/>
          <p:cNvPicPr preferRelativeResize="0"/>
          <p:nvPr>
            <p:ph idx="1" type="body"/>
          </p:nvPr>
        </p:nvPicPr>
        <p:blipFill rotWithShape="1">
          <a:blip r:embed="rId3">
            <a:alphaModFix/>
          </a:blip>
          <a:srcRect b="0" l="0" r="0" t="0"/>
          <a:stretch/>
        </p:blipFill>
        <p:spPr>
          <a:xfrm>
            <a:off x="685800" y="1600200"/>
            <a:ext cx="7848600" cy="4525963"/>
          </a:xfrm>
          <a:prstGeom prst="rect">
            <a:avLst/>
          </a:prstGeom>
          <a:noFill/>
          <a:ln>
            <a:noFill/>
          </a:ln>
        </p:spPr>
      </p:pic>
      <p:sp>
        <p:nvSpPr>
          <p:cNvPr id="199" name="Google Shape;19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200" name="Google Shape;20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CONCLUSION</a:t>
            </a:r>
            <a:endParaRPr b="1">
              <a:solidFill>
                <a:srgbClr val="538CD5"/>
              </a:solidFill>
            </a:endParaRPr>
          </a:p>
        </p:txBody>
      </p:sp>
      <p:sp>
        <p:nvSpPr>
          <p:cNvPr id="207" name="Google Shape;20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t/>
            </a:r>
            <a:endParaRPr sz="2200"/>
          </a:p>
          <a:p>
            <a:pPr indent="0" lvl="0" marL="0" rtl="0" algn="just">
              <a:spcBef>
                <a:spcPts val="440"/>
              </a:spcBef>
              <a:spcAft>
                <a:spcPts val="0"/>
              </a:spcAft>
              <a:buClr>
                <a:schemeClr val="dk1"/>
              </a:buClr>
              <a:buSzPts val="2200"/>
              <a:buNone/>
            </a:pPr>
            <a:r>
              <a:rPr lang="en-US" sz="2200"/>
              <a:t>To overcome the problem we came up with the solution implemented in the form of image processing.The role of the system is to detect facial landmark from images and deliver the obtained data to the trained model to identify the driver's state. </a:t>
            </a:r>
            <a:endParaRPr sz="2200"/>
          </a:p>
          <a:p>
            <a:pPr indent="0" lvl="0" marL="0" rtl="0" algn="just">
              <a:spcBef>
                <a:spcPts val="440"/>
              </a:spcBef>
              <a:spcAft>
                <a:spcPts val="0"/>
              </a:spcAft>
              <a:buClr>
                <a:schemeClr val="dk1"/>
              </a:buClr>
              <a:buSzPts val="2200"/>
              <a:buNone/>
            </a:pPr>
            <a:r>
              <a:t/>
            </a:r>
            <a:endParaRPr sz="2200"/>
          </a:p>
          <a:p>
            <a:pPr indent="0" lvl="0" marL="0" rtl="0" algn="just">
              <a:spcBef>
                <a:spcPts val="440"/>
              </a:spcBef>
              <a:spcAft>
                <a:spcPts val="0"/>
              </a:spcAft>
              <a:buClr>
                <a:schemeClr val="dk1"/>
              </a:buClr>
              <a:buSzPts val="2200"/>
              <a:buNone/>
            </a:pPr>
            <a:r>
              <a:rPr lang="en-US" sz="2200"/>
              <a:t>We recognized that everybody has a different baseline for eye aspect ratios and normalizing for each participant was necessary. Outside of runtime for our models, data pre-processing and feature extraction/normalization took up a bulk of our time. </a:t>
            </a:r>
            <a:endParaRPr/>
          </a:p>
        </p:txBody>
      </p:sp>
      <p:sp>
        <p:nvSpPr>
          <p:cNvPr id="208" name="Google Shape;20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209" name="Google Shape;20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0" name="Google Shape;2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REFERENCES</a:t>
            </a:r>
            <a:endParaRPr b="1">
              <a:solidFill>
                <a:srgbClr val="538CD5"/>
              </a:solidFill>
            </a:endParaRPr>
          </a:p>
        </p:txBody>
      </p:sp>
      <p:sp>
        <p:nvSpPr>
          <p:cNvPr id="216" name="Google Shape;21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03200" lvl="0" marL="342900" rtl="0" algn="l">
              <a:spcBef>
                <a:spcPts val="0"/>
              </a:spcBef>
              <a:spcAft>
                <a:spcPts val="0"/>
              </a:spcAft>
              <a:buClr>
                <a:schemeClr val="dk1"/>
              </a:buClr>
              <a:buSzPts val="2200"/>
              <a:buNone/>
            </a:pPr>
            <a:r>
              <a:t/>
            </a:r>
            <a:endParaRPr sz="2200"/>
          </a:p>
          <a:p>
            <a:pPr indent="-342900" lvl="0" marL="342900" rtl="0" algn="just">
              <a:spcBef>
                <a:spcPts val="440"/>
              </a:spcBef>
              <a:spcAft>
                <a:spcPts val="0"/>
              </a:spcAft>
              <a:buClr>
                <a:schemeClr val="dk1"/>
              </a:buClr>
              <a:buSzPts val="2200"/>
              <a:buChar char="•"/>
            </a:pPr>
            <a:r>
              <a:rPr lang="en-US" sz="2200"/>
              <a:t> Åkerstedt, T. &amp; Gillberg, M. 1990. Subjective and objective sleepiness in the active individual.  Int J Neurosci, 52, 29–37.</a:t>
            </a:r>
            <a:endParaRPr/>
          </a:p>
          <a:p>
            <a:pPr indent="-203200" lvl="0" marL="342900" rtl="0" algn="just">
              <a:spcBef>
                <a:spcPts val="440"/>
              </a:spcBef>
              <a:spcAft>
                <a:spcPts val="0"/>
              </a:spcAft>
              <a:buClr>
                <a:schemeClr val="dk1"/>
              </a:buClr>
              <a:buSzPts val="2200"/>
              <a:buNone/>
            </a:pPr>
            <a:r>
              <a:t/>
            </a:r>
            <a:endParaRPr sz="2200"/>
          </a:p>
          <a:p>
            <a:pPr indent="-342900" lvl="0" marL="342900" rtl="0" algn="just">
              <a:spcBef>
                <a:spcPts val="440"/>
              </a:spcBef>
              <a:spcAft>
                <a:spcPts val="0"/>
              </a:spcAft>
              <a:buClr>
                <a:schemeClr val="dk1"/>
              </a:buClr>
              <a:buSzPts val="2200"/>
              <a:buChar char="•"/>
            </a:pPr>
            <a:r>
              <a:rPr lang="en-US" sz="2200"/>
              <a:t>Connor, J., Norton, R., Ameratunga, S., Robinson, E., Civil, I., Dunn, R., et al. 2002. Driver sleepiness and risk of serious injury to car occupants: population based case control study. Br. Med. J., 324 1125. </a:t>
            </a:r>
            <a:endParaRPr/>
          </a:p>
          <a:p>
            <a:pPr indent="0" lvl="0" marL="0" rtl="0" algn="just">
              <a:spcBef>
                <a:spcPts val="440"/>
              </a:spcBef>
              <a:spcAft>
                <a:spcPts val="0"/>
              </a:spcAft>
              <a:buClr>
                <a:schemeClr val="dk1"/>
              </a:buClr>
              <a:buSzPts val="2200"/>
              <a:buNone/>
            </a:pPr>
            <a:r>
              <a:t/>
            </a:r>
            <a:endParaRPr sz="2200"/>
          </a:p>
          <a:p>
            <a:pPr indent="-342900" lvl="0" marL="342900" rtl="0" algn="just">
              <a:spcBef>
                <a:spcPts val="440"/>
              </a:spcBef>
              <a:spcAft>
                <a:spcPts val="0"/>
              </a:spcAft>
              <a:buClr>
                <a:schemeClr val="dk1"/>
              </a:buClr>
              <a:buSzPts val="2200"/>
              <a:buChar char="•"/>
            </a:pPr>
            <a:r>
              <a:rPr lang="en-US" sz="2200"/>
              <a:t>Dinges, D., Maislin, G., Brewster, R., Krueger, G. &amp; Carroll, R. (2005). Pilot test of fatigue management technologies (No. Issue 1922): US Transportation Research Record. </a:t>
            </a:r>
            <a:endParaRPr/>
          </a:p>
          <a:p>
            <a:pPr indent="-139700" lvl="0" marL="342900" rtl="0" algn="just">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17" name="Google Shape;21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218" name="Google Shape;21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9" name="Google Shape;2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                                                  </a:t>
            </a:r>
            <a:br>
              <a:rPr lang="en-US"/>
            </a:br>
            <a:r>
              <a:rPr lang="en-US"/>
              <a:t>                                                </a:t>
            </a:r>
            <a:r>
              <a:rPr lang="en-US">
                <a:solidFill>
                  <a:srgbClr val="3F3151"/>
                </a:solidFill>
              </a:rPr>
              <a:t>TEAM NO-12</a:t>
            </a:r>
            <a:endParaRPr>
              <a:solidFill>
                <a:srgbClr val="3F3151"/>
              </a:solidFill>
            </a:endParaRPr>
          </a:p>
        </p:txBody>
      </p:sp>
      <p:sp>
        <p:nvSpPr>
          <p:cNvPr id="225" name="Google Shape;225;p16"/>
          <p:cNvSpPr txBox="1"/>
          <p:nvPr>
            <p:ph idx="1" type="body"/>
          </p:nvPr>
        </p:nvSpPr>
        <p:spPr>
          <a:xfrm>
            <a:off x="685800" y="2057400"/>
            <a:ext cx="7772400" cy="150018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538CD5"/>
              </a:buClr>
              <a:buSzPts val="8000"/>
              <a:buNone/>
            </a:pPr>
            <a:r>
              <a:rPr lang="en-US" sz="8000">
                <a:solidFill>
                  <a:srgbClr val="538CD5"/>
                </a:solidFill>
              </a:rPr>
              <a:t>THANK YOU</a:t>
            </a:r>
            <a:endParaRPr sz="8000">
              <a:solidFill>
                <a:srgbClr val="538CD5"/>
              </a:solidFill>
            </a:endParaRPr>
          </a:p>
        </p:txBody>
      </p:sp>
      <p:sp>
        <p:nvSpPr>
          <p:cNvPr id="226" name="Google Shape;22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227" name="Google Shape;22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28" name="Google Shape;22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151"/>
              </a:buClr>
              <a:buSzPts val="4900"/>
              <a:buFont typeface="Calibri"/>
              <a:buNone/>
            </a:pPr>
            <a:r>
              <a:rPr b="1" lang="en-US" sz="4900">
                <a:solidFill>
                  <a:srgbClr val="3F3151"/>
                </a:solidFill>
              </a:rPr>
              <a:t>Contents</a:t>
            </a:r>
            <a:endParaRPr b="1" sz="4900">
              <a:solidFill>
                <a:srgbClr val="3F3151"/>
              </a:solidFill>
            </a:endParaRPr>
          </a:p>
        </p:txBody>
      </p:sp>
      <p:sp>
        <p:nvSpPr>
          <p:cNvPr id="94" name="Google Shape;94;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3F3151"/>
              </a:buClr>
              <a:buSzPct val="100000"/>
              <a:buChar char="•"/>
            </a:pPr>
            <a:r>
              <a:rPr lang="en-US">
                <a:solidFill>
                  <a:srgbClr val="3F3151"/>
                </a:solidFill>
                <a:latin typeface="Book Antiqua"/>
                <a:ea typeface="Book Antiqua"/>
                <a:cs typeface="Book Antiqua"/>
                <a:sym typeface="Book Antiqua"/>
              </a:rPr>
              <a:t>Abstract</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Introduction</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Existing Approaches and Drawbacks</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Motivation</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Objectives </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Methodology used</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Tools and Technologies used</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Conclusion</a:t>
            </a:r>
            <a:endParaRPr/>
          </a:p>
          <a:p>
            <a:pPr indent="-342900" lvl="0" marL="342900" rtl="0" algn="l">
              <a:spcBef>
                <a:spcPts val="592"/>
              </a:spcBef>
              <a:spcAft>
                <a:spcPts val="0"/>
              </a:spcAft>
              <a:buClr>
                <a:srgbClr val="3F3151"/>
              </a:buClr>
              <a:buSzPct val="100000"/>
              <a:buChar char="•"/>
            </a:pPr>
            <a:r>
              <a:rPr lang="en-US">
                <a:solidFill>
                  <a:srgbClr val="3F3151"/>
                </a:solidFill>
                <a:latin typeface="Book Antiqua"/>
                <a:ea typeface="Book Antiqua"/>
                <a:cs typeface="Book Antiqua"/>
                <a:sym typeface="Book Antiqua"/>
              </a:rPr>
              <a:t>References</a:t>
            </a:r>
            <a:endParaRPr/>
          </a:p>
          <a:p>
            <a:pPr indent="0" lvl="0" marL="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95" name="Google Shape;95;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96" name="Google Shape;96;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5334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ABSTRACT</a:t>
            </a:r>
            <a:endParaRPr b="1">
              <a:solidFill>
                <a:srgbClr val="538CD5"/>
              </a:solidFill>
            </a:endParaRPr>
          </a:p>
        </p:txBody>
      </p:sp>
      <p:sp>
        <p:nvSpPr>
          <p:cNvPr id="103" name="Google Shape;103;p3"/>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t/>
            </a:r>
            <a:endParaRPr sz="2200"/>
          </a:p>
          <a:p>
            <a:pPr indent="0" lvl="0" marL="0" rtl="0" algn="just">
              <a:spcBef>
                <a:spcPts val="440"/>
              </a:spcBef>
              <a:spcAft>
                <a:spcPts val="0"/>
              </a:spcAft>
              <a:buClr>
                <a:schemeClr val="dk1"/>
              </a:buClr>
              <a:buSzPts val="2200"/>
              <a:buNone/>
            </a:pPr>
            <a:r>
              <a:rPr lang="en-US" sz="2200"/>
              <a:t>Drowsy driving occurs when a person who is operating a motor vehicle is too tired to remain alert. </a:t>
            </a:r>
            <a:endParaRPr/>
          </a:p>
          <a:p>
            <a:pPr indent="0" lvl="0" marL="0" rtl="0" algn="just">
              <a:spcBef>
                <a:spcPts val="480"/>
              </a:spcBef>
              <a:spcAft>
                <a:spcPts val="0"/>
              </a:spcAft>
              <a:buClr>
                <a:schemeClr val="dk1"/>
              </a:buClr>
              <a:buSzPts val="2200"/>
              <a:buNone/>
            </a:pPr>
            <a:r>
              <a:rPr lang="en-US" sz="2200"/>
              <a:t>Driver drowsiness detection is a</a:t>
            </a:r>
            <a:r>
              <a:rPr lang="en-US" sz="2200"/>
              <a:t> </a:t>
            </a:r>
            <a:r>
              <a:rPr lang="en-US" sz="2200"/>
              <a:t>car safety technology which helps prevent accidents caused by the driver getting drowsy.</a:t>
            </a:r>
            <a:endParaRPr sz="2200"/>
          </a:p>
          <a:p>
            <a:pPr indent="0" lvl="0" marL="0" rtl="0" algn="just">
              <a:spcBef>
                <a:spcPts val="480"/>
              </a:spcBef>
              <a:spcAft>
                <a:spcPts val="0"/>
              </a:spcAft>
              <a:buClr>
                <a:schemeClr val="dk1"/>
              </a:buClr>
              <a:buSzPts val="2200"/>
              <a:buNone/>
            </a:pPr>
            <a:r>
              <a:rPr lang="en-US" sz="2200"/>
              <a:t>We’ll implement the drowsiness detection algorithm detailed above using OpenCV, dlib, and Python.</a:t>
            </a:r>
            <a:endParaRPr sz="2400"/>
          </a:p>
          <a:p>
            <a:pPr indent="0" lvl="0" marL="0" rtl="0" algn="just">
              <a:spcBef>
                <a:spcPts val="480"/>
              </a:spcBef>
              <a:spcAft>
                <a:spcPts val="0"/>
              </a:spcAft>
              <a:buClr>
                <a:schemeClr val="dk1"/>
              </a:buClr>
              <a:buSzPts val="2200"/>
              <a:buNone/>
            </a:pPr>
            <a:r>
              <a:t/>
            </a:r>
            <a:endParaRPr sz="2200"/>
          </a:p>
          <a:p>
            <a:pPr indent="0" lvl="0" marL="0" rtl="0" algn="just">
              <a:spcBef>
                <a:spcPts val="480"/>
              </a:spcBef>
              <a:spcAft>
                <a:spcPts val="0"/>
              </a:spcAft>
              <a:buClr>
                <a:schemeClr val="dk1"/>
              </a:buClr>
              <a:buSzPts val="2200"/>
              <a:buNone/>
            </a:pPr>
            <a:r>
              <a:rPr lang="en-US" sz="2200"/>
              <a:t>Our solution to this problem is to build a detection system that identifies key attributes of drowsiness and triggers an alert when someone is drowsy before it is too late.</a:t>
            </a:r>
            <a:endParaRPr/>
          </a:p>
          <a:p>
            <a:pPr indent="0" lvl="0" marL="0" rtl="0" algn="just">
              <a:spcBef>
                <a:spcPts val="440"/>
              </a:spcBef>
              <a:spcAft>
                <a:spcPts val="0"/>
              </a:spcAft>
              <a:buClr>
                <a:schemeClr val="dk1"/>
              </a:buClr>
              <a:buSzPts val="2200"/>
              <a:buNone/>
            </a:pPr>
            <a:r>
              <a:t/>
            </a:r>
            <a:endParaRPr sz="2200"/>
          </a:p>
        </p:txBody>
      </p:sp>
      <p:sp>
        <p:nvSpPr>
          <p:cNvPr id="104" name="Google Shape;10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05" name="Google Shape;10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06" name="Google Shape;10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INTRODUCTION</a:t>
            </a:r>
            <a:endParaRPr b="1">
              <a:solidFill>
                <a:srgbClr val="538CD5"/>
              </a:solidFill>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t/>
            </a:r>
            <a:endParaRPr sz="2200"/>
          </a:p>
          <a:p>
            <a:pPr indent="0" lvl="0" marL="0" rtl="0" algn="l">
              <a:spcBef>
                <a:spcPts val="440"/>
              </a:spcBef>
              <a:spcAft>
                <a:spcPts val="0"/>
              </a:spcAft>
              <a:buClr>
                <a:schemeClr val="dk1"/>
              </a:buClr>
              <a:buSzPts val="2200"/>
              <a:buNone/>
            </a:pPr>
            <a:r>
              <a:t/>
            </a:r>
            <a:endParaRPr sz="2200"/>
          </a:p>
          <a:p>
            <a:pPr indent="0" lvl="0" marL="0" rtl="0" algn="l">
              <a:spcBef>
                <a:spcPts val="440"/>
              </a:spcBef>
              <a:spcAft>
                <a:spcPts val="0"/>
              </a:spcAft>
              <a:buClr>
                <a:schemeClr val="dk1"/>
              </a:buClr>
              <a:buSzPts val="2200"/>
              <a:buNone/>
            </a:pPr>
            <a:r>
              <a:rPr lang="en-US" sz="2200"/>
              <a:t>A sleepy driver is arguably much more dangerous on the road than the one who is speeding as he is a victim of micro sleeps. Automotive researchers and manufacturers are trying to curb this problem with several technological solutions that will avert such a crisis. If the eye aspect ratio indicates that the eyes have been closed for a sufficiently long enough amount of time, we’ll sound an alarm to wake up the driver </a:t>
            </a:r>
            <a:endParaRPr sz="2200"/>
          </a:p>
        </p:txBody>
      </p:sp>
      <p:sp>
        <p:nvSpPr>
          <p:cNvPr id="113" name="Google Shape;11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14" name="Google Shape;11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5" name="Google Shape;11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38CD5"/>
              </a:buClr>
              <a:buSzPct val="100000"/>
              <a:buFont typeface="Calibri"/>
              <a:buNone/>
            </a:pPr>
            <a:r>
              <a:rPr b="1" lang="en-US">
                <a:solidFill>
                  <a:srgbClr val="538CD5"/>
                </a:solidFill>
              </a:rPr>
              <a:t>EXISTING APPROACHES AND DRAWBACKS</a:t>
            </a:r>
            <a:endParaRPr b="1">
              <a:solidFill>
                <a:srgbClr val="538CD5"/>
              </a:solidFill>
            </a:endParaRPr>
          </a:p>
        </p:txBody>
      </p:sp>
      <p:sp>
        <p:nvSpPr>
          <p:cNvPr id="121" name="Google Shape;12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F3151"/>
              </a:buClr>
              <a:buSzPts val="3200"/>
              <a:buChar char="•"/>
            </a:pPr>
            <a:r>
              <a:rPr b="1" lang="en-US">
                <a:solidFill>
                  <a:srgbClr val="3F3151"/>
                </a:solidFill>
              </a:rPr>
              <a:t>Vehicle-Based Measures:-</a:t>
            </a:r>
            <a:endParaRPr/>
          </a:p>
          <a:p>
            <a:pPr indent="0" lvl="0" marL="0" rtl="0" algn="l">
              <a:spcBef>
                <a:spcPts val="640"/>
              </a:spcBef>
              <a:spcAft>
                <a:spcPts val="0"/>
              </a:spcAft>
              <a:buClr>
                <a:schemeClr val="dk1"/>
              </a:buClr>
              <a:buSzPts val="3200"/>
              <a:buNone/>
            </a:pPr>
            <a:r>
              <a:t/>
            </a:r>
            <a:endParaRPr i="1"/>
          </a:p>
          <a:p>
            <a:pPr indent="0" lvl="0" marL="0" rtl="0" algn="just">
              <a:spcBef>
                <a:spcPts val="440"/>
              </a:spcBef>
              <a:spcAft>
                <a:spcPts val="0"/>
              </a:spcAft>
              <a:buClr>
                <a:schemeClr val="dk1"/>
              </a:buClr>
              <a:buSzPts val="2200"/>
              <a:buNone/>
            </a:pPr>
            <a:r>
              <a:rPr lang="en-US" sz="2200"/>
              <a:t>In most cases, these measurements are determined in a simulated environment by placing sensors on various vehicle components, including the steering wheel and the acceleration pedal; the signals sent by the sensors are then analyzed to determine the level of drowsiness.</a:t>
            </a:r>
            <a:endParaRPr/>
          </a:p>
          <a:p>
            <a:pPr indent="0" lvl="0" marL="0" rtl="0" algn="just">
              <a:spcBef>
                <a:spcPts val="440"/>
              </a:spcBef>
              <a:spcAft>
                <a:spcPts val="0"/>
              </a:spcAft>
              <a:buClr>
                <a:schemeClr val="dk1"/>
              </a:buClr>
              <a:buSzPts val="2200"/>
              <a:buNone/>
            </a:pPr>
            <a:r>
              <a:t/>
            </a:r>
            <a:endParaRPr sz="22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122" name="Google Shape;12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23" name="Google Shape;12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24" name="Google Shape;12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0" name="Google Shape;13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F3151"/>
              </a:buClr>
              <a:buSzPts val="3200"/>
              <a:buChar char="•"/>
            </a:pPr>
            <a:r>
              <a:rPr b="1" lang="en-US">
                <a:solidFill>
                  <a:srgbClr val="3F3151"/>
                </a:solidFill>
              </a:rPr>
              <a:t>Behavioral Measures:-</a:t>
            </a:r>
            <a:endParaRPr b="1" i="1">
              <a:solidFill>
                <a:srgbClr val="3F3151"/>
              </a:solidFill>
            </a:endParaRPr>
          </a:p>
          <a:p>
            <a:pPr indent="0" lvl="0" marL="0" rtl="0" algn="just">
              <a:spcBef>
                <a:spcPts val="440"/>
              </a:spcBef>
              <a:spcAft>
                <a:spcPts val="0"/>
              </a:spcAft>
              <a:buClr>
                <a:schemeClr val="dk1"/>
              </a:buClr>
              <a:buSzPts val="2200"/>
              <a:buNone/>
            </a:pPr>
            <a:r>
              <a:t/>
            </a:r>
            <a:endParaRPr i="1" sz="2200"/>
          </a:p>
          <a:p>
            <a:pPr indent="0" lvl="0" marL="0" rtl="0" algn="just">
              <a:spcBef>
                <a:spcPts val="440"/>
              </a:spcBef>
              <a:spcAft>
                <a:spcPts val="0"/>
              </a:spcAft>
              <a:buClr>
                <a:schemeClr val="dk1"/>
              </a:buClr>
              <a:buSzPts val="2200"/>
              <a:buNone/>
            </a:pPr>
            <a:r>
              <a:rPr lang="en-US" sz="2200"/>
              <a:t>Computerized, non-intrusive, behavioral approaches are widely used for determining the drowsiness level of drivers by measuring their abnormal behavior. Most of the published studies on using behavioral approaches to determine drowsiness focus on blinking.</a:t>
            </a:r>
            <a:endParaRPr/>
          </a:p>
          <a:p>
            <a:pPr indent="0" lvl="0" marL="0" rtl="0" algn="just">
              <a:spcBef>
                <a:spcPts val="440"/>
              </a:spcBef>
              <a:spcAft>
                <a:spcPts val="0"/>
              </a:spcAft>
              <a:buClr>
                <a:schemeClr val="dk1"/>
              </a:buClr>
              <a:buSzPts val="2200"/>
              <a:buNone/>
            </a:pPr>
            <a:r>
              <a:rPr lang="en-US" sz="2200"/>
              <a:t> </a:t>
            </a:r>
            <a:endParaRPr/>
          </a:p>
        </p:txBody>
      </p:sp>
      <p:sp>
        <p:nvSpPr>
          <p:cNvPr id="131" name="Google Shape;13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32" name="Google Shape;13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3" name="Google Shape;13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31" lvl="0" marL="342900" rtl="0" algn="l">
              <a:spcBef>
                <a:spcPts val="0"/>
              </a:spcBef>
              <a:spcAft>
                <a:spcPts val="0"/>
              </a:spcAft>
              <a:buClr>
                <a:srgbClr val="3F3151"/>
              </a:buClr>
              <a:buSzPct val="100000"/>
              <a:buChar char="•"/>
            </a:pPr>
            <a:r>
              <a:rPr b="1" lang="en-US" sz="5100">
                <a:solidFill>
                  <a:srgbClr val="3F3151"/>
                </a:solidFill>
              </a:rPr>
              <a:t>Physiological Measures:-</a:t>
            </a:r>
            <a:endParaRPr/>
          </a:p>
          <a:p>
            <a:pPr indent="0" lvl="0" marL="0" rtl="0" algn="l">
              <a:spcBef>
                <a:spcPts val="575"/>
              </a:spcBef>
              <a:spcAft>
                <a:spcPts val="0"/>
              </a:spcAft>
              <a:buClr>
                <a:schemeClr val="dk1"/>
              </a:buClr>
              <a:buSzPct val="100000"/>
              <a:buNone/>
            </a:pPr>
            <a:r>
              <a:t/>
            </a:r>
            <a:endParaRPr i="1" sz="4600"/>
          </a:p>
          <a:p>
            <a:pPr indent="0" lvl="0" marL="0" rtl="0" algn="just">
              <a:spcBef>
                <a:spcPts val="437"/>
              </a:spcBef>
              <a:spcAft>
                <a:spcPts val="0"/>
              </a:spcAft>
              <a:buClr>
                <a:schemeClr val="dk1"/>
              </a:buClr>
              <a:buSzPct val="100000"/>
              <a:buNone/>
            </a:pPr>
            <a:r>
              <a:rPr lang="en-US" sz="3500"/>
              <a:t>The previously described vehicle-based and vision based measures become apparent only after the driver starts to sleep, which is often too late to prevent an accident. However, physiological signals start to change in earlier stages of drowsiness. Hence, physiological signals are more suitable to detect drowsiness with few false positives; making it possible to alert a drowsy driver in a timely manner and thereby prevent many road accidents.</a:t>
            </a:r>
            <a:endParaRPr/>
          </a:p>
          <a:p>
            <a:pPr indent="0" lvl="0" marL="0" rtl="0" algn="just">
              <a:spcBef>
                <a:spcPts val="687"/>
              </a:spcBef>
              <a:spcAft>
                <a:spcPts val="0"/>
              </a:spcAft>
              <a:buClr>
                <a:schemeClr val="dk1"/>
              </a:buClr>
              <a:buSzPct val="100000"/>
              <a:buNone/>
            </a:pPr>
            <a:r>
              <a:t/>
            </a:r>
            <a:endParaRPr sz="5500"/>
          </a:p>
          <a:p>
            <a:pPr indent="0" lvl="0" marL="0" rtl="0" algn="l">
              <a:spcBef>
                <a:spcPts val="575"/>
              </a:spcBef>
              <a:spcAft>
                <a:spcPts val="0"/>
              </a:spcAft>
              <a:buClr>
                <a:schemeClr val="dk1"/>
              </a:buClr>
              <a:buSzPct val="100000"/>
              <a:buNone/>
            </a:pPr>
            <a:r>
              <a:rPr b="1" lang="en-US" sz="4600"/>
              <a:t> </a:t>
            </a:r>
            <a:endParaRPr sz="4600"/>
          </a:p>
          <a:p>
            <a:pPr indent="-215900" lvl="0" marL="342900" rtl="0" algn="l">
              <a:spcBef>
                <a:spcPts val="400"/>
              </a:spcBef>
              <a:spcAft>
                <a:spcPts val="0"/>
              </a:spcAft>
              <a:buClr>
                <a:schemeClr val="dk1"/>
              </a:buClr>
              <a:buSzPct val="100000"/>
              <a:buNone/>
            </a:pPr>
            <a:r>
              <a:t/>
            </a:r>
            <a:endParaRPr/>
          </a:p>
        </p:txBody>
      </p:sp>
      <p:sp>
        <p:nvSpPr>
          <p:cNvPr id="140" name="Google Shape;14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41" name="Google Shape;14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2" name="Google Shape;14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MOTIVATION</a:t>
            </a:r>
            <a:endParaRPr b="1">
              <a:solidFill>
                <a:srgbClr val="538CD5"/>
              </a:solidFill>
            </a:endParaRPr>
          </a:p>
        </p:txBody>
      </p:sp>
      <p:sp>
        <p:nvSpPr>
          <p:cNvPr id="148" name="Google Shape;14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t/>
            </a:r>
            <a:endParaRPr sz="2200"/>
          </a:p>
          <a:p>
            <a:pPr indent="0" lvl="0" marL="0" rtl="0" algn="just">
              <a:spcBef>
                <a:spcPts val="440"/>
              </a:spcBef>
              <a:spcAft>
                <a:spcPts val="0"/>
              </a:spcAft>
              <a:buClr>
                <a:schemeClr val="dk1"/>
              </a:buClr>
              <a:buSzPts val="2200"/>
              <a:buNone/>
            </a:pPr>
            <a:r>
              <a:rPr lang="en-US" sz="2200"/>
              <a:t>During the last years there has been an increased interest in developing driver support systems that identify sleepiness. These systems normally consist of sensors for measuring physiological and behavioral changes, as well as algorithms to quantify such changes and predict risks. Lots of efforts have been addressed to this area.</a:t>
            </a:r>
            <a:endParaRPr/>
          </a:p>
          <a:p>
            <a:pPr indent="0" lvl="0" marL="0" rtl="0" algn="just">
              <a:spcBef>
                <a:spcPts val="440"/>
              </a:spcBef>
              <a:spcAft>
                <a:spcPts val="0"/>
              </a:spcAft>
              <a:buClr>
                <a:schemeClr val="dk1"/>
              </a:buClr>
              <a:buSzPts val="2200"/>
              <a:buNone/>
            </a:pPr>
            <a:r>
              <a:t/>
            </a:r>
            <a:endParaRPr sz="2200"/>
          </a:p>
          <a:p>
            <a:pPr indent="0" lvl="0" marL="0" rtl="0" algn="just">
              <a:spcBef>
                <a:spcPts val="440"/>
              </a:spcBef>
              <a:spcAft>
                <a:spcPts val="0"/>
              </a:spcAft>
              <a:buClr>
                <a:schemeClr val="dk1"/>
              </a:buClr>
              <a:buSzPts val="2200"/>
              <a:buNone/>
            </a:pPr>
            <a:r>
              <a:rPr lang="en-US" sz="2200"/>
              <a:t> However, less effort has been targeted at the warning strategies, and how to provide the driver with feedback and/or a warning in a way that the sleepy driver considers the received signals and actually does something to resolve the problem. </a:t>
            </a:r>
            <a:endParaRPr/>
          </a:p>
        </p:txBody>
      </p:sp>
      <p:sp>
        <p:nvSpPr>
          <p:cNvPr id="149" name="Google Shape;14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50" name="Google Shape;15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1" name="Google Shape;15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38CD5"/>
              </a:buClr>
              <a:buSzPts val="4400"/>
              <a:buFont typeface="Calibri"/>
              <a:buNone/>
            </a:pPr>
            <a:r>
              <a:rPr b="1" lang="en-US">
                <a:solidFill>
                  <a:srgbClr val="538CD5"/>
                </a:solidFill>
              </a:rPr>
              <a:t>METHODOLOGY USED</a:t>
            </a:r>
            <a:endParaRPr b="1">
              <a:solidFill>
                <a:srgbClr val="538CD5"/>
              </a:solidFill>
            </a:endParaRPr>
          </a:p>
        </p:txBody>
      </p:sp>
      <p:sp>
        <p:nvSpPr>
          <p:cNvPr id="157" name="Google Shape;15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t>We’ll implement the drowsiness detection algorithm detailed above using OpenCV, dlib, and Python.We calculate EAR Ratio for eyes and we use convex hull to find the distance and determine if an individual is yawning.</a:t>
            </a:r>
            <a:endParaRPr sz="22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158" name="Google Shape;1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February 11, 2021</a:t>
            </a:r>
            <a:endParaRPr/>
          </a:p>
        </p:txBody>
      </p:sp>
      <p:sp>
        <p:nvSpPr>
          <p:cNvPr id="159" name="Google Shape;1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0" name="Google Shape;1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1" name="Google Shape;161;p9"/>
          <p:cNvPicPr preferRelativeResize="0"/>
          <p:nvPr/>
        </p:nvPicPr>
        <p:blipFill rotWithShape="1">
          <a:blip r:embed="rId3">
            <a:alphaModFix/>
          </a:blip>
          <a:srcRect b="0" l="0" r="0" t="0"/>
          <a:stretch/>
        </p:blipFill>
        <p:spPr>
          <a:xfrm>
            <a:off x="322943" y="3429000"/>
            <a:ext cx="3657600" cy="1981200"/>
          </a:xfrm>
          <a:prstGeom prst="rect">
            <a:avLst/>
          </a:prstGeom>
          <a:noFill/>
          <a:ln>
            <a:noFill/>
          </a:ln>
        </p:spPr>
      </p:pic>
      <p:pic>
        <p:nvPicPr>
          <p:cNvPr id="162" name="Google Shape;162;p9"/>
          <p:cNvPicPr preferRelativeResize="0"/>
          <p:nvPr/>
        </p:nvPicPr>
        <p:blipFill rotWithShape="1">
          <a:blip r:embed="rId4">
            <a:alphaModFix/>
          </a:blip>
          <a:srcRect b="0" l="0" r="0" t="0"/>
          <a:stretch/>
        </p:blipFill>
        <p:spPr>
          <a:xfrm>
            <a:off x="482576" y="5562600"/>
            <a:ext cx="2924583" cy="1143000"/>
          </a:xfrm>
          <a:prstGeom prst="rect">
            <a:avLst/>
          </a:prstGeom>
          <a:noFill/>
          <a:ln>
            <a:noFill/>
          </a:ln>
        </p:spPr>
      </p:pic>
      <p:pic>
        <p:nvPicPr>
          <p:cNvPr id="163" name="Google Shape;163;p9"/>
          <p:cNvPicPr preferRelativeResize="0"/>
          <p:nvPr/>
        </p:nvPicPr>
        <p:blipFill rotWithShape="1">
          <a:blip r:embed="rId5">
            <a:alphaModFix/>
          </a:blip>
          <a:srcRect b="0" l="0" r="0" t="0"/>
          <a:stretch/>
        </p:blipFill>
        <p:spPr>
          <a:xfrm>
            <a:off x="4129314" y="3048000"/>
            <a:ext cx="4728755" cy="2119312"/>
          </a:xfrm>
          <a:prstGeom prst="rect">
            <a:avLst/>
          </a:prstGeom>
          <a:noFill/>
          <a:ln>
            <a:noFill/>
          </a:ln>
        </p:spPr>
      </p:pic>
      <p:pic>
        <p:nvPicPr>
          <p:cNvPr id="164" name="Google Shape;164;p9"/>
          <p:cNvPicPr preferRelativeResize="0"/>
          <p:nvPr/>
        </p:nvPicPr>
        <p:blipFill rotWithShape="1">
          <a:blip r:embed="rId6">
            <a:alphaModFix/>
          </a:blip>
          <a:srcRect b="0" l="0" r="0" t="0"/>
          <a:stretch/>
        </p:blipFill>
        <p:spPr>
          <a:xfrm>
            <a:off x="4724400" y="5257800"/>
            <a:ext cx="3721484" cy="12228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2020-11-28T14:39:54Z</dcterms:created>
  <dc:creator>HOME</dc:creator>
</cp:coreProperties>
</file>