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3" r:id="rId5"/>
    <p:sldId id="264" r:id="rId6"/>
    <p:sldId id="265" r:id="rId7"/>
    <p:sldId id="266" r:id="rId8"/>
    <p:sldId id="267" r:id="rId9"/>
    <p:sldId id="269" r:id="rId10"/>
    <p:sldId id="271" r:id="rId11"/>
    <p:sldId id="272" r:id="rId12"/>
    <p:sldId id="273" r:id="rId13"/>
    <p:sldId id="274" r:id="rId14"/>
    <p:sldId id="275" r:id="rId15"/>
    <p:sldId id="276" r:id="rId16"/>
    <p:sldId id="277" r:id="rId17"/>
    <p:sldId id="278" r:id="rId18"/>
    <p:sldId id="295" r:id="rId19"/>
    <p:sldId id="302" r:id="rId20"/>
    <p:sldId id="301" r:id="rId21"/>
    <p:sldId id="303"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sz="1400" kern="1200">
        <a:solidFill>
          <a:srgbClr val="000000"/>
        </a:solidFill>
        <a:latin typeface="Arial" panose="020B0604020202020204" pitchFamily="34" charset="0"/>
        <a:ea typeface="SimSun" panose="02010600030101010101" pitchFamily="2" charset="-122"/>
        <a:cs typeface="+mn-cs"/>
        <a:sym typeface="Arial" panose="020B0604020202020204" pitchFamily="34" charset="0"/>
      </a:defRPr>
    </a:lvl1pPr>
    <a:lvl2pPr marL="457200" algn="l" rtl="0" fontAlgn="base">
      <a:spcBef>
        <a:spcPct val="0"/>
      </a:spcBef>
      <a:spcAft>
        <a:spcPct val="0"/>
      </a:spcAft>
      <a:buFont typeface="Arial" panose="020B0604020202020204" pitchFamily="34" charset="0"/>
      <a:defRPr sz="1400" kern="1200">
        <a:solidFill>
          <a:srgbClr val="000000"/>
        </a:solidFill>
        <a:latin typeface="Arial" panose="020B0604020202020204" pitchFamily="34" charset="0"/>
        <a:ea typeface="SimSun" panose="02010600030101010101" pitchFamily="2" charset="-122"/>
        <a:cs typeface="+mn-cs"/>
        <a:sym typeface="Arial" panose="020B0604020202020204" pitchFamily="34" charset="0"/>
      </a:defRPr>
    </a:lvl2pPr>
    <a:lvl3pPr marL="914400" algn="l" rtl="0" fontAlgn="base">
      <a:spcBef>
        <a:spcPct val="0"/>
      </a:spcBef>
      <a:spcAft>
        <a:spcPct val="0"/>
      </a:spcAft>
      <a:buFont typeface="Arial" panose="020B0604020202020204" pitchFamily="34" charset="0"/>
      <a:defRPr sz="1400" kern="1200">
        <a:solidFill>
          <a:srgbClr val="000000"/>
        </a:solidFill>
        <a:latin typeface="Arial" panose="020B0604020202020204" pitchFamily="34" charset="0"/>
        <a:ea typeface="SimSun" panose="02010600030101010101" pitchFamily="2" charset="-122"/>
        <a:cs typeface="+mn-cs"/>
        <a:sym typeface="Arial" panose="020B0604020202020204" pitchFamily="34" charset="0"/>
      </a:defRPr>
    </a:lvl3pPr>
    <a:lvl4pPr marL="1371600" algn="l" rtl="0" fontAlgn="base">
      <a:spcBef>
        <a:spcPct val="0"/>
      </a:spcBef>
      <a:spcAft>
        <a:spcPct val="0"/>
      </a:spcAft>
      <a:buFont typeface="Arial" panose="020B0604020202020204" pitchFamily="34" charset="0"/>
      <a:defRPr sz="1400" kern="1200">
        <a:solidFill>
          <a:srgbClr val="000000"/>
        </a:solidFill>
        <a:latin typeface="Arial" panose="020B0604020202020204" pitchFamily="34" charset="0"/>
        <a:ea typeface="SimSun" panose="02010600030101010101" pitchFamily="2" charset="-122"/>
        <a:cs typeface="+mn-cs"/>
        <a:sym typeface="Arial" panose="020B0604020202020204" pitchFamily="34" charset="0"/>
      </a:defRPr>
    </a:lvl4pPr>
    <a:lvl5pPr marL="1828800" algn="l" rtl="0" fontAlgn="base">
      <a:spcBef>
        <a:spcPct val="0"/>
      </a:spcBef>
      <a:spcAft>
        <a:spcPct val="0"/>
      </a:spcAft>
      <a:buFont typeface="Arial" panose="020B0604020202020204" pitchFamily="34" charset="0"/>
      <a:defRPr sz="1400" kern="1200">
        <a:solidFill>
          <a:srgbClr val="000000"/>
        </a:solidFill>
        <a:latin typeface="Arial" panose="020B0604020202020204" pitchFamily="34" charset="0"/>
        <a:ea typeface="SimSun" panose="02010600030101010101" pitchFamily="2" charset="-122"/>
        <a:cs typeface="+mn-cs"/>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SimSun" panose="02010600030101010101" pitchFamily="2" charset="-122"/>
        <a:cs typeface="+mn-cs"/>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SimSun" panose="02010600030101010101" pitchFamily="2" charset="-122"/>
        <a:cs typeface="+mn-cs"/>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SimSun" panose="02010600030101010101" pitchFamily="2" charset="-122"/>
        <a:cs typeface="+mn-cs"/>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SimSun" panose="02010600030101010101" pitchFamily="2" charset="-122"/>
        <a:cs typeface="+mn-cs"/>
        <a:sym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60" autoAdjust="0"/>
  </p:normalViewPr>
  <p:slideViewPr>
    <p:cSldViewPr showGuides="1">
      <p:cViewPr varScale="1">
        <p:scale>
          <a:sx n="69" d="100"/>
          <a:sy n="69" d="100"/>
        </p:scale>
        <p:origin x="-756" y="-102"/>
      </p:cViewPr>
      <p:guideLst>
        <p:guide orient="horz" pos="2160"/>
        <p:guide pos="2880"/>
      </p:guideLst>
    </p:cSldViewPr>
  </p:slideViewPr>
  <p:notesTextViewPr>
    <p:cViewPr>
      <p:scale>
        <a:sx n="100" d="100"/>
        <a:sy n="100" d="100"/>
      </p:scale>
      <p:origin x="0" y="0"/>
    </p:cViewPr>
  </p:notesTextViewPr>
  <p:gridSpacing cx="72004" cy="72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250" name="Google Shape;3;n"/>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solidFill>
              <a:srgbClr val="000000"/>
            </a:solidFill>
            <a:round/>
            <a:headEnd type="none" w="sm" len="sm"/>
            <a:tailEnd type="none" w="sm" len="sm"/>
          </a:ln>
        </p:spPr>
      </p:sp>
      <p:sp>
        <p:nvSpPr>
          <p:cNvPr id="53251" name="Google Shape;4;n"/>
          <p:cNvSpPr txBox="1">
            <a:spLocks noGrp="1" noChangeArrowheads="1"/>
          </p:cNvSpPr>
          <p:nvPr>
            <p:ph type="body" idx="4294967295"/>
          </p:nvPr>
        </p:nvSpPr>
        <p:spPr bwMode="auto">
          <a:xfrm>
            <a:off x="685800" y="4343400"/>
            <a:ext cx="5486400" cy="4114800"/>
          </a:xfrm>
          <a:prstGeom prst="rect">
            <a:avLst/>
          </a:prstGeom>
          <a:noFill/>
          <a:ln w="9525">
            <a:noFill/>
            <a:miter lim="800000"/>
          </a:ln>
        </p:spPr>
        <p:txBody>
          <a:bodyPr vert="horz" wrap="square" lIns="91425" tIns="91425" rIns="91425" bIns="91425" numCol="1" anchor="t" anchorCtr="0" compatLnSpc="1"/>
          <a:lstStyle/>
          <a:p>
            <a:pPr lvl="0"/>
            <a:endParaRPr lang="en-US" altLang="zh-CN" smtClean="0">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marL="742950" lvl="1" indent="-285750"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marL="1143000" lvl="2" indent="-228600"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marL="1600200" lvl="3" indent="-228600"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marL="2057400" lvl="4" indent="-228600"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Google Shape;81;p1:notes"/>
          <p:cNvSpPr txBox="1">
            <a:spLocks noGrp="1" noChangeArrowheads="1"/>
          </p:cNvSpPr>
          <p:nvPr>
            <p:ph type="body" idx="4294967295"/>
          </p:nvPr>
        </p:nvSpPr>
        <p:spPr/>
        <p:txBody>
          <a:bodyPr/>
          <a:lstStyle/>
          <a:p>
            <a:pPr eaLnBrk="1" hangingPunct="1"/>
            <a:endParaRPr lang="en-US" altLang="zh-CN" sz="1100" smtClean="0">
              <a:latin typeface="Arial" panose="020B0604020202020204" pitchFamily="34" charset="0"/>
              <a:ea typeface="SimSun" panose="02010600030101010101" pitchFamily="2" charset="-122"/>
              <a:cs typeface="Arial" panose="020B0604020202020204" pitchFamily="34" charset="0"/>
            </a:endParaRPr>
          </a:p>
        </p:txBody>
      </p:sp>
      <p:sp>
        <p:nvSpPr>
          <p:cNvPr id="54275" name="Google Shape;82;p1:notes"/>
          <p:cNvSpPr>
            <a:spLocks noGrp="1" noRot="1" noChangeAspect="1" noTextEdit="1"/>
          </p:cNvSpPr>
          <p:nvPr>
            <p:ph type="sldImg" idx="2"/>
          </p:nvPr>
        </p:nvSpPr>
        <p:spPr>
          <a:xfrm>
            <a:off x="381000" y="685800"/>
            <a:ext cx="6096000" cy="3429000"/>
          </a:xfr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anchor="b">
            <a:no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 name="Google Shape;14;p2"/>
          <p:cNvSpPr txBox="1">
            <a:spLocks noGrp="1"/>
          </p:cNvSpPr>
          <p:nvPr>
            <p:ph type="dt" idx="10"/>
          </p:nvPr>
        </p:nvSpPr>
        <p:spPr/>
        <p:txBody>
          <a:bodyPr/>
          <a:lstStyle>
            <a:lvl1pPr>
              <a:defRPr/>
            </a:lvl1pPr>
          </a:lstStyle>
          <a:p>
            <a:pPr>
              <a:defRPr/>
            </a:pPr>
            <a:endParaRPr lang="zh-CN"/>
          </a:p>
        </p:txBody>
      </p:sp>
      <p:sp>
        <p:nvSpPr>
          <p:cNvPr id="5" name="Google Shape;15;p2"/>
          <p:cNvSpPr txBox="1">
            <a:spLocks noGrp="1"/>
          </p:cNvSpPr>
          <p:nvPr>
            <p:ph type="ftr" idx="11"/>
          </p:nvPr>
        </p:nvSpPr>
        <p:spPr/>
        <p:txBody>
          <a:bodyPr/>
          <a:lstStyle>
            <a:lvl1pPr>
              <a:defRPr/>
            </a:lvl1pPr>
          </a:lstStyle>
          <a:p>
            <a:pPr>
              <a:defRPr/>
            </a:pPr>
            <a:endParaRPr lang="zh-CN"/>
          </a:p>
        </p:txBody>
      </p:sp>
      <p:sp>
        <p:nvSpPr>
          <p:cNvPr id="6" name="Google Shape;16;p2"/>
          <p:cNvSpPr txBox="1">
            <a:spLocks noGrp="1"/>
          </p:cNvSpPr>
          <p:nvPr>
            <p:ph type="sldNum" idx="12"/>
          </p:nvPr>
        </p:nvSpPr>
        <p:spPr/>
        <p:txBody>
          <a:bodyPr/>
          <a:lstStyle>
            <a:lvl1pPr>
              <a:defRPr/>
            </a:lvl1pPr>
          </a:lstStyle>
          <a:p>
            <a:pPr>
              <a:defRPr/>
            </a:pPr>
            <a:fld id="{E72F7144-6DE2-4275-B28A-41DF6C6A0BA6}" type="slidenum">
              <a:rPr lang="en-IN" altLang="en-US"/>
            </a:fld>
            <a:endParaRPr lang="en-IN" altLang="en-US">
              <a:cs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Title and Vertical 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 name="Google Shape;71;p11"/>
          <p:cNvSpPr txBox="1">
            <a:spLocks noGrp="1"/>
          </p:cNvSpPr>
          <p:nvPr>
            <p:ph type="dt" idx="10"/>
          </p:nvPr>
        </p:nvSpPr>
        <p:spPr/>
        <p:txBody>
          <a:bodyPr/>
          <a:lstStyle>
            <a:lvl1pPr>
              <a:defRPr/>
            </a:lvl1pPr>
          </a:lstStyle>
          <a:p>
            <a:pPr>
              <a:defRPr/>
            </a:pPr>
            <a:endParaRPr lang="zh-CN"/>
          </a:p>
        </p:txBody>
      </p:sp>
      <p:sp>
        <p:nvSpPr>
          <p:cNvPr id="5" name="Google Shape;72;p11"/>
          <p:cNvSpPr txBox="1">
            <a:spLocks noGrp="1"/>
          </p:cNvSpPr>
          <p:nvPr>
            <p:ph type="ftr" idx="11"/>
          </p:nvPr>
        </p:nvSpPr>
        <p:spPr/>
        <p:txBody>
          <a:bodyPr/>
          <a:lstStyle>
            <a:lvl1pPr>
              <a:defRPr/>
            </a:lvl1pPr>
          </a:lstStyle>
          <a:p>
            <a:pPr>
              <a:defRPr/>
            </a:pPr>
            <a:endParaRPr lang="zh-CN"/>
          </a:p>
        </p:txBody>
      </p:sp>
      <p:sp>
        <p:nvSpPr>
          <p:cNvPr id="6" name="Google Shape;73;p11"/>
          <p:cNvSpPr txBox="1">
            <a:spLocks noGrp="1"/>
          </p:cNvSpPr>
          <p:nvPr>
            <p:ph type="sldNum" idx="12"/>
          </p:nvPr>
        </p:nvSpPr>
        <p:spPr/>
        <p:txBody>
          <a:bodyPr/>
          <a:lstStyle>
            <a:lvl1pPr>
              <a:defRPr/>
            </a:lvl1pPr>
          </a:lstStyle>
          <a:p>
            <a:pPr>
              <a:defRPr/>
            </a:pPr>
            <a:fld id="{7C72ED6A-03E4-4CBB-AB65-7EC6F54BA93B}" type="slidenum">
              <a:rPr lang="en-IN" altLang="en-US"/>
            </a:fld>
            <a:endParaRPr lang="en-IN" altLang="en-US">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 Title and 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 name="Google Shape;77;p12"/>
          <p:cNvSpPr txBox="1">
            <a:spLocks noGrp="1"/>
          </p:cNvSpPr>
          <p:nvPr>
            <p:ph type="dt" idx="10"/>
          </p:nvPr>
        </p:nvSpPr>
        <p:spPr/>
        <p:txBody>
          <a:bodyPr/>
          <a:lstStyle>
            <a:lvl1pPr>
              <a:defRPr/>
            </a:lvl1pPr>
          </a:lstStyle>
          <a:p>
            <a:pPr>
              <a:defRPr/>
            </a:pPr>
            <a:endParaRPr lang="zh-CN"/>
          </a:p>
        </p:txBody>
      </p:sp>
      <p:sp>
        <p:nvSpPr>
          <p:cNvPr id="5" name="Google Shape;78;p12"/>
          <p:cNvSpPr txBox="1">
            <a:spLocks noGrp="1"/>
          </p:cNvSpPr>
          <p:nvPr>
            <p:ph type="ftr" idx="11"/>
          </p:nvPr>
        </p:nvSpPr>
        <p:spPr/>
        <p:txBody>
          <a:bodyPr/>
          <a:lstStyle>
            <a:lvl1pPr>
              <a:defRPr/>
            </a:lvl1pPr>
          </a:lstStyle>
          <a:p>
            <a:pPr>
              <a:defRPr/>
            </a:pPr>
            <a:endParaRPr lang="zh-CN"/>
          </a:p>
        </p:txBody>
      </p:sp>
      <p:sp>
        <p:nvSpPr>
          <p:cNvPr id="6" name="Google Shape;79;p12"/>
          <p:cNvSpPr txBox="1">
            <a:spLocks noGrp="1"/>
          </p:cNvSpPr>
          <p:nvPr>
            <p:ph type="sldNum" idx="12"/>
          </p:nvPr>
        </p:nvSpPr>
        <p:spPr/>
        <p:txBody>
          <a:bodyPr/>
          <a:lstStyle>
            <a:lvl1pPr>
              <a:defRPr/>
            </a:lvl1pPr>
          </a:lstStyle>
          <a:p>
            <a:pPr>
              <a:defRPr/>
            </a:pPr>
            <a:fld id="{EE2F04A0-7205-4AEE-AFCD-E137F0D0F5AF}" type="slidenum">
              <a:rPr lang="en-IN" altLang="en-US"/>
            </a:fld>
            <a:endParaRPr lang="en-IN" altLang="en-US">
              <a:cs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zh-CN"/>
          </a:p>
        </p:txBody>
      </p:sp>
      <p:sp>
        <p:nvSpPr>
          <p:cNvPr id="5" name="Footer Placeholder 4"/>
          <p:cNvSpPr>
            <a:spLocks noGrp="1"/>
          </p:cNvSpPr>
          <p:nvPr>
            <p:ph type="ftr" sz="quarter" idx="11"/>
          </p:nvPr>
        </p:nvSpPr>
        <p:spPr/>
        <p:txBody>
          <a:bodyPr/>
          <a:lstStyle/>
          <a:p>
            <a:pPr>
              <a:defRPr/>
            </a:pPr>
            <a:endParaRPr lang="zh-CN"/>
          </a:p>
        </p:txBody>
      </p:sp>
      <p:sp>
        <p:nvSpPr>
          <p:cNvPr id="6" name="Slide Number Placeholder 5"/>
          <p:cNvSpPr>
            <a:spLocks noGrp="1"/>
          </p:cNvSpPr>
          <p:nvPr>
            <p:ph type="sldNum" sz="quarter" idx="12"/>
          </p:nvPr>
        </p:nvSpPr>
        <p:spPr/>
        <p:txBody>
          <a:bodyPr/>
          <a:lstStyle/>
          <a:p>
            <a:pPr>
              <a:defRPr/>
            </a:pPr>
            <a:fld id="{4E081EB0-9C2F-458C-9D2A-7EAC4CBD8265}" type="slidenum">
              <a:rPr lang="en-IN" altLang="en-US"/>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Title and Conten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 name="Google Shape;20;p3"/>
          <p:cNvSpPr txBox="1">
            <a:spLocks noGrp="1"/>
          </p:cNvSpPr>
          <p:nvPr>
            <p:ph type="dt" idx="10"/>
          </p:nvPr>
        </p:nvSpPr>
        <p:spPr/>
        <p:txBody>
          <a:bodyPr/>
          <a:lstStyle>
            <a:lvl1pPr>
              <a:defRPr/>
            </a:lvl1pPr>
          </a:lstStyle>
          <a:p>
            <a:pPr>
              <a:defRPr/>
            </a:pPr>
            <a:endParaRPr lang="zh-CN"/>
          </a:p>
        </p:txBody>
      </p:sp>
      <p:sp>
        <p:nvSpPr>
          <p:cNvPr id="5" name="Google Shape;21;p3"/>
          <p:cNvSpPr txBox="1">
            <a:spLocks noGrp="1"/>
          </p:cNvSpPr>
          <p:nvPr>
            <p:ph type="ftr" idx="11"/>
          </p:nvPr>
        </p:nvSpPr>
        <p:spPr/>
        <p:txBody>
          <a:bodyPr/>
          <a:lstStyle>
            <a:lvl1pPr>
              <a:defRPr/>
            </a:lvl1pPr>
          </a:lstStyle>
          <a:p>
            <a:pPr>
              <a:defRPr/>
            </a:pPr>
            <a:endParaRPr lang="zh-CN"/>
          </a:p>
        </p:txBody>
      </p:sp>
      <p:sp>
        <p:nvSpPr>
          <p:cNvPr id="6" name="Google Shape;22;p3"/>
          <p:cNvSpPr txBox="1">
            <a:spLocks noGrp="1"/>
          </p:cNvSpPr>
          <p:nvPr>
            <p:ph type="sldNum" idx="12"/>
          </p:nvPr>
        </p:nvSpPr>
        <p:spPr/>
        <p:txBody>
          <a:bodyPr/>
          <a:lstStyle>
            <a:lvl1pPr>
              <a:defRPr/>
            </a:lvl1pPr>
          </a:lstStyle>
          <a:p>
            <a:pPr>
              <a:defRPr/>
            </a:pPr>
            <a:fld id="{4261C86B-F577-47B7-A6F0-B82ECB94275C}" type="slidenum">
              <a:rPr lang="en-IN" altLang="en-US"/>
            </a:fld>
            <a:endParaRPr lang="en-IN" altLang="en-US">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 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anchor="b">
            <a:no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 name="Google Shape;26;p4"/>
          <p:cNvSpPr txBox="1">
            <a:spLocks noGrp="1"/>
          </p:cNvSpPr>
          <p:nvPr>
            <p:ph type="dt" idx="10"/>
          </p:nvPr>
        </p:nvSpPr>
        <p:spPr/>
        <p:txBody>
          <a:bodyPr/>
          <a:lstStyle>
            <a:lvl1pPr>
              <a:defRPr/>
            </a:lvl1pPr>
          </a:lstStyle>
          <a:p>
            <a:pPr>
              <a:defRPr/>
            </a:pPr>
            <a:endParaRPr lang="zh-CN"/>
          </a:p>
        </p:txBody>
      </p:sp>
      <p:sp>
        <p:nvSpPr>
          <p:cNvPr id="5" name="Google Shape;27;p4"/>
          <p:cNvSpPr txBox="1">
            <a:spLocks noGrp="1"/>
          </p:cNvSpPr>
          <p:nvPr>
            <p:ph type="ftr" idx="11"/>
          </p:nvPr>
        </p:nvSpPr>
        <p:spPr/>
        <p:txBody>
          <a:bodyPr/>
          <a:lstStyle>
            <a:lvl1pPr>
              <a:defRPr/>
            </a:lvl1pPr>
          </a:lstStyle>
          <a:p>
            <a:pPr>
              <a:defRPr/>
            </a:pPr>
            <a:endParaRPr lang="zh-CN"/>
          </a:p>
        </p:txBody>
      </p:sp>
      <p:sp>
        <p:nvSpPr>
          <p:cNvPr id="6" name="Google Shape;28;p4"/>
          <p:cNvSpPr txBox="1">
            <a:spLocks noGrp="1"/>
          </p:cNvSpPr>
          <p:nvPr>
            <p:ph type="sldNum" idx="12"/>
          </p:nvPr>
        </p:nvSpPr>
        <p:spPr/>
        <p:txBody>
          <a:bodyPr/>
          <a:lstStyle>
            <a:lvl1pPr>
              <a:defRPr/>
            </a:lvl1pPr>
          </a:lstStyle>
          <a:p>
            <a:pPr>
              <a:defRPr/>
            </a:pPr>
            <a:fld id="{1697178F-0891-41A6-8AA0-0E02A9616071}" type="slidenum">
              <a:rPr lang="en-IN" altLang="en-US"/>
            </a:fld>
            <a:endParaRPr lang="en-IN" altLang="en-US">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 Conten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 name="Google Shape;33;p5"/>
          <p:cNvSpPr txBox="1">
            <a:spLocks noGrp="1"/>
          </p:cNvSpPr>
          <p:nvPr>
            <p:ph type="dt" idx="10"/>
          </p:nvPr>
        </p:nvSpPr>
        <p:spPr/>
        <p:txBody>
          <a:bodyPr/>
          <a:lstStyle>
            <a:lvl1pPr>
              <a:defRPr/>
            </a:lvl1pPr>
          </a:lstStyle>
          <a:p>
            <a:pPr>
              <a:defRPr/>
            </a:pPr>
            <a:endParaRPr lang="zh-CN"/>
          </a:p>
        </p:txBody>
      </p:sp>
      <p:sp>
        <p:nvSpPr>
          <p:cNvPr id="6" name="Google Shape;34;p5"/>
          <p:cNvSpPr txBox="1">
            <a:spLocks noGrp="1"/>
          </p:cNvSpPr>
          <p:nvPr>
            <p:ph type="ftr" idx="11"/>
          </p:nvPr>
        </p:nvSpPr>
        <p:spPr/>
        <p:txBody>
          <a:bodyPr/>
          <a:lstStyle>
            <a:lvl1pPr>
              <a:defRPr/>
            </a:lvl1pPr>
          </a:lstStyle>
          <a:p>
            <a:pPr>
              <a:defRPr/>
            </a:pPr>
            <a:endParaRPr lang="zh-CN"/>
          </a:p>
        </p:txBody>
      </p:sp>
      <p:sp>
        <p:nvSpPr>
          <p:cNvPr id="7" name="Google Shape;35;p5"/>
          <p:cNvSpPr txBox="1">
            <a:spLocks noGrp="1"/>
          </p:cNvSpPr>
          <p:nvPr>
            <p:ph type="sldNum" idx="12"/>
          </p:nvPr>
        </p:nvSpPr>
        <p:spPr/>
        <p:txBody>
          <a:bodyPr/>
          <a:lstStyle>
            <a:lvl1pPr>
              <a:defRPr/>
            </a:lvl1pPr>
          </a:lstStyle>
          <a:p>
            <a:pPr>
              <a:defRPr/>
            </a:pPr>
            <a:fld id="{564E7677-06C1-4908-97D5-F56B4ECAEACE}" type="slidenum">
              <a:rPr lang="en-IN" altLang="en-US"/>
            </a:fld>
            <a:endParaRPr lang="en-IN" altLang="en-US">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Comparison">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anchor="b">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anchor="b">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 name="Google Shape;42;p6"/>
          <p:cNvSpPr txBox="1">
            <a:spLocks noGrp="1"/>
          </p:cNvSpPr>
          <p:nvPr>
            <p:ph type="dt" idx="10"/>
          </p:nvPr>
        </p:nvSpPr>
        <p:spPr/>
        <p:txBody>
          <a:bodyPr/>
          <a:lstStyle>
            <a:lvl1pPr>
              <a:defRPr/>
            </a:lvl1pPr>
          </a:lstStyle>
          <a:p>
            <a:pPr>
              <a:defRPr/>
            </a:pPr>
            <a:endParaRPr lang="zh-CN"/>
          </a:p>
        </p:txBody>
      </p:sp>
      <p:sp>
        <p:nvSpPr>
          <p:cNvPr id="8" name="Google Shape;43;p6"/>
          <p:cNvSpPr txBox="1">
            <a:spLocks noGrp="1"/>
          </p:cNvSpPr>
          <p:nvPr>
            <p:ph type="ftr" idx="11"/>
          </p:nvPr>
        </p:nvSpPr>
        <p:spPr/>
        <p:txBody>
          <a:bodyPr/>
          <a:lstStyle>
            <a:lvl1pPr>
              <a:defRPr/>
            </a:lvl1pPr>
          </a:lstStyle>
          <a:p>
            <a:pPr>
              <a:defRPr/>
            </a:pPr>
            <a:endParaRPr lang="zh-CN"/>
          </a:p>
        </p:txBody>
      </p:sp>
      <p:sp>
        <p:nvSpPr>
          <p:cNvPr id="9" name="Google Shape;44;p6"/>
          <p:cNvSpPr txBox="1">
            <a:spLocks noGrp="1"/>
          </p:cNvSpPr>
          <p:nvPr>
            <p:ph type="sldNum" idx="12"/>
          </p:nvPr>
        </p:nvSpPr>
        <p:spPr/>
        <p:txBody>
          <a:bodyPr/>
          <a:lstStyle>
            <a:lvl1pPr>
              <a:defRPr/>
            </a:lvl1pPr>
          </a:lstStyle>
          <a:p>
            <a:pPr>
              <a:defRPr/>
            </a:pPr>
            <a:fld id="{A6ED6422-58AD-40C1-AA21-71629DC2CA36}" type="slidenum">
              <a:rPr lang="en-IN" altLang="en-US"/>
            </a:fld>
            <a:endParaRPr lang="en-IN" altLang="en-US">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 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 name="Google Shape;47;p7"/>
          <p:cNvSpPr txBox="1">
            <a:spLocks noGrp="1"/>
          </p:cNvSpPr>
          <p:nvPr>
            <p:ph type="dt" idx="10"/>
          </p:nvPr>
        </p:nvSpPr>
        <p:spPr/>
        <p:txBody>
          <a:bodyPr/>
          <a:lstStyle>
            <a:lvl1pPr>
              <a:defRPr/>
            </a:lvl1pPr>
          </a:lstStyle>
          <a:p>
            <a:pPr>
              <a:defRPr/>
            </a:pPr>
            <a:endParaRPr lang="zh-CN"/>
          </a:p>
        </p:txBody>
      </p:sp>
      <p:sp>
        <p:nvSpPr>
          <p:cNvPr id="4" name="Google Shape;48;p7"/>
          <p:cNvSpPr txBox="1">
            <a:spLocks noGrp="1"/>
          </p:cNvSpPr>
          <p:nvPr>
            <p:ph type="ftr" idx="11"/>
          </p:nvPr>
        </p:nvSpPr>
        <p:spPr/>
        <p:txBody>
          <a:bodyPr/>
          <a:lstStyle>
            <a:lvl1pPr>
              <a:defRPr/>
            </a:lvl1pPr>
          </a:lstStyle>
          <a:p>
            <a:pPr>
              <a:defRPr/>
            </a:pPr>
            <a:endParaRPr lang="zh-CN"/>
          </a:p>
        </p:txBody>
      </p:sp>
      <p:sp>
        <p:nvSpPr>
          <p:cNvPr id="5" name="Google Shape;49;p7"/>
          <p:cNvSpPr txBox="1">
            <a:spLocks noGrp="1"/>
          </p:cNvSpPr>
          <p:nvPr>
            <p:ph type="sldNum" idx="12"/>
          </p:nvPr>
        </p:nvSpPr>
        <p:spPr/>
        <p:txBody>
          <a:bodyPr/>
          <a:lstStyle>
            <a:lvl1pPr>
              <a:defRPr/>
            </a:lvl1pPr>
          </a:lstStyle>
          <a:p>
            <a:pPr>
              <a:defRPr/>
            </a:pPr>
            <a:fld id="{AB09A1AD-88C2-4229-BAEB-6A656E30B68D}" type="slidenum">
              <a:rPr lang="en-IN" altLang="en-US"/>
            </a:fld>
            <a:endParaRPr lang="en-IN" altLang="en-US">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2" name="Google Shape;51;p8"/>
          <p:cNvSpPr txBox="1">
            <a:spLocks noGrp="1"/>
          </p:cNvSpPr>
          <p:nvPr>
            <p:ph type="dt" idx="10"/>
          </p:nvPr>
        </p:nvSpPr>
        <p:spPr/>
        <p:txBody>
          <a:bodyPr/>
          <a:lstStyle>
            <a:lvl1pPr>
              <a:defRPr/>
            </a:lvl1pPr>
          </a:lstStyle>
          <a:p>
            <a:pPr>
              <a:defRPr/>
            </a:pPr>
            <a:endParaRPr lang="zh-CN"/>
          </a:p>
        </p:txBody>
      </p:sp>
      <p:sp>
        <p:nvSpPr>
          <p:cNvPr id="3" name="Google Shape;52;p8"/>
          <p:cNvSpPr txBox="1">
            <a:spLocks noGrp="1"/>
          </p:cNvSpPr>
          <p:nvPr>
            <p:ph type="ftr" idx="11"/>
          </p:nvPr>
        </p:nvSpPr>
        <p:spPr/>
        <p:txBody>
          <a:bodyPr/>
          <a:lstStyle>
            <a:lvl1pPr>
              <a:defRPr/>
            </a:lvl1pPr>
          </a:lstStyle>
          <a:p>
            <a:pPr>
              <a:defRPr/>
            </a:pPr>
            <a:endParaRPr lang="zh-CN"/>
          </a:p>
        </p:txBody>
      </p:sp>
      <p:sp>
        <p:nvSpPr>
          <p:cNvPr id="4" name="Google Shape;53;p8"/>
          <p:cNvSpPr txBox="1">
            <a:spLocks noGrp="1"/>
          </p:cNvSpPr>
          <p:nvPr>
            <p:ph type="sldNum" idx="12"/>
          </p:nvPr>
        </p:nvSpPr>
        <p:spPr/>
        <p:txBody>
          <a:bodyPr/>
          <a:lstStyle>
            <a:lvl1pPr>
              <a:defRPr/>
            </a:lvl1pPr>
          </a:lstStyle>
          <a:p>
            <a:pPr>
              <a:defRPr/>
            </a:pPr>
            <a:fld id="{2DAF97B7-5DB4-4563-97BD-90947AAF9485}" type="slidenum">
              <a:rPr lang="en-IN" altLang="en-US"/>
            </a:fld>
            <a:endParaRPr lang="en-IN" altLang="en-US">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Content with Ca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anchor="b">
            <a:no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 name="Google Shape;58;p9"/>
          <p:cNvSpPr txBox="1">
            <a:spLocks noGrp="1"/>
          </p:cNvSpPr>
          <p:nvPr>
            <p:ph type="dt" idx="10"/>
          </p:nvPr>
        </p:nvSpPr>
        <p:spPr/>
        <p:txBody>
          <a:bodyPr/>
          <a:lstStyle>
            <a:lvl1pPr>
              <a:defRPr/>
            </a:lvl1pPr>
          </a:lstStyle>
          <a:p>
            <a:pPr>
              <a:defRPr/>
            </a:pPr>
            <a:endParaRPr lang="zh-CN"/>
          </a:p>
        </p:txBody>
      </p:sp>
      <p:sp>
        <p:nvSpPr>
          <p:cNvPr id="6" name="Google Shape;59;p9"/>
          <p:cNvSpPr txBox="1">
            <a:spLocks noGrp="1"/>
          </p:cNvSpPr>
          <p:nvPr>
            <p:ph type="ftr" idx="11"/>
          </p:nvPr>
        </p:nvSpPr>
        <p:spPr/>
        <p:txBody>
          <a:bodyPr/>
          <a:lstStyle>
            <a:lvl1pPr>
              <a:defRPr/>
            </a:lvl1pPr>
          </a:lstStyle>
          <a:p>
            <a:pPr>
              <a:defRPr/>
            </a:pPr>
            <a:endParaRPr lang="zh-CN"/>
          </a:p>
        </p:txBody>
      </p:sp>
      <p:sp>
        <p:nvSpPr>
          <p:cNvPr id="7" name="Google Shape;60;p9"/>
          <p:cNvSpPr txBox="1">
            <a:spLocks noGrp="1"/>
          </p:cNvSpPr>
          <p:nvPr>
            <p:ph type="sldNum" idx="12"/>
          </p:nvPr>
        </p:nvSpPr>
        <p:spPr/>
        <p:txBody>
          <a:bodyPr/>
          <a:lstStyle>
            <a:lvl1pPr>
              <a:defRPr/>
            </a:lvl1pPr>
          </a:lstStyle>
          <a:p>
            <a:pPr>
              <a:defRPr/>
            </a:pPr>
            <a:fld id="{BD03D9D6-D23A-43F6-A2F1-CA914DC61F4E}" type="slidenum">
              <a:rPr lang="en-IN" altLang="en-US"/>
            </a:fld>
            <a:endParaRPr lang="en-IN" altLang="en-US">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 with Caption">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anchor="b">
            <a:no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a:no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lvl="0"/>
            <a:endParaRPr noProof="0">
              <a:sym typeface="Calibri" panose="020F0502020204030204"/>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 name="Google Shape;65;p10"/>
          <p:cNvSpPr txBox="1">
            <a:spLocks noGrp="1"/>
          </p:cNvSpPr>
          <p:nvPr>
            <p:ph type="dt" idx="10"/>
          </p:nvPr>
        </p:nvSpPr>
        <p:spPr/>
        <p:txBody>
          <a:bodyPr/>
          <a:lstStyle>
            <a:lvl1pPr>
              <a:defRPr/>
            </a:lvl1pPr>
          </a:lstStyle>
          <a:p>
            <a:pPr>
              <a:defRPr/>
            </a:pPr>
            <a:endParaRPr lang="zh-CN"/>
          </a:p>
        </p:txBody>
      </p:sp>
      <p:sp>
        <p:nvSpPr>
          <p:cNvPr id="6" name="Google Shape;66;p10"/>
          <p:cNvSpPr txBox="1">
            <a:spLocks noGrp="1"/>
          </p:cNvSpPr>
          <p:nvPr>
            <p:ph type="ftr" idx="11"/>
          </p:nvPr>
        </p:nvSpPr>
        <p:spPr/>
        <p:txBody>
          <a:bodyPr/>
          <a:lstStyle>
            <a:lvl1pPr>
              <a:defRPr/>
            </a:lvl1pPr>
          </a:lstStyle>
          <a:p>
            <a:pPr>
              <a:defRPr/>
            </a:pPr>
            <a:endParaRPr lang="zh-CN"/>
          </a:p>
        </p:txBody>
      </p:sp>
      <p:sp>
        <p:nvSpPr>
          <p:cNvPr id="7" name="Google Shape;67;p10"/>
          <p:cNvSpPr txBox="1">
            <a:spLocks noGrp="1"/>
          </p:cNvSpPr>
          <p:nvPr>
            <p:ph type="sldNum" idx="12"/>
          </p:nvPr>
        </p:nvSpPr>
        <p:spPr/>
        <p:txBody>
          <a:bodyPr/>
          <a:lstStyle>
            <a:lvl1pPr>
              <a:defRPr/>
            </a:lvl1pPr>
          </a:lstStyle>
          <a:p>
            <a:pPr>
              <a:defRPr/>
            </a:pPr>
            <a:fld id="{D696FD09-DD85-4788-B390-911EAF7B00E0}" type="slidenum">
              <a:rPr lang="en-IN" altLang="en-US"/>
            </a:fld>
            <a:endParaRPr lang="en-IN" altLang="en-US">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Google Shape;6;p1"/>
          <p:cNvSpPr txBox="1">
            <a:spLocks noGrp="1" noChangeArrowheads="1"/>
          </p:cNvSpPr>
          <p:nvPr>
            <p:ph type="title" idx="4294967295"/>
          </p:nvPr>
        </p:nvSpPr>
        <p:spPr bwMode="auto">
          <a:xfrm>
            <a:off x="838200" y="365125"/>
            <a:ext cx="10515600" cy="1325563"/>
          </a:xfrm>
          <a:prstGeom prst="rect">
            <a:avLst/>
          </a:prstGeom>
          <a:noFill/>
          <a:ln w="9525">
            <a:noFill/>
            <a:miter lim="800000"/>
          </a:ln>
        </p:spPr>
        <p:txBody>
          <a:bodyPr vert="horz" wrap="square" lIns="91425" tIns="45700" rIns="91425" bIns="45700" numCol="1" anchor="ctr" anchorCtr="0" compatLnSpc="1"/>
          <a:lstStyle/>
          <a:p>
            <a:pPr lvl="0"/>
            <a:endParaRPr lang="en-US" altLang="zh-CN" smtClean="0">
              <a:sym typeface="Arial" panose="020B0604020202020204" pitchFamily="34" charset="0"/>
            </a:endParaRPr>
          </a:p>
        </p:txBody>
      </p:sp>
      <p:sp>
        <p:nvSpPr>
          <p:cNvPr id="1027" name="Google Shape;7;p1"/>
          <p:cNvSpPr txBox="1">
            <a:spLocks noGrp="1" noChangeArrowheads="1"/>
          </p:cNvSpPr>
          <p:nvPr>
            <p:ph type="body" idx="9"/>
          </p:nvPr>
        </p:nvSpPr>
        <p:spPr bwMode="auto">
          <a:xfrm>
            <a:off x="838200" y="1825625"/>
            <a:ext cx="10515600" cy="4351338"/>
          </a:xfrm>
          <a:prstGeom prst="rect">
            <a:avLst/>
          </a:prstGeom>
          <a:noFill/>
          <a:ln w="9525">
            <a:noFill/>
            <a:miter lim="800000"/>
          </a:ln>
        </p:spPr>
        <p:txBody>
          <a:bodyPr vert="horz" wrap="square" lIns="91425" tIns="45700" rIns="91425" bIns="45700" numCol="1" anchor="t" anchorCtr="0" compatLnSpc="1"/>
          <a:lstStyle/>
          <a:p>
            <a:pPr lvl="0"/>
            <a:endParaRPr lang="en-US" altLang="zh-CN" smtClean="0">
              <a:sym typeface="Arial" panose="020B0604020202020204" pitchFamily="34" charset="0"/>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vert="horz" wrap="square" lIns="91425" tIns="45700" rIns="91425" bIns="45700" numCol="1" anchor="ctr" anchorCtr="0" compatLnSpc="1">
            <a:noAutofit/>
          </a:bodyPr>
          <a:lstStyle>
            <a:lvl1pPr>
              <a:defRPr sz="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stStyle>
          <a:p>
            <a:pPr>
              <a:defRPr/>
            </a:pPr>
            <a:endParaRPr lang="zh-CN"/>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vert="horz" wrap="square" lIns="91425" tIns="45700" rIns="91425" bIns="45700" numCol="1" anchor="ctr" anchorCtr="0" compatLnSpc="1">
            <a:noAutofit/>
          </a:bodyPr>
          <a:lstStyle>
            <a:lvl1pPr algn="ctr">
              <a:defRPr sz="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stStyle>
          <a:p>
            <a:pPr>
              <a:defRPr/>
            </a:pPr>
            <a:endParaRPr lang="zh-CN"/>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vert="horz" wrap="square" lIns="91425" tIns="45700" rIns="91425" bIns="45700" numCol="1" anchor="ctr" anchorCtr="0" compatLnSpc="1">
            <a:noAutofit/>
          </a:bodyPr>
          <a:lstStyle>
            <a:lvl1pPr algn="r">
              <a:defRPr sz="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stStyle>
          <a:p>
            <a:pPr>
              <a:defRPr/>
            </a:pPr>
            <a:fld id="{4E081EB0-9C2F-458C-9D2A-7EAC4CBD8265}" type="slidenum">
              <a:rPr lang="en-IN" altLang="en-US"/>
            </a:fld>
            <a:endParaRPr lang="en-IN" alt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defPPr marR="0" lvl="0" algn="l" rtl="0">
        <a:lnSpc>
          <a:spcPct val="100000"/>
        </a:lnSpc>
        <a:spcBef>
          <a:spcPts val="0"/>
        </a:spcBef>
        <a:spcAft>
          <a:spcPts val="0"/>
        </a:spcAft>
      </a:defPPr>
      <a:lvl1pPr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lvl="1"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lvl="2"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lvl="3"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lvl="4" algn="l" rtl="0" eaLnBrk="0" fontAlgn="base" hangingPunct="0">
        <a:spcBef>
          <a:spcPct val="0"/>
        </a:spcBef>
        <a:spcAft>
          <a:spcPct val="0"/>
        </a:spcAft>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marL="742950" lvl="1" indent="-285750" algn="l" rtl="0" eaLnBrk="0" fontAlgn="base" hangingPunct="0">
        <a:spcBef>
          <a:spcPct val="0"/>
        </a:spcBef>
        <a:spcAft>
          <a:spcPct val="0"/>
        </a:spcAft>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marL="1143000" lvl="2" indent="-228600" algn="l" rtl="0" eaLnBrk="0" fontAlgn="base" hangingPunct="0">
        <a:spcBef>
          <a:spcPct val="0"/>
        </a:spcBef>
        <a:spcAft>
          <a:spcPct val="0"/>
        </a:spcAft>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marL="1600200" lvl="3" indent="-228600" algn="l" rtl="0" eaLnBrk="0" fontAlgn="base" hangingPunct="0">
        <a:spcBef>
          <a:spcPct val="0"/>
        </a:spcBef>
        <a:spcAft>
          <a:spcPct val="0"/>
        </a:spcAft>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marL="2057400" lvl="4" indent="-228600" algn="l" rtl="0" eaLnBrk="0" fontAlgn="base" hangingPunct="0">
        <a:spcBef>
          <a:spcPct val="0"/>
        </a:spcBef>
        <a:spcAft>
          <a:spcPct val="0"/>
        </a:spcAft>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3314" name="Google Shape;84;p13"/>
          <p:cNvSpPr txBox="1">
            <a:spLocks noGrp="1"/>
          </p:cNvSpPr>
          <p:nvPr>
            <p:ph type="ctrTitle"/>
          </p:nvPr>
        </p:nvSpPr>
        <p:spPr/>
        <p:txBody>
          <a:bodyPr/>
          <a:lstStyle/>
          <a:p>
            <a:pPr eaLnBrk="1" hangingPunct="1">
              <a:spcBef>
                <a:spcPct val="0"/>
              </a:spcBef>
              <a:spcAft>
                <a:spcPct val="0"/>
              </a:spcAft>
              <a:buClr>
                <a:srgbClr val="000000"/>
              </a:buClr>
              <a:buFont typeface="Calibri" panose="020F0502020204030204" pitchFamily="34" charset="0"/>
              <a:buNone/>
            </a:pPr>
            <a:r>
              <a:rPr lang="en-US" dirty="0" smtClean="0">
                <a:latin typeface="Arial" panose="020B0604020202020204" pitchFamily="34" charset="0"/>
                <a:cs typeface="Arial" panose="020B0604020202020204" pitchFamily="34" charset="0"/>
              </a:rPr>
              <a:t>Principles of Management</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for Engineers</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(MS-302)</a:t>
            </a:r>
            <a:endParaRPr lang="en-US" noProof="1" smtClean="0">
              <a:latin typeface="Calibri" panose="020F0502020204030204" pitchFamily="34" charset="0"/>
              <a:cs typeface="Arial" panose="020B0604020202020204" pitchFamily="34" charset="0"/>
            </a:endParaRPr>
          </a:p>
        </p:txBody>
      </p:sp>
      <p:sp>
        <p:nvSpPr>
          <p:cNvPr id="13315" name="Google Shape;85;p13"/>
          <p:cNvSpPr txBox="1">
            <a:spLocks noGrp="1"/>
          </p:cNvSpPr>
          <p:nvPr>
            <p:ph type="subTitle" idx="1"/>
          </p:nvPr>
        </p:nvSpPr>
        <p:spPr/>
        <p:txBody>
          <a:bodyPr/>
          <a:lstStyle/>
          <a:p>
            <a:pPr marL="0" indent="0" eaLnBrk="1" hangingPunct="1">
              <a:spcAft>
                <a:spcPct val="0"/>
              </a:spcAft>
              <a:buClr>
                <a:srgbClr val="000000"/>
              </a:buClr>
            </a:pPr>
            <a:r>
              <a:rPr lang="en-US" dirty="0" smtClean="0">
                <a:latin typeface="Arial" panose="020B0604020202020204" pitchFamily="34" charset="0"/>
                <a:cs typeface="Arial" panose="020B0604020202020204" pitchFamily="34" charset="0"/>
              </a:rPr>
              <a:t>Prepared By</a:t>
            </a:r>
            <a:endParaRPr lang="en-US" dirty="0" smtClean="0">
              <a:latin typeface="Arial" panose="020B0604020202020204" pitchFamily="34" charset="0"/>
              <a:cs typeface="Arial" panose="020B0604020202020204" pitchFamily="34" charset="0"/>
            </a:endParaRPr>
          </a:p>
          <a:p>
            <a:pPr marL="0" indent="0" eaLnBrk="1" hangingPunct="1">
              <a:spcAft>
                <a:spcPct val="0"/>
              </a:spcAft>
              <a:buClr>
                <a:srgbClr val="000000"/>
              </a:buClr>
            </a:pPr>
            <a:r>
              <a:rPr lang="en-US" dirty="0" err="1" smtClean="0">
                <a:latin typeface="Arial" panose="020B0604020202020204" pitchFamily="34" charset="0"/>
                <a:cs typeface="Arial" panose="020B0604020202020204" pitchFamily="34" charset="0"/>
              </a:rPr>
              <a:t>Kapil</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Khurana</a:t>
            </a:r>
            <a:endParaRPr lang="en-US" dirty="0" smtClean="0">
              <a:latin typeface="Arial" panose="020B0604020202020204" pitchFamily="34" charset="0"/>
              <a:cs typeface="Arial" panose="020B0604020202020204" pitchFamily="34" charset="0"/>
            </a:endParaRPr>
          </a:p>
          <a:p>
            <a:pPr marL="0" indent="0" eaLnBrk="1" hangingPunct="1">
              <a:spcAft>
                <a:spcPct val="0"/>
              </a:spcAft>
              <a:buClr>
                <a:srgbClr val="000000"/>
              </a:buClr>
            </a:pPr>
            <a:r>
              <a:rPr lang="en-US" dirty="0" smtClean="0">
                <a:latin typeface="Arial" panose="020B0604020202020204" pitchFamily="34" charset="0"/>
                <a:cs typeface="Arial" panose="020B0604020202020204" pitchFamily="34" charset="0"/>
              </a:rPr>
              <a:t>kapil@delhitechnicalcamps.ac.in</a:t>
            </a:r>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txBox="1">
            <a:spLocks noGrp="1"/>
          </p:cNvSpPr>
          <p:nvPr>
            <p:ph type="title"/>
          </p:nvPr>
        </p:nvSpPr>
        <p:spPr>
          <a:xfrm>
            <a:off x="838200" y="365125"/>
            <a:ext cx="10515600" cy="504190"/>
          </a:xfrm>
        </p:spPr>
        <p:txBody>
          <a:bodyPr/>
          <a:lstStyle/>
          <a:p>
            <a:pPr eaLnBrk="1" hangingPunct="1">
              <a:spcBef>
                <a:spcPct val="0"/>
              </a:spcBef>
              <a:spcAft>
                <a:spcPct val="0"/>
              </a:spcAft>
              <a:buClr>
                <a:srgbClr val="000000"/>
              </a:buClr>
            </a:pPr>
            <a:endParaRPr lang="en-US" sz="2800" b="1" dirty="0" smtClean="0">
              <a:latin typeface="Times New Roman" panose="02020603050405020304" pitchFamily="18" charset="0"/>
              <a:cs typeface="Times New Roman" panose="02020603050405020304" pitchFamily="18" charset="0"/>
            </a:endParaRPr>
          </a:p>
        </p:txBody>
      </p:sp>
      <p:sp>
        <p:nvSpPr>
          <p:cNvPr id="24579" name="Content Placeholder 2"/>
          <p:cNvSpPr txBox="1">
            <a:spLocks noGrp="1"/>
          </p:cNvSpPr>
          <p:nvPr>
            <p:ph idx="1"/>
          </p:nvPr>
        </p:nvSpPr>
        <p:spPr>
          <a:xfrm>
            <a:off x="809625" y="438150"/>
            <a:ext cx="10515600" cy="6109335"/>
          </a:xfrm>
        </p:spPr>
        <p:txBody>
          <a:bodyPr/>
          <a:lstStyle/>
          <a:p>
            <a:pPr lvl="4" eaLnBrk="1" hangingPunct="1">
              <a:spcAft>
                <a:spcPct val="0"/>
              </a:spcAft>
              <a:buClr>
                <a:srgbClr val="000000"/>
              </a:buClr>
              <a:buNone/>
            </a:pPr>
            <a:endParaRPr lang="en-US" sz="2000" dirty="0" smtClean="0">
              <a:latin typeface="Times New Roman" panose="02020603050405020304" pitchFamily="18" charset="0"/>
              <a:cs typeface="Times New Roman" panose="02020603050405020304" pitchFamily="18" charset="0"/>
            </a:endParaRPr>
          </a:p>
          <a:p>
            <a:pPr eaLnBrk="1" hangingPunct="1">
              <a:spcAft>
                <a:spcPct val="0"/>
              </a:spcAft>
              <a:buClr>
                <a:srgbClr val="000000"/>
              </a:buClr>
              <a:buFont typeface="Wingdings" panose="05000000000000000000" charset="0"/>
              <a:buChar char="v"/>
            </a:pPr>
            <a:r>
              <a:rPr lang="en-US" sz="2000" b="1" dirty="0" smtClean="0"/>
              <a:t>Controlling:</a:t>
            </a:r>
            <a:endParaRPr lang="en-US" sz="2000" dirty="0" smtClean="0"/>
          </a:p>
          <a:p>
            <a:pPr eaLnBrk="1" hangingPunct="1">
              <a:spcAft>
                <a:spcPct val="0"/>
              </a:spcAft>
              <a:buClr>
                <a:srgbClr val="000000"/>
              </a:buClr>
            </a:pPr>
            <a:r>
              <a:rPr lang="en-US" sz="2000" dirty="0" smtClean="0"/>
              <a:t>Role: Monitoring, measuring, and adjusting activities to ensure they align with the organizational plans and goals.</a:t>
            </a:r>
            <a:endParaRPr lang="en-US" sz="2000" dirty="0" smtClean="0"/>
          </a:p>
          <a:p>
            <a:pPr eaLnBrk="1" hangingPunct="1">
              <a:spcAft>
                <a:spcPct val="0"/>
              </a:spcAft>
              <a:buClr>
                <a:srgbClr val="000000"/>
              </a:buClr>
            </a:pPr>
            <a:r>
              <a:rPr lang="en-US" sz="2000" dirty="0" smtClean="0"/>
              <a:t>Importance: Helps in identifying deviations from the plan and taking corrective actions to maintain efficiency.</a:t>
            </a:r>
            <a:endParaRPr lang="en-US" sz="2000" dirty="0" smtClean="0"/>
          </a:p>
          <a:p>
            <a:pPr eaLnBrk="1" hangingPunct="1">
              <a:spcAft>
                <a:spcPct val="0"/>
              </a:spcAft>
              <a:buClr>
                <a:srgbClr val="000000"/>
              </a:buClr>
            </a:pPr>
            <a:r>
              <a:rPr lang="en-US" sz="2000" dirty="0" smtClean="0"/>
              <a:t>Example: A financial manager regularly reviews budget reports, identifies overspending, and adjusts spending plans accordingly.</a:t>
            </a:r>
            <a:endParaRPr lang="en-US" sz="2000" dirty="0" smtClean="0"/>
          </a:p>
          <a:p>
            <a:pPr eaLnBrk="1" hangingPunct="1">
              <a:spcAft>
                <a:spcPct val="0"/>
              </a:spcAft>
              <a:buClr>
                <a:srgbClr val="000000"/>
              </a:buClr>
            </a:pPr>
            <a:endParaRPr lang="en-US" sz="2000" dirty="0" smtClean="0"/>
          </a:p>
          <a:p>
            <a:pPr eaLnBrk="1" hangingPunct="1">
              <a:spcAft>
                <a:spcPct val="0"/>
              </a:spcAft>
              <a:buClr>
                <a:srgbClr val="000000"/>
              </a:buClr>
              <a:buFont typeface="Wingdings" panose="05000000000000000000" charset="0"/>
              <a:buChar char="v"/>
            </a:pPr>
            <a:r>
              <a:rPr lang="en-US" sz="2000" b="1" dirty="0" smtClean="0"/>
              <a:t>Decision-Making:</a:t>
            </a:r>
            <a:endParaRPr lang="en-US" sz="2000" dirty="0" smtClean="0"/>
          </a:p>
          <a:p>
            <a:pPr eaLnBrk="1" hangingPunct="1">
              <a:spcAft>
                <a:spcPct val="0"/>
              </a:spcAft>
              <a:buClr>
                <a:srgbClr val="000000"/>
              </a:buClr>
            </a:pPr>
            <a:r>
              <a:rPr lang="en-US" sz="2000" dirty="0" smtClean="0"/>
              <a:t>Role: Making choices and selecting the best course of action from available alternatives.</a:t>
            </a:r>
            <a:endParaRPr lang="en-US" sz="2000" dirty="0" smtClean="0"/>
          </a:p>
          <a:p>
            <a:pPr eaLnBrk="1" hangingPunct="1">
              <a:spcAft>
                <a:spcPct val="0"/>
              </a:spcAft>
              <a:buClr>
                <a:srgbClr val="000000"/>
              </a:buClr>
            </a:pPr>
            <a:r>
              <a:rPr lang="en-US" sz="2000" dirty="0" smtClean="0"/>
              <a:t>Importance: Ensures effective problem-solving and adaptation to changing circumstances.</a:t>
            </a:r>
            <a:endParaRPr lang="en-US" sz="2000" dirty="0" smtClean="0"/>
          </a:p>
          <a:p>
            <a:pPr eaLnBrk="1" hangingPunct="1">
              <a:spcAft>
                <a:spcPct val="0"/>
              </a:spcAft>
              <a:buClr>
                <a:srgbClr val="000000"/>
              </a:buClr>
            </a:pPr>
            <a:r>
              <a:rPr lang="en-US" sz="2000" dirty="0" smtClean="0"/>
              <a:t>Example: A CEO decides to invest in new technology to improve production efficiency based on a thorough analysis of market trends and technological advancements.</a:t>
            </a:r>
            <a:endParaRPr lang="en-US" sz="20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txBox="1">
            <a:spLocks noGrp="1"/>
          </p:cNvSpPr>
          <p:nvPr>
            <p:ph idx="1"/>
          </p:nvPr>
        </p:nvSpPr>
        <p:spPr>
          <a:xfrm>
            <a:off x="838200" y="753110"/>
            <a:ext cx="10515600" cy="5842635"/>
          </a:xfrm>
        </p:spPr>
        <p:txBody>
          <a:bodyPr/>
          <a:lstStyle/>
          <a:p>
            <a:pPr eaLnBrk="1" hangingPunct="1">
              <a:spcAft>
                <a:spcPct val="0"/>
              </a:spcAft>
              <a:buClr>
                <a:srgbClr val="000000"/>
              </a:buClr>
              <a:buFont typeface="Wingdings" panose="05000000000000000000" charset="0"/>
              <a:buChar char="v"/>
            </a:pPr>
            <a:r>
              <a:rPr lang="en-US" sz="2000" b="1" dirty="0" smtClean="0">
                <a:latin typeface="Arial" panose="020B0604020202020204" pitchFamily="34" charset="0"/>
                <a:cs typeface="Arial" panose="020B0604020202020204" pitchFamily="34" charset="0"/>
              </a:rPr>
              <a:t>Communication:</a:t>
            </a:r>
            <a:endParaRPr lang="en-US" sz="2000" dirty="0" smtClean="0">
              <a:latin typeface="Arial" panose="020B0604020202020204" pitchFamily="34" charset="0"/>
              <a:cs typeface="Arial" panose="020B0604020202020204" pitchFamily="34" charset="0"/>
            </a:endParaRPr>
          </a:p>
          <a:p>
            <a:pPr marL="114300" indent="0" eaLnBrk="1" hangingPunct="1">
              <a:spcAft>
                <a:spcPct val="0"/>
              </a:spcAft>
              <a:buClr>
                <a:srgbClr val="000000"/>
              </a:buClr>
              <a:buNone/>
            </a:pPr>
            <a:r>
              <a:rPr lang="en-US" sz="2000" dirty="0" smtClean="0">
                <a:latin typeface="Arial" panose="020B0604020202020204" pitchFamily="34" charset="0"/>
                <a:cs typeface="Arial" panose="020B0604020202020204" pitchFamily="34" charset="0"/>
              </a:rPr>
              <a:t>Role: Facilitating the flow of information within the organization and ensuring effective communication channels.</a:t>
            </a:r>
            <a:endParaRPr lang="en-US" sz="2000" dirty="0" smtClean="0">
              <a:latin typeface="Arial" panose="020B0604020202020204" pitchFamily="34" charset="0"/>
              <a:cs typeface="Arial" panose="020B0604020202020204" pitchFamily="34" charset="0"/>
            </a:endParaRPr>
          </a:p>
          <a:p>
            <a:pPr marL="114300" indent="0" eaLnBrk="1" hangingPunct="1">
              <a:spcAft>
                <a:spcPct val="0"/>
              </a:spcAft>
              <a:buClr>
                <a:srgbClr val="000000"/>
              </a:buClr>
              <a:buNone/>
            </a:pPr>
            <a:r>
              <a:rPr lang="en-US" sz="2000" dirty="0" smtClean="0">
                <a:latin typeface="Arial" panose="020B0604020202020204" pitchFamily="34" charset="0"/>
                <a:cs typeface="Arial" panose="020B0604020202020204" pitchFamily="34" charset="0"/>
              </a:rPr>
              <a:t>Importance: Promotes transparency, understanding, and alignment of goals among employees.</a:t>
            </a:r>
            <a:endParaRPr lang="en-US" sz="2000" dirty="0" smtClean="0">
              <a:latin typeface="Arial" panose="020B0604020202020204" pitchFamily="34" charset="0"/>
              <a:cs typeface="Arial" panose="020B0604020202020204" pitchFamily="34" charset="0"/>
            </a:endParaRPr>
          </a:p>
          <a:p>
            <a:pPr marL="114300" indent="0" eaLnBrk="1" hangingPunct="1">
              <a:spcAft>
                <a:spcPct val="0"/>
              </a:spcAft>
              <a:buClr>
                <a:srgbClr val="000000"/>
              </a:buClr>
              <a:buNone/>
            </a:pPr>
            <a:r>
              <a:rPr lang="en-US" sz="2000" dirty="0" smtClean="0">
                <a:latin typeface="Arial" panose="020B0604020202020204" pitchFamily="34" charset="0"/>
                <a:cs typeface="Arial" panose="020B0604020202020204" pitchFamily="34" charset="0"/>
              </a:rPr>
              <a:t>Example: A project manager conducts regular team meetings to update members on project progress, discuss challenges, and gather feedback.</a:t>
            </a:r>
            <a:endParaRPr lang="en-US" sz="2000" dirty="0" smtClean="0">
              <a:latin typeface="Arial" panose="020B0604020202020204" pitchFamily="34" charset="0"/>
              <a:cs typeface="Arial" panose="020B0604020202020204" pitchFamily="34" charset="0"/>
            </a:endParaRPr>
          </a:p>
          <a:p>
            <a:pPr marL="114300" indent="0" eaLnBrk="1" hangingPunct="1">
              <a:spcAft>
                <a:spcPct val="0"/>
              </a:spcAft>
              <a:buClr>
                <a:srgbClr val="000000"/>
              </a:buClr>
              <a:buNone/>
            </a:pP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buFont typeface="Wingdings" panose="05000000000000000000" charset="0"/>
              <a:buChar char="v"/>
            </a:pPr>
            <a:r>
              <a:rPr lang="en-US" sz="2000" b="1" dirty="0" smtClean="0">
                <a:latin typeface="Arial" panose="020B0604020202020204" pitchFamily="34" charset="0"/>
                <a:cs typeface="Arial" panose="020B0604020202020204" pitchFamily="34" charset="0"/>
              </a:rPr>
              <a:t>Adaptation to Change:</a:t>
            </a:r>
            <a:endParaRPr lang="en-US" sz="2000" dirty="0" smtClean="0">
              <a:latin typeface="Arial" panose="020B0604020202020204" pitchFamily="34" charset="0"/>
              <a:cs typeface="Arial" panose="020B0604020202020204" pitchFamily="34" charset="0"/>
            </a:endParaRPr>
          </a:p>
          <a:p>
            <a:pPr marL="114300" indent="0" eaLnBrk="1" hangingPunct="1">
              <a:spcAft>
                <a:spcPct val="0"/>
              </a:spcAft>
              <a:buClr>
                <a:srgbClr val="000000"/>
              </a:buClr>
              <a:buNone/>
            </a:pPr>
            <a:r>
              <a:rPr lang="en-US" sz="2000" dirty="0" smtClean="0">
                <a:latin typeface="Arial" panose="020B0604020202020204" pitchFamily="34" charset="0"/>
                <a:cs typeface="Arial" panose="020B0604020202020204" pitchFamily="34" charset="0"/>
              </a:rPr>
              <a:t>Role: Anticipating and managing change within the organization.</a:t>
            </a:r>
            <a:endParaRPr lang="en-US" sz="2000" dirty="0" smtClean="0">
              <a:latin typeface="Arial" panose="020B0604020202020204" pitchFamily="34" charset="0"/>
              <a:cs typeface="Arial" panose="020B0604020202020204" pitchFamily="34" charset="0"/>
            </a:endParaRPr>
          </a:p>
          <a:p>
            <a:pPr marL="114300" indent="0" eaLnBrk="1" hangingPunct="1">
              <a:spcAft>
                <a:spcPct val="0"/>
              </a:spcAft>
              <a:buClr>
                <a:srgbClr val="000000"/>
              </a:buClr>
              <a:buNone/>
            </a:pPr>
            <a:r>
              <a:rPr lang="en-US" sz="2000" dirty="0" smtClean="0">
                <a:latin typeface="Arial" panose="020B0604020202020204" pitchFamily="34" charset="0"/>
                <a:cs typeface="Arial" panose="020B0604020202020204" pitchFamily="34" charset="0"/>
              </a:rPr>
              <a:t>Importance: Helps the organization stay competitive and responsive to external factors.</a:t>
            </a:r>
            <a:endParaRPr lang="en-US" sz="2000" dirty="0" smtClean="0">
              <a:latin typeface="Arial" panose="020B0604020202020204" pitchFamily="34" charset="0"/>
              <a:cs typeface="Arial" panose="020B0604020202020204" pitchFamily="34" charset="0"/>
            </a:endParaRPr>
          </a:p>
          <a:p>
            <a:pPr marL="114300" indent="0" eaLnBrk="1" hangingPunct="1">
              <a:spcAft>
                <a:spcPct val="0"/>
              </a:spcAft>
              <a:buClr>
                <a:srgbClr val="000000"/>
              </a:buClr>
              <a:buNone/>
            </a:pPr>
            <a:r>
              <a:rPr lang="en-US" sz="2000" dirty="0" smtClean="0">
                <a:latin typeface="Arial" panose="020B0604020202020204" pitchFamily="34" charset="0"/>
                <a:cs typeface="Arial" panose="020B0604020202020204" pitchFamily="34" charset="0"/>
              </a:rPr>
              <a:t>Example: A retail manager adapts the product inventory and marketing strategy in response to changes in consumer preferences or market trends.</a:t>
            </a:r>
            <a:endParaRPr lang="en-US" sz="2000" dirty="0" smtClean="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txBox="1">
            <a:spLocks noGrp="1"/>
          </p:cNvSpPr>
          <p:nvPr>
            <p:ph type="title"/>
          </p:nvPr>
        </p:nvSpPr>
        <p:spPr/>
        <p:txBody>
          <a:bodyPr/>
          <a:lstStyle/>
          <a:p>
            <a:pPr eaLnBrk="1" hangingPunct="1">
              <a:spcBef>
                <a:spcPct val="0"/>
              </a:spcBef>
              <a:spcAft>
                <a:spcPct val="0"/>
              </a:spcAft>
              <a:buClr>
                <a:srgbClr val="000000"/>
              </a:buClr>
            </a:pPr>
            <a:endParaRPr lang="en-US" sz="2000" b="1" dirty="0" smtClean="0">
              <a:latin typeface="Times New Roman" panose="02020603050405020304" pitchFamily="18" charset="0"/>
              <a:cs typeface="Times New Roman" panose="02020603050405020304" pitchFamily="18" charset="0"/>
            </a:endParaRPr>
          </a:p>
        </p:txBody>
      </p:sp>
      <p:sp>
        <p:nvSpPr>
          <p:cNvPr id="26627" name="Content Placeholder 2"/>
          <p:cNvSpPr txBox="1">
            <a:spLocks noGrp="1"/>
          </p:cNvSpPr>
          <p:nvPr>
            <p:ph idx="1"/>
          </p:nvPr>
        </p:nvSpPr>
        <p:spPr/>
        <p:txBody>
          <a:bodyPr/>
          <a:lstStyle/>
          <a:p>
            <a:pPr eaLnBrk="1" hangingPunct="1">
              <a:spcAft>
                <a:spcPct val="0"/>
              </a:spcAft>
              <a:buClr>
                <a:srgbClr val="000000"/>
              </a:buClr>
              <a:buFont typeface="Wingdings" panose="05000000000000000000" charset="0"/>
              <a:buChar char="v"/>
            </a:pPr>
            <a:r>
              <a:rPr lang="en-US" sz="2000" b="1" dirty="0" smtClean="0">
                <a:latin typeface="Times New Roman" panose="02020603050405020304" pitchFamily="18" charset="0"/>
                <a:cs typeface="Times New Roman" panose="02020603050405020304" pitchFamily="18" charset="0"/>
              </a:rPr>
              <a:t>Ethical Leadership:</a:t>
            </a:r>
            <a:endParaRPr lang="en-US" sz="2000" b="1" dirty="0" smtClean="0">
              <a:latin typeface="Times New Roman" panose="02020603050405020304" pitchFamily="18" charset="0"/>
              <a:cs typeface="Times New Roman" panose="02020603050405020304" pitchFamily="18" charset="0"/>
            </a:endParaRPr>
          </a:p>
          <a:p>
            <a:pPr eaLnBrk="1" hangingPunct="1">
              <a:spcAft>
                <a:spcPct val="0"/>
              </a:spcAft>
              <a:buClr>
                <a:srgbClr val="000000"/>
              </a:buClr>
            </a:pPr>
            <a:endParaRPr lang="en-US" sz="2000" dirty="0" smtClean="0">
              <a:latin typeface="Times New Roman" panose="02020603050405020304" pitchFamily="18" charset="0"/>
              <a:cs typeface="Times New Roman" panose="02020603050405020304" pitchFamily="18" charset="0"/>
            </a:endParaRPr>
          </a:p>
          <a:p>
            <a:pPr eaLnBrk="1" hangingPunct="1">
              <a:spcAft>
                <a:spcPct val="0"/>
              </a:spcAft>
              <a:buClr>
                <a:srgbClr val="000000"/>
              </a:buClr>
            </a:pPr>
            <a:r>
              <a:rPr lang="en-US" sz="2000" dirty="0" smtClean="0">
                <a:latin typeface="Times New Roman" panose="02020603050405020304" pitchFamily="18" charset="0"/>
                <a:cs typeface="Times New Roman" panose="02020603050405020304" pitchFamily="18" charset="0"/>
              </a:rPr>
              <a:t>Role: Upholding ethical standards and promoting ethical behavior within the organization.</a:t>
            </a:r>
            <a:endParaRPr lang="en-US" sz="2000" dirty="0" smtClean="0">
              <a:latin typeface="Times New Roman" panose="02020603050405020304" pitchFamily="18" charset="0"/>
              <a:cs typeface="Times New Roman" panose="02020603050405020304" pitchFamily="18" charset="0"/>
            </a:endParaRPr>
          </a:p>
          <a:p>
            <a:pPr eaLnBrk="1" hangingPunct="1">
              <a:spcAft>
                <a:spcPct val="0"/>
              </a:spcAft>
              <a:buClr>
                <a:srgbClr val="000000"/>
              </a:buClr>
            </a:pPr>
            <a:r>
              <a:rPr lang="en-US" sz="2000" dirty="0" smtClean="0">
                <a:latin typeface="Times New Roman" panose="02020603050405020304" pitchFamily="18" charset="0"/>
                <a:cs typeface="Times New Roman" panose="02020603050405020304" pitchFamily="18" charset="0"/>
              </a:rPr>
              <a:t>Importance: Builds trust, integrity, and a positive organizational culture.</a:t>
            </a:r>
            <a:endParaRPr lang="en-US" sz="2000" dirty="0" smtClean="0">
              <a:latin typeface="Times New Roman" panose="02020603050405020304" pitchFamily="18" charset="0"/>
              <a:cs typeface="Times New Roman" panose="02020603050405020304" pitchFamily="18" charset="0"/>
            </a:endParaRPr>
          </a:p>
          <a:p>
            <a:pPr eaLnBrk="1" hangingPunct="1">
              <a:spcAft>
                <a:spcPct val="0"/>
              </a:spcAft>
              <a:buClr>
                <a:srgbClr val="000000"/>
              </a:buClr>
            </a:pPr>
            <a:r>
              <a:rPr lang="en-US" sz="2000" dirty="0" smtClean="0">
                <a:latin typeface="Times New Roman" panose="02020603050405020304" pitchFamily="18" charset="0"/>
                <a:cs typeface="Times New Roman" panose="02020603050405020304" pitchFamily="18" charset="0"/>
              </a:rPr>
              <a:t>Example: A company executive establishes a code of ethics, conducts ethical training programs, and ensures ethical decision-making throughout the organization.</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txBox="1">
            <a:spLocks noGrp="1"/>
          </p:cNvSpPr>
          <p:nvPr>
            <p:ph type="title"/>
          </p:nvPr>
        </p:nvSpPr>
        <p:spPr>
          <a:xfrm>
            <a:off x="838200" y="365125"/>
            <a:ext cx="10515600" cy="803910"/>
          </a:xfrm>
        </p:spPr>
        <p:txBody>
          <a:bodyPr/>
          <a:lstStyle/>
          <a:p>
            <a:pPr algn="ctr" eaLnBrk="1" hangingPunct="1">
              <a:spcBef>
                <a:spcPct val="0"/>
              </a:spcBef>
              <a:spcAft>
                <a:spcPct val="0"/>
              </a:spcAft>
              <a:buClr>
                <a:srgbClr val="000000"/>
              </a:buClr>
            </a:pPr>
            <a:r>
              <a:rPr lang="en-US" sz="2800" b="1" dirty="0" smtClean="0">
                <a:sym typeface="+mn-ea"/>
              </a:rPr>
              <a:t>Functions of Managers</a:t>
            </a:r>
            <a:endParaRPr lang="en-US" sz="2800" b="1" dirty="0" smtClean="0">
              <a:latin typeface="Times New Roman" panose="02020603050405020304" pitchFamily="18" charset="0"/>
              <a:cs typeface="Times New Roman" panose="02020603050405020304" pitchFamily="18" charset="0"/>
            </a:endParaRPr>
          </a:p>
        </p:txBody>
      </p:sp>
      <p:sp>
        <p:nvSpPr>
          <p:cNvPr id="27651" name="Content Placeholder 2"/>
          <p:cNvSpPr txBox="1">
            <a:spLocks noGrp="1"/>
          </p:cNvSpPr>
          <p:nvPr>
            <p:ph idx="1"/>
          </p:nvPr>
        </p:nvSpPr>
        <p:spPr>
          <a:xfrm>
            <a:off x="838200" y="1370330"/>
            <a:ext cx="10515600" cy="4806950"/>
          </a:xfrm>
        </p:spPr>
        <p:txBody>
          <a:bodyPr/>
          <a:lstStyle/>
          <a:p>
            <a:pPr marL="571500" indent="-457200" eaLnBrk="1" hangingPunct="1">
              <a:spcAft>
                <a:spcPct val="0"/>
              </a:spcAft>
              <a:buClr>
                <a:srgbClr val="000000"/>
              </a:buClr>
              <a:buFont typeface="+mj-lt"/>
              <a:buAutoNum type="arabicPeriod"/>
            </a:pPr>
            <a:r>
              <a:rPr lang="en-US" sz="2400" b="1" dirty="0" smtClean="0">
                <a:latin typeface="Times New Roman" panose="02020603050405020304" pitchFamily="18" charset="0"/>
                <a:cs typeface="Times New Roman" panose="02020603050405020304" pitchFamily="18" charset="0"/>
              </a:rPr>
              <a:t>Planning:</a:t>
            </a:r>
            <a:endParaRPr lang="en-US" sz="2400" b="1" dirty="0" smtClean="0">
              <a:latin typeface="Times New Roman" panose="02020603050405020304" pitchFamily="18" charset="0"/>
              <a:cs typeface="Times New Roman" panose="02020603050405020304" pitchFamily="18" charset="0"/>
            </a:endParaRPr>
          </a:p>
          <a:p>
            <a:pPr eaLnBrk="1" hangingPunct="1">
              <a:spcAft>
                <a:spcPct val="0"/>
              </a:spcAft>
              <a:buClr>
                <a:srgbClr val="000000"/>
              </a:buClr>
            </a:pPr>
            <a:endParaRPr lang="en-US" sz="2400" dirty="0" smtClean="0">
              <a:latin typeface="Times New Roman" panose="02020603050405020304" pitchFamily="18" charset="0"/>
              <a:cs typeface="Times New Roman" panose="02020603050405020304" pitchFamily="18" charset="0"/>
            </a:endParaRPr>
          </a:p>
          <a:p>
            <a:pPr algn="just" eaLnBrk="1" hangingPunct="1">
              <a:spcAft>
                <a:spcPct val="0"/>
              </a:spcAft>
              <a:buClr>
                <a:srgbClr val="000000"/>
              </a:buClr>
            </a:pPr>
            <a:r>
              <a:rPr lang="en-US" sz="2400" dirty="0" smtClean="0">
                <a:latin typeface="Times New Roman" panose="02020603050405020304" pitchFamily="18" charset="0"/>
                <a:cs typeface="Times New Roman" panose="02020603050405020304" pitchFamily="18" charset="0"/>
              </a:rPr>
              <a:t>Example: An engineering manager plans the development of a new product. This involves setting goals, determining project timelines, and allocating resources such as manpower, budget, and technology.</a:t>
            </a:r>
            <a:endParaRPr lang="en-US" sz="2400" dirty="0" smtClean="0">
              <a:latin typeface="Times New Roman" panose="02020603050405020304" pitchFamily="18" charset="0"/>
              <a:cs typeface="Times New Roman" panose="02020603050405020304" pitchFamily="18" charset="0"/>
            </a:endParaRPr>
          </a:p>
          <a:p>
            <a:pPr marL="114300" indent="0" algn="just" eaLnBrk="1" hangingPunct="1">
              <a:spcAft>
                <a:spcPct val="0"/>
              </a:spcAft>
              <a:buClr>
                <a:srgbClr val="000000"/>
              </a:buClr>
              <a:buNone/>
            </a:pPr>
            <a:endParaRPr lang="en-US" sz="2400" dirty="0" smtClean="0">
              <a:latin typeface="Times New Roman" panose="02020603050405020304" pitchFamily="18" charset="0"/>
              <a:cs typeface="Times New Roman" panose="02020603050405020304" pitchFamily="18" charset="0"/>
            </a:endParaRPr>
          </a:p>
          <a:p>
            <a:pPr marL="114300" indent="0" algn="just" eaLnBrk="1" hangingPunct="1">
              <a:spcAft>
                <a:spcPct val="0"/>
              </a:spcAft>
              <a:buClr>
                <a:srgbClr val="000000"/>
              </a:buClr>
              <a:buNone/>
            </a:pPr>
            <a:r>
              <a:rPr lang="en-US" sz="2400" b="1" dirty="0" smtClean="0">
                <a:latin typeface="Times New Roman" panose="02020603050405020304" pitchFamily="18" charset="0"/>
                <a:cs typeface="Times New Roman" panose="02020603050405020304" pitchFamily="18" charset="0"/>
              </a:rPr>
              <a:t>2.  Organizing:</a:t>
            </a:r>
            <a:endParaRPr lang="en-US" sz="2400" b="1" dirty="0" smtClean="0">
              <a:latin typeface="Times New Roman" panose="02020603050405020304" pitchFamily="18" charset="0"/>
              <a:cs typeface="Times New Roman" panose="02020603050405020304" pitchFamily="18" charset="0"/>
            </a:endParaRPr>
          </a:p>
          <a:p>
            <a:pPr algn="just" eaLnBrk="1" hangingPunct="1">
              <a:spcAft>
                <a:spcPct val="0"/>
              </a:spcAft>
              <a:buClr>
                <a:srgbClr val="000000"/>
              </a:buClr>
            </a:pPr>
            <a:endParaRPr lang="en-US" sz="2400" dirty="0" smtClean="0">
              <a:latin typeface="Times New Roman" panose="02020603050405020304" pitchFamily="18" charset="0"/>
              <a:cs typeface="Times New Roman" panose="02020603050405020304" pitchFamily="18" charset="0"/>
            </a:endParaRPr>
          </a:p>
          <a:p>
            <a:pPr algn="just" eaLnBrk="1" hangingPunct="1">
              <a:spcAft>
                <a:spcPct val="0"/>
              </a:spcAft>
              <a:buClr>
                <a:srgbClr val="000000"/>
              </a:buClr>
            </a:pPr>
            <a:r>
              <a:rPr lang="en-US" sz="2400" dirty="0" smtClean="0">
                <a:latin typeface="Times New Roman" panose="02020603050405020304" pitchFamily="18" charset="0"/>
                <a:cs typeface="Times New Roman" panose="02020603050405020304" pitchFamily="18" charset="0"/>
              </a:rPr>
              <a:t>Example: In an engineering firm, a manager organizes project teams by assigning roles and responsibilities. They create a structure that ensures efficient communication and coordination among team members.</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838200" y="1142984"/>
            <a:ext cx="10515600" cy="5357850"/>
          </a:xfrm>
        </p:spPr>
        <p:txBody>
          <a:bodyPr/>
          <a:lstStyle/>
          <a:p>
            <a:pPr marL="114300" indent="0">
              <a:buNone/>
            </a:pPr>
            <a:r>
              <a:rPr lang="en-US" sz="2400" b="1" dirty="0"/>
              <a:t>3. Leading:</a:t>
            </a:r>
            <a:endParaRPr lang="en-US" sz="2400" b="1" dirty="0"/>
          </a:p>
          <a:p>
            <a:pPr algn="just"/>
            <a:r>
              <a:rPr lang="en-US" sz="2400" dirty="0">
                <a:latin typeface="Times New Roman" panose="02020603050405020304" pitchFamily="18" charset="0"/>
                <a:cs typeface="Times New Roman" panose="02020603050405020304" pitchFamily="18" charset="0"/>
              </a:rPr>
              <a:t>Example: An engineering team leader provides leadership by motivating team members, resolving conflicts, and fostering a positive work culture. They inspire the team to achieve project milestones.</a:t>
            </a:r>
            <a:endParaRPr lang="en-US" sz="2400" dirty="0">
              <a:latin typeface="Times New Roman" panose="02020603050405020304" pitchFamily="18" charset="0"/>
              <a:cs typeface="Times New Roman" panose="02020603050405020304" pitchFamily="18" charset="0"/>
            </a:endParaRPr>
          </a:p>
          <a:p>
            <a:pPr marL="114300" indent="0" algn="just">
              <a:buNone/>
            </a:pPr>
            <a:r>
              <a:rPr lang="en-US" sz="2400" b="1" dirty="0"/>
              <a:t>4. Controlling</a:t>
            </a:r>
            <a:r>
              <a:rPr lang="en-US" sz="2400" dirty="0"/>
              <a:t>:</a:t>
            </a:r>
            <a:endParaRPr lang="en-US" sz="2400" dirty="0"/>
          </a:p>
          <a:p>
            <a:pPr algn="just"/>
            <a:r>
              <a:rPr lang="en-US" sz="2400" dirty="0">
                <a:latin typeface="Times New Roman" panose="02020603050405020304" pitchFamily="18" charset="0"/>
                <a:cs typeface="Times New Roman" panose="02020603050405020304" pitchFamily="18" charset="0"/>
              </a:rPr>
              <a:t>Example: During the construction of a bridge, a project manager monitors progress, compares it to the project plan, and takes corrective actions if there are deviations. This ensures the project stays on schedule and within budget.</a:t>
            </a:r>
            <a:endParaRPr lang="en-US" sz="2400" dirty="0">
              <a:latin typeface="Times New Roman" panose="02020603050405020304" pitchFamily="18" charset="0"/>
              <a:cs typeface="Times New Roman" panose="02020603050405020304" pitchFamily="18" charset="0"/>
            </a:endParaRPr>
          </a:p>
          <a:p>
            <a:pPr marL="114300" indent="0" algn="just">
              <a:buNone/>
            </a:pPr>
            <a:r>
              <a:rPr lang="en-US" sz="2400" b="1" dirty="0"/>
              <a:t>5. Decision-Making:</a:t>
            </a:r>
            <a:endParaRPr lang="en-US" sz="2400" b="1" dirty="0"/>
          </a:p>
          <a:p>
            <a:pPr algn="just"/>
            <a:r>
              <a:rPr lang="en-US" sz="2400" dirty="0">
                <a:latin typeface="Times New Roman" panose="02020603050405020304" pitchFamily="18" charset="0"/>
                <a:cs typeface="Times New Roman" panose="02020603050405020304" pitchFamily="18" charset="0"/>
              </a:rPr>
              <a:t>Example: A manufacturing manager decides to invest in new machinery to improve production efficiency. This decision involves evaluating costs, benefits, and potential impacts on the overall manufacturing process.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txBox="1">
            <a:spLocks noGrp="1"/>
          </p:cNvSpPr>
          <p:nvPr>
            <p:ph type="title"/>
          </p:nvPr>
        </p:nvSpPr>
        <p:spPr>
          <a:xfrm>
            <a:off x="838200" y="365125"/>
            <a:ext cx="10515600" cy="514985"/>
          </a:xfrm>
        </p:spPr>
        <p:txBody>
          <a:bodyPr/>
          <a:lstStyle/>
          <a:p>
            <a:pPr eaLnBrk="1" hangingPunct="1">
              <a:spcBef>
                <a:spcPct val="0"/>
              </a:spcBef>
              <a:spcAft>
                <a:spcPct val="0"/>
              </a:spcAft>
              <a:buClr>
                <a:srgbClr val="000000"/>
              </a:buClr>
            </a:pPr>
            <a:endParaRPr lang="en-US" sz="2800" b="1" dirty="0" smtClean="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056640"/>
            <a:ext cx="10515600" cy="5120640"/>
          </a:xfrm>
        </p:spPr>
        <p:txBody>
          <a:bodyPr/>
          <a:lstStyle/>
          <a:p>
            <a:pPr marL="114300" indent="0">
              <a:buNone/>
            </a:pPr>
            <a:r>
              <a:rPr lang="en-US" sz="2400" b="1" dirty="0"/>
              <a:t>6. Communication:</a:t>
            </a:r>
            <a:endParaRPr lang="en-US" sz="2400" b="1" dirty="0"/>
          </a:p>
          <a:p>
            <a:pPr algn="just"/>
            <a:r>
              <a:rPr lang="en-US" sz="2400" dirty="0">
                <a:latin typeface="Times New Roman" panose="02020603050405020304" pitchFamily="18" charset="0"/>
                <a:cs typeface="Times New Roman" panose="02020603050405020304" pitchFamily="18" charset="0"/>
              </a:rPr>
              <a:t>Example: A project manager in an engineering consultancy ensures effective communication between the client, project team, and stakeholders. This includes regular updates, addressing concerns, and clarifying expectations.</a:t>
            </a:r>
            <a:endParaRPr lang="en-US" sz="2400" dirty="0">
              <a:latin typeface="Times New Roman" panose="02020603050405020304" pitchFamily="18" charset="0"/>
              <a:cs typeface="Times New Roman" panose="02020603050405020304" pitchFamily="18" charset="0"/>
            </a:endParaRPr>
          </a:p>
          <a:p>
            <a:pPr algn="just"/>
            <a:endParaRPr lang="en-US" sz="2400" dirty="0"/>
          </a:p>
          <a:p>
            <a:pPr marL="114300" indent="0" algn="just">
              <a:buNone/>
            </a:pPr>
            <a:r>
              <a:rPr lang="en-US" sz="2400" b="1" dirty="0"/>
              <a:t>7. Time Management:</a:t>
            </a:r>
            <a:endParaRPr lang="en-US" sz="2400" b="1" dirty="0"/>
          </a:p>
          <a:p>
            <a:pPr algn="just"/>
            <a:r>
              <a:rPr lang="en-US" sz="2400" dirty="0">
                <a:latin typeface="Times New Roman" panose="02020603050405020304" pitchFamily="18" charset="0"/>
                <a:cs typeface="Times New Roman" panose="02020603050405020304" pitchFamily="18" charset="0"/>
              </a:rPr>
              <a:t>Example: A software project manager sets realistic timelines for the development phases, accounting for potential challenges. They manage time efficiently to deliver the software within the agreed-upon schedule.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noGrp="1"/>
          </p:cNvSpPr>
          <p:nvPr>
            <p:ph type="body" idx="1"/>
          </p:nvPr>
        </p:nvSpPr>
        <p:spPr>
          <a:xfrm>
            <a:off x="838200" y="1285874"/>
            <a:ext cx="9829800" cy="5143521"/>
          </a:xfrm>
        </p:spPr>
        <p:txBody>
          <a:bodyPr/>
          <a:lstStyle/>
          <a:p>
            <a:pPr>
              <a:buNone/>
            </a:pPr>
            <a:r>
              <a:rPr lang="en-US" sz="2400" b="1" dirty="0" smtClean="0"/>
              <a:t>8. Teamwork</a:t>
            </a:r>
            <a:r>
              <a:rPr lang="en-US" sz="2400" dirty="0" smtClean="0"/>
              <a:t>:</a:t>
            </a:r>
            <a:endParaRPr lang="en-US" sz="2400" dirty="0" smtClean="0"/>
          </a:p>
          <a:p>
            <a:pPr>
              <a:buNone/>
            </a:pPr>
            <a:r>
              <a:rPr lang="en-US" sz="2400" dirty="0" smtClean="0"/>
              <a:t>Example: In a research and development department, a manager fosters teamwork by encouraging collaboration among engineers with different expertise. This collaboration enhances the innovation and problem-solving capabilities of the team.</a:t>
            </a:r>
            <a:endParaRPr lang="en-US" sz="2400" dirty="0" smtClean="0"/>
          </a:p>
          <a:p>
            <a:pPr>
              <a:buNone/>
            </a:pPr>
            <a:endParaRPr lang="en-US" sz="2400" dirty="0" smtClean="0"/>
          </a:p>
          <a:p>
            <a:pPr>
              <a:buNone/>
            </a:pPr>
            <a:r>
              <a:rPr lang="en-US" sz="2400" b="1" dirty="0" smtClean="0"/>
              <a:t>9. Adaptability:</a:t>
            </a:r>
            <a:endParaRPr lang="en-US" sz="2400" b="1" dirty="0" smtClean="0"/>
          </a:p>
          <a:p>
            <a:pPr>
              <a:buNone/>
            </a:pPr>
            <a:r>
              <a:rPr lang="en-US" sz="2400" dirty="0" smtClean="0"/>
              <a:t>Example: An engineering manager adapts to changes in project requirements by adjusting resources, timelines, and strategies. This flexibility is crucial when unexpected challenges arise.</a:t>
            </a:r>
            <a:endParaRPr lang="en-US" sz="2400" dirty="0" smtClean="0"/>
          </a:p>
          <a:p>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sz="3600" b="1" i="1" u="sng">
                <a:latin typeface="Times New Roman" panose="02020603050405020304" pitchFamily="18" charset="0"/>
                <a:cs typeface="Times New Roman" panose="02020603050405020304" pitchFamily="18" charset="0"/>
              </a:rPr>
              <a:t>Levels of Management</a:t>
            </a:r>
            <a:endParaRPr lang="en-US" sz="3600" b="1" i="1" u="sng">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p:txBody>
          <a:bodyPr/>
          <a:p>
            <a:pPr algn="just">
              <a:buFont typeface="Wingdings" panose="05000000000000000000" charset="0"/>
              <a:buChar char="Ø"/>
            </a:pPr>
            <a:r>
              <a:rPr lang="en-US" sz="2800" b="1" i="1" u="sng">
                <a:latin typeface="Times New Roman" panose="02020603050405020304" pitchFamily="18" charset="0"/>
                <a:cs typeface="Times New Roman" panose="02020603050405020304" pitchFamily="18" charset="0"/>
              </a:rPr>
              <a:t>Top-level Management:</a:t>
            </a:r>
            <a:endParaRPr lang="en-US" sz="2800" b="1" i="1" u="sng">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Role: Also known as senior management or executive management, top-level management is responsible for making strategic decisions that affect the entire organization.</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Responsibilities: Setting organizational goals, defining policies, making major decisions, and representing the organization to external entities.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Example in Engineering: Chief Executive Officer (CEO), Chief Technical Officer (CTO), or Engineering Director.</a:t>
            </a:r>
            <a:endParaRPr 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p:cTn id="14"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21"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5">
                                            <p:txEl>
                                              <p:pRg st="2" end="2"/>
                                            </p:txEl>
                                          </p:spTgt>
                                        </p:tgtEl>
                                        <p:attrNameLst>
                                          <p:attrName>fill.type</p:attrName>
                                        </p:attrNameLst>
                                      </p:cBhvr>
                                      <p:to>
                                        <p:strVal val="solid"/>
                                      </p:to>
                                    </p:set>
                                  </p:childTnLst>
                                </p:cTn>
                              </p:par>
                              <p:par>
                                <p:cTn id="24" presetID="27" presetClass="entr" presetSubtype="0" fill="hold" nodeType="withEffect">
                                  <p:stCondLst>
                                    <p:cond delay="0"/>
                                  </p:stCondLst>
                                  <p:iterate type="lt">
                                    <p:tmPct val="50000"/>
                                  </p:iterate>
                                  <p:childTnLst>
                                    <p:set>
                                      <p:cBhvr>
                                        <p:cTn id="25" dur="1" fill="hold">
                                          <p:stCondLst>
                                            <p:cond delay="0"/>
                                          </p:stCondLst>
                                        </p:cTn>
                                        <p:tgtEl>
                                          <p:spTgt spid="5">
                                            <p:txEl>
                                              <p:pRg st="3" end="3"/>
                                            </p:txEl>
                                          </p:spTgt>
                                        </p:tgtEl>
                                        <p:attrNameLst>
                                          <p:attrName>style.visibility</p:attrName>
                                        </p:attrNameLst>
                                      </p:cBhvr>
                                      <p:to>
                                        <p:strVal val="visible"/>
                                      </p:to>
                                    </p:set>
                                    <p:anim calcmode="discrete" valueType="clr">
                                      <p:cBhvr override="childStyle">
                                        <p:cTn id="26" dur="80"/>
                                        <p:tgtEl>
                                          <p:spTgt spid="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5">
                                            <p:txEl>
                                              <p:pRg st="3" end="3"/>
                                            </p:txEl>
                                          </p:spTgt>
                                        </p:tgtEl>
                                        <p:attrNameLst>
                                          <p:attrName>fillcolor</p:attrName>
                                        </p:attrNameLst>
                                      </p:cBhvr>
                                      <p:tavLst>
                                        <p:tav tm="0">
                                          <p:val>
                                            <p:clrVal>
                                              <a:schemeClr val="accent2"/>
                                            </p:clrVal>
                                          </p:val>
                                        </p:tav>
                                        <p:tav tm="50000">
                                          <p:val>
                                            <p:clrVal>
                                              <a:schemeClr val="hlink"/>
                                            </p:clrVal>
                                          </p:val>
                                        </p:tav>
                                      </p:tavLst>
                                    </p:anim>
                                    <p:set>
                                      <p:cBhvr>
                                        <p:cTn id="28" dur="80"/>
                                        <p:tgtEl>
                                          <p:spTgt spid="5">
                                            <p:txEl>
                                              <p:pRg st="3" end="3"/>
                                            </p:txEl>
                                          </p:spTgt>
                                        </p:tgtEl>
                                        <p:attrNameLst>
                                          <p:attrName>fill.type</p:attrName>
                                        </p:attrNameLst>
                                      </p:cBhvr>
                                      <p:to>
                                        <p:strVal val="solid"/>
                                      </p:to>
                                    </p:set>
                                  </p:childTnLst>
                                </p:cTn>
                              </p:par>
                              <p:par>
                                <p:cTn id="29" presetID="27" presetClass="entr" presetSubtype="0" fill="hold" nodeType="withEffect">
                                  <p:stCondLst>
                                    <p:cond delay="0"/>
                                  </p:stCondLst>
                                  <p:iterate type="lt">
                                    <p:tmPct val="50000"/>
                                  </p:iterate>
                                  <p:childTnLst>
                                    <p:set>
                                      <p:cBhvr>
                                        <p:cTn id="30" dur="1" fill="hold">
                                          <p:stCondLst>
                                            <p:cond delay="0"/>
                                          </p:stCondLst>
                                        </p:cTn>
                                        <p:tgtEl>
                                          <p:spTgt spid="5">
                                            <p:txEl>
                                              <p:pRg st="4" end="4"/>
                                            </p:txEl>
                                          </p:spTgt>
                                        </p:tgtEl>
                                        <p:attrNameLst>
                                          <p:attrName>style.visibility</p:attrName>
                                        </p:attrNameLst>
                                      </p:cBhvr>
                                      <p:to>
                                        <p:strVal val="visible"/>
                                      </p:to>
                                    </p:set>
                                    <p:anim calcmode="discrete" valueType="clr">
                                      <p:cBhvr override="childStyle">
                                        <p:cTn id="31" dur="80"/>
                                        <p:tgtEl>
                                          <p:spTgt spid="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5">
                                            <p:txEl>
                                              <p:pRg st="4" end="4"/>
                                            </p:txEl>
                                          </p:spTgt>
                                        </p:tgtEl>
                                        <p:attrNameLst>
                                          <p:attrName>fillcolor</p:attrName>
                                        </p:attrNameLst>
                                      </p:cBhvr>
                                      <p:tavLst>
                                        <p:tav tm="0">
                                          <p:val>
                                            <p:clrVal>
                                              <a:schemeClr val="accent2"/>
                                            </p:clrVal>
                                          </p:val>
                                        </p:tav>
                                        <p:tav tm="50000">
                                          <p:val>
                                            <p:clrVal>
                                              <a:schemeClr val="hlink"/>
                                            </p:clrVal>
                                          </p:val>
                                        </p:tav>
                                      </p:tavLst>
                                    </p:anim>
                                    <p:set>
                                      <p:cBhvr>
                                        <p:cTn id="33" dur="80"/>
                                        <p:tgtEl>
                                          <p:spTgt spid="5">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86740"/>
          </a:xfrm>
        </p:spPr>
        <p:txBody>
          <a:bodyPr/>
          <a:p>
            <a:endParaRPr lang="en-US"/>
          </a:p>
        </p:txBody>
      </p:sp>
      <p:sp>
        <p:nvSpPr>
          <p:cNvPr id="3" name="Text Placeholder 2"/>
          <p:cNvSpPr>
            <a:spLocks noGrp="1"/>
          </p:cNvSpPr>
          <p:nvPr>
            <p:ph type="body" idx="1"/>
          </p:nvPr>
        </p:nvSpPr>
        <p:spPr>
          <a:xfrm>
            <a:off x="838200" y="1229360"/>
            <a:ext cx="10515600" cy="4947920"/>
          </a:xfrm>
        </p:spPr>
        <p:txBody>
          <a:bodyPr/>
          <a:p>
            <a:r>
              <a:rPr lang="en-US" sz="2800" b="1" i="1" u="sng">
                <a:latin typeface="Times New Roman" panose="02020603050405020304" pitchFamily="18" charset="0"/>
                <a:cs typeface="Times New Roman" panose="02020603050405020304" pitchFamily="18" charset="0"/>
              </a:rPr>
              <a:t>Middle-level Management:</a:t>
            </a:r>
            <a:endParaRPr lang="en-US" sz="2800" b="1" i="1" u="sng">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Role: Middle-level management serves as a bridge between top-level management and lower-level management. They are responsible for implementing the strategies defined by top-level management.</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Responsibilities: Translating high-level goals into specific plans, coordinating activities within departments, and ensuring that organizational objectives are met.</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Example in Engineering: Project Managers, Department Heads, Engineering Managers.</a:t>
            </a:r>
            <a:endParaRPr lang="en-US" sz="24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4"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2" end="2"/>
                                            </p:txEl>
                                          </p:spTgt>
                                        </p:tgtEl>
                                        <p:attrNameLst>
                                          <p:attrName>fill.type</p:attrName>
                                        </p:attrNameLst>
                                      </p:cBhvr>
                                      <p:to>
                                        <p:strVal val="solid"/>
                                      </p:to>
                                    </p:set>
                                  </p:childTnLst>
                                </p:cTn>
                              </p:par>
                              <p:par>
                                <p:cTn id="17" presetID="27" presetClass="entr" presetSubtype="0" fill="hold" nodeType="withEffect">
                                  <p:stCondLst>
                                    <p:cond delay="0"/>
                                  </p:stCondLst>
                                  <p:iterate type="lt">
                                    <p:tmPct val="50000"/>
                                  </p:iterate>
                                  <p:childTnLst>
                                    <p:set>
                                      <p:cBhvr>
                                        <p:cTn id="18"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19"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21" dur="80"/>
                                        <p:tgtEl>
                                          <p:spTgt spid="3">
                                            <p:txEl>
                                              <p:pRg st="3" end="3"/>
                                            </p:txEl>
                                          </p:spTgt>
                                        </p:tgtEl>
                                        <p:attrNameLst>
                                          <p:attrName>fill.type</p:attrName>
                                        </p:attrNameLst>
                                      </p:cBhvr>
                                      <p:to>
                                        <p:strVal val="solid"/>
                                      </p:to>
                                    </p:set>
                                  </p:childTnLst>
                                </p:cTn>
                              </p:par>
                              <p:par>
                                <p:cTn id="22" presetID="27" presetClass="entr" presetSubtype="0" fill="hold" nodeType="withEffect">
                                  <p:stCondLst>
                                    <p:cond delay="0"/>
                                  </p:stCondLst>
                                  <p:iterate type="lt">
                                    <p:tmPct val="50000"/>
                                  </p:iterate>
                                  <p:childTnLst>
                                    <p:set>
                                      <p:cBhvr>
                                        <p:cTn id="23"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24"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26" dur="80"/>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6760"/>
          </a:xfrm>
        </p:spPr>
        <p:txBody>
          <a:bodyPr/>
          <a:p>
            <a:endParaRPr lang="en-US"/>
          </a:p>
        </p:txBody>
      </p:sp>
      <p:sp>
        <p:nvSpPr>
          <p:cNvPr id="3" name="Text Placeholder 2"/>
          <p:cNvSpPr>
            <a:spLocks noGrp="1"/>
          </p:cNvSpPr>
          <p:nvPr>
            <p:ph type="body" idx="1"/>
          </p:nvPr>
        </p:nvSpPr>
        <p:spPr>
          <a:xfrm>
            <a:off x="838200" y="1416050"/>
            <a:ext cx="10515600" cy="4761230"/>
          </a:xfrm>
        </p:spPr>
        <p:txBody>
          <a:bodyPr/>
          <a:p>
            <a:pPr algn="just"/>
            <a:r>
              <a:rPr lang="en-US" sz="2800" b="1" i="1" u="sng">
                <a:latin typeface="Times New Roman" panose="02020603050405020304" pitchFamily="18" charset="0"/>
                <a:cs typeface="Times New Roman" panose="02020603050405020304" pitchFamily="18" charset="0"/>
              </a:rPr>
              <a:t>Lower-level Management (Supervisory/Operational Management):</a:t>
            </a:r>
            <a:endParaRPr lang="en-US" sz="2800" b="1" i="1" u="sng">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Role: Also known as first-line or front-line management, lower-level management oversees the day-to-day operations and activities of the organization.</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Responsibilities: Directing and supervising the work of non-managerial employees, ensuring tasks are completed on time, and reporting progress to middle-level management.</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Example in Engineering: Team Leaders, Supervisors, Foremen.</a:t>
            </a:r>
            <a:endParaRPr lang="en-US" sz="24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2" end="2"/>
                                            </p:txEl>
                                          </p:spTgt>
                                        </p:tgtEl>
                                      </p:cBhvr>
                                    </p:animEffect>
                                  </p:childTnLst>
                                </p:cTn>
                              </p:par>
                              <p:par>
                                <p:cTn id="17" presetID="55"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3" end="3"/>
                                            </p:txEl>
                                          </p:spTgt>
                                        </p:tgtEl>
                                      </p:cBhvr>
                                    </p:animEffect>
                                  </p:childTnLst>
                                </p:cTn>
                              </p:par>
                              <p:par>
                                <p:cTn id="22" presetID="55"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p:cTn id="24"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25"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6"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a:xfrm>
            <a:off x="838200" y="365125"/>
            <a:ext cx="10515600" cy="992188"/>
          </a:xfrm>
        </p:spPr>
        <p:txBody>
          <a:bodyPr/>
          <a:lstStyle/>
          <a:p>
            <a:pPr eaLnBrk="1" hangingPunct="1">
              <a:spcBef>
                <a:spcPct val="0"/>
              </a:spcBef>
              <a:spcAft>
                <a:spcPct val="0"/>
              </a:spcAft>
              <a:buClr>
                <a:srgbClr val="000000"/>
              </a:buClr>
            </a:pPr>
            <a:r>
              <a:rPr lang="en-US" sz="4000" b="1" dirty="0" smtClean="0">
                <a:latin typeface="Arial" panose="020B0604020202020204" pitchFamily="34" charset="0"/>
                <a:cs typeface="Arial" panose="020B0604020202020204" pitchFamily="34" charset="0"/>
              </a:rPr>
              <a:t>Unit 1: Introduction</a:t>
            </a:r>
            <a:endParaRPr lang="en-US" sz="4000" b="1" dirty="0" smtClean="0">
              <a:latin typeface="Arial" panose="020B0604020202020204" pitchFamily="34" charset="0"/>
              <a:cs typeface="Arial" panose="020B0604020202020204" pitchFamily="34" charset="0"/>
            </a:endParaRPr>
          </a:p>
        </p:txBody>
      </p:sp>
      <p:sp>
        <p:nvSpPr>
          <p:cNvPr id="4" name="Rectangle 3"/>
          <p:cNvSpPr>
            <a:spLocks noGrp="1" noChangeArrowheads="1"/>
          </p:cNvSpPr>
          <p:nvPr>
            <p:ph idx="1"/>
          </p:nvPr>
        </p:nvSpPr>
        <p:spPr>
          <a:xfrm>
            <a:off x="838200" y="1500188"/>
            <a:ext cx="10515600" cy="4676775"/>
          </a:xfrm>
        </p:spPr>
        <p:txBody>
          <a:bodyPr rtlCol="0">
            <a:normAutofit/>
          </a:bodyPr>
          <a:lstStyle/>
          <a:p>
            <a:pPr eaLnBrk="1" fontAlgn="auto" hangingPunct="1">
              <a:defRPr/>
            </a:pPr>
            <a:r>
              <a:rPr lang="en-US" sz="2400" b="1" dirty="0" smtClean="0"/>
              <a:t>Definition of Management</a:t>
            </a:r>
            <a:endParaRPr lang="en-US" sz="2400" b="1" dirty="0" smtClean="0"/>
          </a:p>
          <a:p>
            <a:pPr eaLnBrk="1" fontAlgn="auto" hangingPunct="1">
              <a:defRPr/>
            </a:pPr>
            <a:r>
              <a:rPr lang="en-US" sz="2400" b="1" dirty="0" smtClean="0"/>
              <a:t>Role of management</a:t>
            </a:r>
            <a:endParaRPr lang="en-US" sz="2400" b="1" dirty="0" smtClean="0"/>
          </a:p>
          <a:p>
            <a:pPr eaLnBrk="1" fontAlgn="auto" hangingPunct="1">
              <a:defRPr/>
            </a:pPr>
            <a:r>
              <a:rPr lang="en-US" sz="2400" b="1" dirty="0" smtClean="0"/>
              <a:t>Functions of Managers</a:t>
            </a:r>
            <a:endParaRPr lang="en-US" sz="2400" b="1" dirty="0" smtClean="0"/>
          </a:p>
          <a:p>
            <a:pPr eaLnBrk="1" fontAlgn="auto" hangingPunct="1">
              <a:defRPr/>
            </a:pPr>
            <a:r>
              <a:rPr lang="en-US" sz="2400" b="1" dirty="0" smtClean="0"/>
              <a:t>Levels of Management</a:t>
            </a:r>
            <a:endParaRPr lang="en-US" sz="2400" b="1" dirty="0" smtClean="0"/>
          </a:p>
          <a:p>
            <a:pPr eaLnBrk="1" fontAlgn="auto" hangingPunct="1">
              <a:defRPr/>
            </a:pPr>
            <a:r>
              <a:rPr lang="en-US" sz="2400" b="1" dirty="0" smtClean="0"/>
              <a:t>Management Skills and Hierarchy</a:t>
            </a:r>
            <a:endParaRPr lang="en-US" sz="2400" b="1" dirty="0" smtClean="0"/>
          </a:p>
          <a:p>
            <a:pPr eaLnBrk="1" fontAlgn="auto" hangingPunct="1">
              <a:defRPr/>
            </a:pPr>
            <a:r>
              <a:rPr lang="en-US" sz="2400" b="1" dirty="0" smtClean="0"/>
              <a:t>Social and Ethical Responsibilities of Management</a:t>
            </a:r>
            <a:endParaRPr lang="en-US" sz="2400" b="1" dirty="0" smtClean="0"/>
          </a:p>
          <a:p>
            <a:pPr eaLnBrk="1" fontAlgn="auto" hangingPunct="1">
              <a:defRPr/>
            </a:pPr>
            <a:r>
              <a:rPr lang="en-US" sz="2400" b="1" dirty="0" smtClean="0"/>
              <a:t>Characteristics and importance of Organizational culture</a:t>
            </a:r>
            <a:endParaRPr lang="en-US" sz="2400" b="1" dirty="0" smtClean="0"/>
          </a:p>
          <a:p>
            <a:pPr eaLnBrk="1" fontAlgn="auto" hangingPunct="1">
              <a:defRPr/>
            </a:pPr>
            <a:r>
              <a:rPr lang="en-US" sz="2400" b="1" dirty="0" smtClean="0"/>
              <a:t>Structure and Techniques organizations</a:t>
            </a:r>
            <a:endParaRPr lang="en-US" sz="2400" b="1" dirty="0" smtClean="0"/>
          </a:p>
          <a:p>
            <a:pPr eaLnBrk="1" fontAlgn="auto" hangingPunct="1">
              <a:defRPr/>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7"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14"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21"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4">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4">
                                            <p:txEl>
                                              <p:pRg st="3" end="3"/>
                                            </p:txEl>
                                          </p:spTgt>
                                        </p:tgtEl>
                                        <p:attrNameLst>
                                          <p:attrName>style.visibility</p:attrName>
                                        </p:attrNameLst>
                                      </p:cBhvr>
                                      <p:to>
                                        <p:strVal val="visible"/>
                                      </p:to>
                                    </p:set>
                                    <p:anim calcmode="discrete" valueType="clr">
                                      <p:cBhvr override="childStyle">
                                        <p:cTn id="28" dur="80"/>
                                        <p:tgtEl>
                                          <p:spTgt spid="4">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4">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4">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4">
                                            <p:txEl>
                                              <p:pRg st="4" end="4"/>
                                            </p:txEl>
                                          </p:spTgt>
                                        </p:tgtEl>
                                        <p:attrNameLst>
                                          <p:attrName>style.visibility</p:attrName>
                                        </p:attrNameLst>
                                      </p:cBhvr>
                                      <p:to>
                                        <p:strVal val="visible"/>
                                      </p:to>
                                    </p:set>
                                    <p:anim calcmode="discrete" valueType="clr">
                                      <p:cBhvr override="childStyle">
                                        <p:cTn id="35" dur="80"/>
                                        <p:tgtEl>
                                          <p:spTgt spid="4">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4">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4">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4">
                                            <p:txEl>
                                              <p:pRg st="5" end="5"/>
                                            </p:txEl>
                                          </p:spTgt>
                                        </p:tgtEl>
                                        <p:attrNameLst>
                                          <p:attrName>style.visibility</p:attrName>
                                        </p:attrNameLst>
                                      </p:cBhvr>
                                      <p:to>
                                        <p:strVal val="visible"/>
                                      </p:to>
                                    </p:set>
                                    <p:anim calcmode="discrete" valueType="clr">
                                      <p:cBhvr override="childStyle">
                                        <p:cTn id="42" dur="80"/>
                                        <p:tgtEl>
                                          <p:spTgt spid="4">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4">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4">
                                            <p:txEl>
                                              <p:pRg st="5" end="5"/>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4">
                                            <p:txEl>
                                              <p:pRg st="6" end="6"/>
                                            </p:txEl>
                                          </p:spTgt>
                                        </p:tgtEl>
                                        <p:attrNameLst>
                                          <p:attrName>style.visibility</p:attrName>
                                        </p:attrNameLst>
                                      </p:cBhvr>
                                      <p:to>
                                        <p:strVal val="visible"/>
                                      </p:to>
                                    </p:set>
                                    <p:anim calcmode="discrete" valueType="clr">
                                      <p:cBhvr override="childStyle">
                                        <p:cTn id="49" dur="80"/>
                                        <p:tgtEl>
                                          <p:spTgt spid="4">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4">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4">
                                            <p:txEl>
                                              <p:pRg st="6" end="6"/>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4">
                                            <p:txEl>
                                              <p:pRg st="7" end="7"/>
                                            </p:txEl>
                                          </p:spTgt>
                                        </p:tgtEl>
                                        <p:attrNameLst>
                                          <p:attrName>style.visibility</p:attrName>
                                        </p:attrNameLst>
                                      </p:cBhvr>
                                      <p:to>
                                        <p:strVal val="visible"/>
                                      </p:to>
                                    </p:set>
                                    <p:anim calcmode="discrete" valueType="clr">
                                      <p:cBhvr override="childStyle">
                                        <p:cTn id="56" dur="80"/>
                                        <p:tgtEl>
                                          <p:spTgt spid="4">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4">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4">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dirty="0" smtClean="0">
                <a:sym typeface="+mn-ea"/>
              </a:rPr>
              <a:t>Management Skills and Hierarchy</a:t>
            </a:r>
            <a:endParaRPr lang="en-US" sz="2800"/>
          </a:p>
        </p:txBody>
      </p:sp>
      <p:sp>
        <p:nvSpPr>
          <p:cNvPr id="3" name="Text Placeholder 2"/>
          <p:cNvSpPr>
            <a:spLocks noGrp="1"/>
          </p:cNvSpPr>
          <p:nvPr>
            <p:ph type="body" idx="1"/>
          </p:nvPr>
        </p:nvSpPr>
        <p:spPr>
          <a:xfrm>
            <a:off x="838200" y="1487805"/>
            <a:ext cx="10515600" cy="5032375"/>
          </a:xfrm>
        </p:spPr>
        <p:txBody>
          <a:bodyPr/>
          <a:p>
            <a:pPr marL="114300" indent="0">
              <a:buNone/>
            </a:pPr>
            <a:r>
              <a:rPr lang="en-US" sz="2400" b="1" i="1" u="sng"/>
              <a:t>Management Skills for Engineers:</a:t>
            </a:r>
            <a:endParaRPr lang="en-US" sz="2400" b="1" i="1" u="sng"/>
          </a:p>
          <a:p>
            <a:pPr>
              <a:buFont typeface="Wingdings" panose="05000000000000000000" charset="0"/>
              <a:buChar char="v"/>
            </a:pPr>
            <a:r>
              <a:rPr lang="en-US" sz="2000" b="1"/>
              <a:t>Technical Skills:</a:t>
            </a:r>
            <a:endParaRPr lang="en-US" sz="2000"/>
          </a:p>
          <a:p>
            <a:r>
              <a:rPr lang="en-US" sz="2000"/>
              <a:t>Definition: The ability to apply specialized knowledge and expertise related to the specific field of engineering.</a:t>
            </a:r>
            <a:endParaRPr lang="en-US" sz="2000"/>
          </a:p>
          <a:p>
            <a:r>
              <a:rPr lang="en-US" sz="2000"/>
              <a:t>Example: A civil engineer must have technical skills in structural design, materials science, and construction methodologies.</a:t>
            </a:r>
            <a:endParaRPr lang="en-US" sz="2000"/>
          </a:p>
          <a:p>
            <a:endParaRPr lang="en-US" sz="2000"/>
          </a:p>
          <a:p>
            <a:pPr>
              <a:buFont typeface="Wingdings" panose="05000000000000000000" charset="0"/>
              <a:buChar char="v"/>
            </a:pPr>
            <a:r>
              <a:rPr lang="en-US" sz="2000" b="1"/>
              <a:t>Leadership Skills:</a:t>
            </a:r>
            <a:endParaRPr lang="en-US" sz="2000"/>
          </a:p>
          <a:p>
            <a:r>
              <a:rPr lang="en-US" sz="2000"/>
              <a:t>Definition: The ability to guide, motivate, and influence others to achieve common goals.</a:t>
            </a:r>
            <a:endParaRPr lang="en-US" sz="2000"/>
          </a:p>
          <a:p>
            <a:r>
              <a:rPr lang="en-US" sz="2000"/>
              <a:t>Example: A project manager in engineering must possess leadership skills to lead a team effectively, making decisions and inspiring collaboration.</a:t>
            </a:r>
            <a:endParaRPr 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3250"/>
          </a:xfrm>
        </p:spPr>
        <p:txBody>
          <a:bodyPr/>
          <a:p>
            <a:endParaRPr lang="en-US"/>
          </a:p>
        </p:txBody>
      </p:sp>
      <p:sp>
        <p:nvSpPr>
          <p:cNvPr id="3" name="Text Placeholder 2"/>
          <p:cNvSpPr>
            <a:spLocks noGrp="1"/>
          </p:cNvSpPr>
          <p:nvPr>
            <p:ph type="body" idx="1"/>
          </p:nvPr>
        </p:nvSpPr>
        <p:spPr>
          <a:xfrm>
            <a:off x="838200" y="984250"/>
            <a:ext cx="10515600" cy="5612130"/>
          </a:xfrm>
        </p:spPr>
        <p:txBody>
          <a:bodyPr/>
          <a:p>
            <a:r>
              <a:rPr lang="en-US" sz="2400" b="1"/>
              <a:t>Communication Skills:</a:t>
            </a:r>
            <a:endParaRPr lang="en-US" sz="2400" b="1"/>
          </a:p>
          <a:p>
            <a:r>
              <a:rPr lang="en-US" sz="2000"/>
              <a:t>Definition: The ability to convey information clearly and effectively, both verbally and in writing.</a:t>
            </a:r>
            <a:endParaRPr lang="en-US" sz="2000"/>
          </a:p>
          <a:p>
            <a:r>
              <a:rPr lang="en-US" sz="2000"/>
              <a:t>Example: An electrical engineer needs strong communication skills to explain complex technical concepts to team members, clients, and stakeholders.</a:t>
            </a:r>
            <a:endParaRPr lang="en-US" sz="2000"/>
          </a:p>
          <a:p>
            <a:endParaRPr lang="en-US" sz="1800"/>
          </a:p>
          <a:p>
            <a:r>
              <a:rPr lang="en-US" sz="2400" b="1"/>
              <a:t>Problem-Solving Skills:</a:t>
            </a:r>
            <a:endParaRPr lang="en-US" sz="2400" b="1"/>
          </a:p>
          <a:p>
            <a:r>
              <a:rPr lang="en-US" sz="2000"/>
              <a:t>Definition: The ability to analyze issues, identify solutions, and make sound decisions.</a:t>
            </a:r>
            <a:endParaRPr lang="en-US" sz="2000"/>
          </a:p>
          <a:p>
            <a:r>
              <a:rPr lang="en-US" sz="2000"/>
              <a:t>Example: Mechanical engineers often encounter design challenges, requiring strong problem-solving skills to develop innovative and efficient solutions.</a:t>
            </a:r>
            <a:endParaRPr lang="en-US" sz="2000"/>
          </a:p>
          <a:p>
            <a:endParaRPr lang="en-US" sz="1800"/>
          </a:p>
          <a:p>
            <a:r>
              <a:rPr lang="en-US" sz="2400" b="1"/>
              <a:t>Project Management Skills:</a:t>
            </a:r>
            <a:endParaRPr lang="en-US" sz="2400" b="1"/>
          </a:p>
          <a:p>
            <a:r>
              <a:rPr lang="en-US" sz="2000"/>
              <a:t>Definition: The ability to plan, execute, and control projects efficiently.</a:t>
            </a:r>
            <a:endParaRPr lang="en-US" sz="2000"/>
          </a:p>
          <a:p>
            <a:r>
              <a:rPr lang="en-US" sz="2000"/>
              <a:t>Example: A software engineer leading the development of a new application needs project management skills to define tasks, allocate resources, and meet deadlines.</a:t>
            </a:r>
            <a:endParaRPr 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87705"/>
          </a:xfrm>
        </p:spPr>
        <p:txBody>
          <a:bodyPr/>
          <a:p>
            <a:endParaRPr lang="en-US"/>
          </a:p>
        </p:txBody>
      </p:sp>
      <p:sp>
        <p:nvSpPr>
          <p:cNvPr id="3" name="Text Placeholder 2"/>
          <p:cNvSpPr>
            <a:spLocks noGrp="1"/>
          </p:cNvSpPr>
          <p:nvPr>
            <p:ph type="body" idx="1"/>
          </p:nvPr>
        </p:nvSpPr>
        <p:spPr>
          <a:xfrm>
            <a:off x="838200" y="1199515"/>
            <a:ext cx="10515600" cy="4977765"/>
          </a:xfrm>
        </p:spPr>
        <p:txBody>
          <a:bodyPr/>
          <a:p>
            <a:r>
              <a:rPr lang="en-US" sz="2400" b="1"/>
              <a:t>Teamwork and Collaboration:</a:t>
            </a:r>
            <a:endParaRPr lang="en-US" sz="2400" b="1"/>
          </a:p>
          <a:p>
            <a:r>
              <a:rPr lang="en-US" sz="2000"/>
              <a:t>Definition: The ability to work effectively with others towards common goals.</a:t>
            </a:r>
            <a:endParaRPr lang="en-US" sz="2000"/>
          </a:p>
          <a:p>
            <a:r>
              <a:rPr lang="en-US" sz="2000"/>
              <a:t>Example: Aerospace engineers collaborating on a spacecraft project need strong teamwork skills to integrate various components and ensure seamless functionality.</a:t>
            </a:r>
            <a:endParaRPr lang="en-US" sz="2000"/>
          </a:p>
          <a:p>
            <a:endParaRPr lang="en-US" sz="2000"/>
          </a:p>
          <a:p>
            <a:r>
              <a:rPr lang="en-US" sz="2400" b="1"/>
              <a:t>Adaptability</a:t>
            </a:r>
            <a:r>
              <a:rPr lang="en-US" sz="2000"/>
              <a:t>:</a:t>
            </a:r>
            <a:endParaRPr lang="en-US" sz="2000"/>
          </a:p>
          <a:p>
            <a:r>
              <a:rPr lang="en-US" sz="2000"/>
              <a:t>Definition: The ability to adjust to changing circumstances and embrace new technologies or methodologies.</a:t>
            </a:r>
            <a:endParaRPr lang="en-US" sz="2000"/>
          </a:p>
          <a:p>
            <a:r>
              <a:rPr lang="en-US" sz="2000"/>
              <a:t>Example: Environmental engineers must be adaptable to evolving regulations and emerging green technologies in their field</a:t>
            </a:r>
            <a:endParaRPr 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400" b="1" i="1"/>
              <a:t>Hierarchy in Management for Engineers:</a:t>
            </a:r>
            <a:endParaRPr lang="en-US" sz="2400" b="1" i="1"/>
          </a:p>
        </p:txBody>
      </p:sp>
      <p:sp>
        <p:nvSpPr>
          <p:cNvPr id="3" name="Text Placeholder 2"/>
          <p:cNvSpPr>
            <a:spLocks noGrp="1"/>
          </p:cNvSpPr>
          <p:nvPr>
            <p:ph type="body" idx="1"/>
          </p:nvPr>
        </p:nvSpPr>
        <p:spPr>
          <a:xfrm>
            <a:off x="838200" y="1504315"/>
            <a:ext cx="10515600" cy="4672965"/>
          </a:xfrm>
        </p:spPr>
        <p:txBody>
          <a:bodyPr/>
          <a:p>
            <a:r>
              <a:rPr lang="en-US" sz="2000" b="1"/>
              <a:t>Top-Level Management:</a:t>
            </a:r>
            <a:endParaRPr lang="en-US" sz="2000"/>
          </a:p>
          <a:p>
            <a:r>
              <a:rPr lang="en-US" sz="2000"/>
              <a:t>Role: Executives or leaders responsible for overall organizational strategy and decision-making.</a:t>
            </a:r>
            <a:endParaRPr lang="en-US" sz="2000"/>
          </a:p>
          <a:p>
            <a:r>
              <a:rPr lang="en-US" sz="2000"/>
              <a:t>Example: Chief Executive Officer (CEO) of an engineering firm determining the company's long-term goals and strategic direction.</a:t>
            </a:r>
            <a:endParaRPr lang="en-US" sz="2000"/>
          </a:p>
          <a:p>
            <a:endParaRPr lang="en-US" sz="2000"/>
          </a:p>
          <a:p>
            <a:r>
              <a:rPr lang="en-US" sz="2000" b="1"/>
              <a:t>Middle-Level Management:</a:t>
            </a:r>
            <a:endParaRPr lang="en-US" sz="2000"/>
          </a:p>
          <a:p>
            <a:r>
              <a:rPr lang="en-US" sz="2000"/>
              <a:t>Role: Managers who oversee specific departments or projects, implementing the strategies set by top-level management.</a:t>
            </a:r>
            <a:endParaRPr lang="en-US" sz="2000"/>
          </a:p>
          <a:p>
            <a:r>
              <a:rPr lang="en-US" sz="2000"/>
              <a:t>Example: Project managers in a civil engineering company overseeing the construction of a new bridge.</a:t>
            </a:r>
            <a:endParaRPr 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8005"/>
          </a:xfrm>
        </p:spPr>
        <p:txBody>
          <a:bodyPr/>
          <a:p>
            <a:endParaRPr lang="en-US"/>
          </a:p>
        </p:txBody>
      </p:sp>
      <p:sp>
        <p:nvSpPr>
          <p:cNvPr id="3" name="Text Placeholder 2"/>
          <p:cNvSpPr>
            <a:spLocks noGrp="1"/>
          </p:cNvSpPr>
          <p:nvPr>
            <p:ph type="body" idx="1"/>
          </p:nvPr>
        </p:nvSpPr>
        <p:spPr>
          <a:xfrm>
            <a:off x="838200" y="1199515"/>
            <a:ext cx="10515600" cy="4977765"/>
          </a:xfrm>
        </p:spPr>
        <p:txBody>
          <a:bodyPr/>
          <a:p>
            <a:r>
              <a:rPr lang="en-US" sz="2000" b="1"/>
              <a:t>First-Line (Frontline) Management:</a:t>
            </a:r>
            <a:endParaRPr lang="en-US" sz="2000"/>
          </a:p>
          <a:p>
            <a:r>
              <a:rPr lang="en-US" sz="2000"/>
              <a:t>Role: Direct supervisors or team leaders responsible for day-to-day operations and ensuring tasks are completed.</a:t>
            </a:r>
            <a:endParaRPr lang="en-US" sz="2000"/>
          </a:p>
          <a:p>
            <a:r>
              <a:rPr lang="en-US" sz="2000"/>
              <a:t>Example: A team leader in a software development company managing the daily activities of a programming team.</a:t>
            </a:r>
            <a:endParaRPr lang="en-US" sz="2000"/>
          </a:p>
          <a:p>
            <a:endParaRPr lang="en-US" sz="2000"/>
          </a:p>
          <a:p>
            <a:r>
              <a:rPr lang="en-US" sz="2000" b="1"/>
              <a:t>Non-Managerial Employees:</a:t>
            </a:r>
            <a:endParaRPr lang="en-US" sz="2000"/>
          </a:p>
          <a:p>
            <a:r>
              <a:rPr lang="en-US" sz="2000"/>
              <a:t>Role: Engineers and technical staff responsible for carrying out the tasks required for project completion.</a:t>
            </a:r>
            <a:endParaRPr lang="en-US" sz="2000"/>
          </a:p>
          <a:p>
            <a:r>
              <a:rPr lang="en-US" sz="2000"/>
              <a:t>Example: Software engineers coding and testing software components as part of a development team.</a:t>
            </a:r>
            <a:endParaRPr 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i="1" u="sng" dirty="0" smtClean="0">
                <a:sym typeface="+mn-ea"/>
              </a:rPr>
              <a:t>Social and Ethical Responsibilities of Management</a:t>
            </a:r>
            <a:endParaRPr lang="en-US" sz="2800" i="1" u="sng"/>
          </a:p>
        </p:txBody>
      </p:sp>
      <p:sp>
        <p:nvSpPr>
          <p:cNvPr id="3" name="Text Placeholder 2"/>
          <p:cNvSpPr>
            <a:spLocks noGrp="1"/>
          </p:cNvSpPr>
          <p:nvPr>
            <p:ph type="body" idx="1"/>
          </p:nvPr>
        </p:nvSpPr>
        <p:spPr>
          <a:xfrm>
            <a:off x="838200" y="1525270"/>
            <a:ext cx="10515600" cy="4888865"/>
          </a:xfrm>
        </p:spPr>
        <p:txBody>
          <a:bodyPr/>
          <a:p>
            <a:r>
              <a:rPr lang="en-US" sz="2400" b="1"/>
              <a:t>Social Responsibilities of Management for Engineers:</a:t>
            </a:r>
            <a:endParaRPr lang="en-US" sz="2400" b="1"/>
          </a:p>
          <a:p>
            <a:endParaRPr lang="en-US" sz="2400" b="1"/>
          </a:p>
          <a:p>
            <a:pPr>
              <a:buFont typeface="Wingdings" panose="05000000000000000000" charset="0"/>
              <a:buChar char="v"/>
            </a:pPr>
            <a:r>
              <a:rPr lang="en-US" sz="2000" b="1"/>
              <a:t>Community Engagement:</a:t>
            </a:r>
            <a:endParaRPr lang="en-US" sz="2000" b="1"/>
          </a:p>
          <a:p>
            <a:r>
              <a:rPr lang="en-US" sz="2000"/>
              <a:t>Responsibility: Engaging with local communities and understanding their needs and concerns.</a:t>
            </a:r>
            <a:endParaRPr lang="en-US" sz="2000"/>
          </a:p>
          <a:p>
            <a:r>
              <a:rPr lang="en-US" sz="2000"/>
              <a:t>Example: An engineering firm building a new facility collaborates with the local community to address environmental impact concerns and ensures community benefits.</a:t>
            </a:r>
            <a:endParaRPr lang="en-US" sz="2000"/>
          </a:p>
          <a:p>
            <a:endParaRPr lang="en-US" sz="2000"/>
          </a:p>
          <a:p>
            <a:pPr>
              <a:buFont typeface="Wingdings" panose="05000000000000000000" charset="0"/>
              <a:buChar char="v"/>
            </a:pPr>
            <a:r>
              <a:rPr lang="en-US" sz="2000" b="1"/>
              <a:t>Environmental Sustainability:</a:t>
            </a:r>
            <a:endParaRPr lang="en-US" sz="2000" b="1"/>
          </a:p>
          <a:p>
            <a:r>
              <a:rPr lang="en-US" sz="2000"/>
              <a:t>Responsibility: Minimizing the environmental impact of engineering projects and promoting sustainable practices.</a:t>
            </a:r>
            <a:endParaRPr lang="en-US" sz="2000"/>
          </a:p>
          <a:p>
            <a:r>
              <a:rPr lang="en-US" sz="2000"/>
              <a:t>Example: A civil engineering project incorporates green building technologies and materials to reduce energy consumption and environmental footprint.</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61010"/>
          </a:xfrm>
        </p:spPr>
        <p:txBody>
          <a:bodyPr/>
          <a:p>
            <a:endParaRPr lang="en-US"/>
          </a:p>
        </p:txBody>
      </p:sp>
      <p:sp>
        <p:nvSpPr>
          <p:cNvPr id="3" name="Text Placeholder 2"/>
          <p:cNvSpPr>
            <a:spLocks noGrp="1"/>
          </p:cNvSpPr>
          <p:nvPr>
            <p:ph type="body" idx="1"/>
          </p:nvPr>
        </p:nvSpPr>
        <p:spPr>
          <a:xfrm>
            <a:off x="838200" y="1083310"/>
            <a:ext cx="10515600" cy="5584190"/>
          </a:xfrm>
        </p:spPr>
        <p:txBody>
          <a:bodyPr/>
          <a:p>
            <a:r>
              <a:rPr lang="en-US" sz="2400" b="1"/>
              <a:t>Diversity and Inclusion:</a:t>
            </a:r>
            <a:endParaRPr lang="en-US" sz="2400" b="1"/>
          </a:p>
          <a:p>
            <a:r>
              <a:rPr lang="en-US" sz="2400"/>
              <a:t>Responsibility: Promoting diversity and ensuring equal opportunities for all employees.</a:t>
            </a:r>
            <a:endParaRPr lang="en-US" sz="2400"/>
          </a:p>
          <a:p>
            <a:r>
              <a:rPr lang="en-US" sz="2400"/>
              <a:t>Example: A technology company fosters a diverse workforce by implementing inclusive hiring practices and providing training on cultural sensitivity.</a:t>
            </a:r>
            <a:endParaRPr lang="en-US" sz="2400"/>
          </a:p>
          <a:p>
            <a:endParaRPr lang="en-US" sz="2000"/>
          </a:p>
          <a:p>
            <a:r>
              <a:rPr lang="en-US" sz="2400" b="1"/>
              <a:t>Corporate Social Responsibility (CSR):</a:t>
            </a:r>
            <a:endParaRPr lang="en-US" sz="2400" b="1"/>
          </a:p>
          <a:p>
            <a:r>
              <a:rPr lang="en-US" sz="2400"/>
              <a:t>Responsibility: Supporting social causes and giving back to the community.</a:t>
            </a:r>
            <a:endParaRPr lang="en-US" sz="2400"/>
          </a:p>
          <a:p>
            <a:r>
              <a:rPr lang="en-US" sz="2400"/>
              <a:t>Example: An engineering company sponsors local education initiatives or contributes to charitable organizations to enhance the well-being of the community.</a:t>
            </a:r>
            <a:endParaRPr 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r>
              <a:rPr lang="en-US" sz="2400" b="1"/>
              <a:t>Safety Standards:</a:t>
            </a:r>
            <a:endParaRPr lang="en-US" sz="2400" b="1"/>
          </a:p>
          <a:p>
            <a:endParaRPr lang="en-US" sz="2400"/>
          </a:p>
          <a:p>
            <a:r>
              <a:rPr lang="en-US" sz="2400"/>
              <a:t>Responsibility: Ensuring the safety of employees, stakeholders, and the general public in the execution of engineering projects.</a:t>
            </a:r>
            <a:endParaRPr lang="en-US" sz="2400"/>
          </a:p>
          <a:p>
            <a:r>
              <a:rPr lang="en-US" sz="2400"/>
              <a:t>Example: A manufacturing company adheres to strict safety protocols to prevent workplace accidents and protect the health of employees.</a:t>
            </a:r>
            <a:endParaRPr 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30860"/>
          </a:xfrm>
        </p:spPr>
        <p:txBody>
          <a:bodyPr/>
          <a:p>
            <a:pPr algn="ctr"/>
            <a:r>
              <a:rPr lang="en-US" sz="2000" b="1"/>
              <a:t>Ethical Responsibilities of Management for Engineers:</a:t>
            </a:r>
            <a:endParaRPr lang="en-US" sz="2000" b="1"/>
          </a:p>
        </p:txBody>
      </p:sp>
      <p:sp>
        <p:nvSpPr>
          <p:cNvPr id="3" name="Text Placeholder 2"/>
          <p:cNvSpPr>
            <a:spLocks noGrp="1"/>
          </p:cNvSpPr>
          <p:nvPr>
            <p:ph type="body" idx="1"/>
          </p:nvPr>
        </p:nvSpPr>
        <p:spPr>
          <a:xfrm>
            <a:off x="838200" y="1343660"/>
            <a:ext cx="10515600" cy="5266690"/>
          </a:xfrm>
        </p:spPr>
        <p:txBody>
          <a:bodyPr/>
          <a:p>
            <a:r>
              <a:rPr lang="en-US" sz="2400" b="1"/>
              <a:t>Integrity in Decision-Making:</a:t>
            </a:r>
            <a:endParaRPr lang="en-US" sz="2400" b="1"/>
          </a:p>
          <a:p>
            <a:r>
              <a:rPr lang="en-US" sz="2400"/>
              <a:t>Responsibility: Making decisions based on ethical principles and transparency.</a:t>
            </a:r>
            <a:endParaRPr lang="en-US" sz="2400"/>
          </a:p>
          <a:p>
            <a:r>
              <a:rPr lang="en-US" sz="2400"/>
              <a:t>Example: A project manager discloses all relevant information to stakeholders, even if it may impact project timelines, to maintain transparency.</a:t>
            </a:r>
            <a:endParaRPr lang="en-US" sz="2400"/>
          </a:p>
          <a:p>
            <a:endParaRPr lang="en-US" sz="2400"/>
          </a:p>
          <a:p>
            <a:r>
              <a:rPr lang="en-US" sz="2400" b="1"/>
              <a:t>Honesty in Communication:</a:t>
            </a:r>
            <a:endParaRPr lang="en-US" sz="2400" b="1"/>
          </a:p>
          <a:p>
            <a:r>
              <a:rPr lang="en-US" sz="2400"/>
              <a:t>Responsibility: Communicating truthfully and accurately about project status, capabilities, and potential risks.</a:t>
            </a:r>
            <a:endParaRPr lang="en-US" sz="2400"/>
          </a:p>
          <a:p>
            <a:r>
              <a:rPr lang="en-US" sz="2400"/>
              <a:t>Example: An engineer communicates openly with clients about potential challenges in a project, ensuring realistic expectations.</a:t>
            </a: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1050"/>
          </a:xfrm>
        </p:spPr>
        <p:txBody>
          <a:bodyPr/>
          <a:p>
            <a:endParaRPr lang="en-US"/>
          </a:p>
        </p:txBody>
      </p:sp>
      <p:sp>
        <p:nvSpPr>
          <p:cNvPr id="3" name="Text Placeholder 2"/>
          <p:cNvSpPr>
            <a:spLocks noGrp="1"/>
          </p:cNvSpPr>
          <p:nvPr>
            <p:ph type="body" idx="1"/>
          </p:nvPr>
        </p:nvSpPr>
        <p:spPr>
          <a:xfrm>
            <a:off x="838200" y="1758950"/>
            <a:ext cx="10515600" cy="4418330"/>
          </a:xfrm>
        </p:spPr>
        <p:txBody>
          <a:bodyPr/>
          <a:p>
            <a:r>
              <a:rPr lang="en-US" sz="2400" b="1"/>
              <a:t>Fair Treatment of Employees:</a:t>
            </a:r>
            <a:endParaRPr lang="en-US" sz="2400" b="1"/>
          </a:p>
          <a:p>
            <a:r>
              <a:rPr lang="en-US" sz="2400"/>
              <a:t>Responsibility: Treating employees fairly and providing equal opportunities.</a:t>
            </a:r>
            <a:endParaRPr lang="en-US" sz="2400"/>
          </a:p>
          <a:p>
            <a:r>
              <a:rPr lang="en-US" sz="2400"/>
              <a:t>Example: An engineering manager ensures that promotions and raises are based on merit and not influenced by personal biases.</a:t>
            </a:r>
            <a:endParaRPr lang="en-US" sz="2400"/>
          </a:p>
          <a:p>
            <a:endParaRPr lang="en-US" sz="2400"/>
          </a:p>
          <a:p>
            <a:r>
              <a:rPr lang="en-US" sz="2400" b="1"/>
              <a:t>Intellectual Property Protection:</a:t>
            </a:r>
            <a:endParaRPr lang="en-US" sz="2400" b="1"/>
          </a:p>
          <a:p>
            <a:r>
              <a:rPr lang="en-US" sz="2400"/>
              <a:t>Responsibility: Respecting and protecting intellectual property rights.</a:t>
            </a:r>
            <a:endParaRPr lang="en-US" sz="2400"/>
          </a:p>
          <a:p>
            <a:r>
              <a:rPr lang="en-US" sz="2400"/>
              <a:t>Example: An engineering firm adheres to copyright laws and patents, ensuring that the work of employees and collaborators is appropriately protected.</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txBox="1">
            <a:spLocks noGrp="1"/>
          </p:cNvSpPr>
          <p:nvPr>
            <p:ph type="title"/>
          </p:nvPr>
        </p:nvSpPr>
        <p:spPr>
          <a:xfrm>
            <a:off x="838200" y="365125"/>
            <a:ext cx="10515600" cy="706438"/>
          </a:xfrm>
        </p:spPr>
        <p:txBody>
          <a:bodyPr/>
          <a:lstStyle/>
          <a:p>
            <a:pPr eaLnBrk="1" hangingPunct="1">
              <a:spcBef>
                <a:spcPct val="0"/>
              </a:spcBef>
              <a:spcAft>
                <a:spcPct val="0"/>
              </a:spcAft>
              <a:buClr>
                <a:srgbClr val="000000"/>
              </a:buClr>
            </a:pPr>
            <a:r>
              <a:rPr lang="en-US" sz="3200" b="1" dirty="0" smtClean="0">
                <a:latin typeface="Times New Roman" panose="02020603050405020304" pitchFamily="18" charset="0"/>
                <a:cs typeface="Times New Roman" panose="02020603050405020304" pitchFamily="18" charset="0"/>
              </a:rPr>
              <a:t>What is Management?</a:t>
            </a:r>
            <a:endParaRPr lang="en-US" sz="3200" b="1" dirty="0" smtClean="0">
              <a:latin typeface="Times New Roman" panose="02020603050405020304" pitchFamily="18" charset="0"/>
              <a:cs typeface="Times New Roman" panose="02020603050405020304" pitchFamily="18" charset="0"/>
            </a:endParaRPr>
          </a:p>
        </p:txBody>
      </p:sp>
      <p:sp>
        <p:nvSpPr>
          <p:cNvPr id="15363" name="Content Placeholder 2"/>
          <p:cNvSpPr txBox="1">
            <a:spLocks noGrp="1"/>
          </p:cNvSpPr>
          <p:nvPr>
            <p:ph idx="1"/>
          </p:nvPr>
        </p:nvSpPr>
        <p:spPr>
          <a:xfrm>
            <a:off x="880745" y="1714500"/>
            <a:ext cx="10515600" cy="4738370"/>
          </a:xfrm>
        </p:spPr>
        <p:txBody>
          <a:bodyPr/>
          <a:lstStyle/>
          <a:p>
            <a:pPr>
              <a:buNone/>
            </a:pPr>
            <a:r>
              <a:rPr lang="en-US" sz="2400" dirty="0" smtClean="0">
                <a:latin typeface="Times New Roman" panose="02020603050405020304" pitchFamily="18" charset="0"/>
                <a:cs typeface="Times New Roman" panose="02020603050405020304" pitchFamily="18" charset="0"/>
              </a:rPr>
              <a:t>Management is the process of planning, organizing, leading, and controlling resources (human, financial, material) to achieve organizational goals effectively and efficiently. It involves making strategic decisions, coordinating activities, motivating teams, and ensuring that resources are utilized optimally.</a:t>
            </a:r>
            <a:endParaRPr lang="en-US" sz="2400" dirty="0" smtClean="0">
              <a:latin typeface="Times New Roman" panose="02020603050405020304" pitchFamily="18" charset="0"/>
              <a:cs typeface="Times New Roman" panose="02020603050405020304" pitchFamily="18" charset="0"/>
            </a:endParaRPr>
          </a:p>
          <a:p>
            <a:pPr>
              <a:buNone/>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b="1" dirty="0" smtClean="0">
                <a:latin typeface="Times New Roman" panose="02020603050405020304" pitchFamily="18" charset="0"/>
                <a:cs typeface="Times New Roman" panose="02020603050405020304" pitchFamily="18" charset="0"/>
              </a:rPr>
              <a:t>Key Functions of Management:</a:t>
            </a:r>
            <a:endParaRPr lang="en-US" sz="2400" dirty="0" smtClean="0">
              <a:latin typeface="Times New Roman" panose="02020603050405020304" pitchFamily="18" charset="0"/>
              <a:cs typeface="Times New Roman" panose="02020603050405020304" pitchFamily="18" charset="0"/>
            </a:endParaRPr>
          </a:p>
          <a:p>
            <a:pPr marL="114300" indent="0">
              <a:buFont typeface="Wingdings" panose="05000000000000000000" charset="0"/>
              <a:buNone/>
            </a:pPr>
            <a:r>
              <a:rPr lang="en-US" sz="2400" b="1" dirty="0" smtClean="0">
                <a:latin typeface="Times New Roman" panose="02020603050405020304" pitchFamily="18" charset="0"/>
                <a:cs typeface="Times New Roman" panose="02020603050405020304" pitchFamily="18" charset="0"/>
              </a:rPr>
              <a:t>1. Planning:</a:t>
            </a: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sz="2400" b="1" dirty="0" smtClean="0">
                <a:latin typeface="Times New Roman" panose="02020603050405020304" pitchFamily="18" charset="0"/>
                <a:cs typeface="Times New Roman" panose="02020603050405020304" pitchFamily="18" charset="0"/>
              </a:rPr>
              <a:t>Definition:</a:t>
            </a:r>
            <a:r>
              <a:rPr lang="en-US" sz="2400" dirty="0" smtClean="0">
                <a:latin typeface="Times New Roman" panose="02020603050405020304" pitchFamily="18" charset="0"/>
                <a:cs typeface="Times New Roman" panose="02020603050405020304" pitchFamily="18" charset="0"/>
              </a:rPr>
              <a:t> The process of setting objectives and determining the best course of action to achieve those objectives.</a:t>
            </a:r>
            <a:endParaRPr lang="en-US" sz="2400" dirty="0" smtClean="0">
              <a:latin typeface="Times New Roman" panose="02020603050405020304" pitchFamily="18" charset="0"/>
              <a:cs typeface="Times New Roman" panose="02020603050405020304" pitchFamily="18" charset="0"/>
            </a:endParaRPr>
          </a:p>
          <a:p>
            <a:pPr marL="114300" indent="0">
              <a:buFont typeface="Wingdings" panose="05000000000000000000" charset="0"/>
              <a:buNone/>
            </a:pPr>
            <a:r>
              <a:rPr lang="en-US" sz="2400" b="1" dirty="0" smtClean="0">
                <a:latin typeface="Times New Roman" panose="02020603050405020304" pitchFamily="18" charset="0"/>
                <a:cs typeface="Times New Roman" panose="02020603050405020304" pitchFamily="18" charset="0"/>
              </a:rPr>
              <a:t>Example:</a:t>
            </a:r>
            <a:r>
              <a:rPr lang="en-US" sz="2400" dirty="0" smtClean="0">
                <a:latin typeface="Times New Roman" panose="02020603050405020304" pitchFamily="18" charset="0"/>
                <a:cs typeface="Times New Roman" panose="02020603050405020304" pitchFamily="18" charset="0"/>
              </a:rPr>
              <a:t> In a software development project, planning involves setting milestones, defining tasks, and allocating resources.</a:t>
            </a:r>
            <a:endParaRPr lang="en-US" sz="2400" dirty="0" smtClean="0">
              <a:latin typeface="Times New Roman" panose="02020603050405020304" pitchFamily="18" charset="0"/>
              <a:cs typeface="Times New Roman" panose="02020603050405020304" pitchFamily="18" charset="0"/>
            </a:endParaRPr>
          </a:p>
          <a:p>
            <a:pPr eaLnBrk="1" hangingPunct="1">
              <a:spcAft>
                <a:spcPct val="0"/>
              </a:spcAft>
              <a:buClr>
                <a:srgbClr val="000000"/>
              </a:buClr>
              <a:buNone/>
            </a:pPr>
            <a:endParaRPr lang="en-US" sz="2400" dirty="0" smtClean="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sndAc>
          <p:endSnd/>
        </p:sndAc>
      </p:transition>
    </mc:Choice>
    <mc:Fallback>
      <p:transition spd="slow">
        <p:wipe/>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20" nodeType="clickEffect">
                                  <p:stCondLst>
                                    <p:cond delay="0"/>
                                  </p:stCondLst>
                                  <p:childTnLst>
                                    <p:set>
                                      <p:cBhvr>
                                        <p:cTn id="6" dur="2000" fill="hold">
                                          <p:stCondLst>
                                            <p:cond delay="0"/>
                                          </p:stCondLst>
                                        </p:cTn>
                                        <p:tgtEl>
                                          <p:spTgt spid="15362"/>
                                        </p:tgtEl>
                                        <p:attrNameLst>
                                          <p:attrName>style.visibility</p:attrName>
                                        </p:attrNameLst>
                                      </p:cBhvr>
                                      <p:to>
                                        <p:strVal val="visible"/>
                                      </p:to>
                                    </p:set>
                                    <p:anim calcmode="lin" valueType="num">
                                      <p:cBhvr additive="base">
                                        <p:cTn id="7" dur="2000" fill="hold"/>
                                        <p:tgtEl>
                                          <p:spTgt spid="15362"/>
                                        </p:tgtEl>
                                        <p:attrNameLst>
                                          <p:attrName>ppt_x</p:attrName>
                                        </p:attrNameLst>
                                      </p:cBhvr>
                                      <p:tavLst>
                                        <p:tav tm="0">
                                          <p:val>
                                            <p:strVal val="0-#ppt_w/2"/>
                                          </p:val>
                                        </p:tav>
                                        <p:tav tm="100000">
                                          <p:val>
                                            <p:strVal val="#ppt_x"/>
                                          </p:val>
                                        </p:tav>
                                      </p:tavLst>
                                    </p:anim>
                                    <p:anim calcmode="lin" valueType="num">
                                      <p:cBhvr additive="base">
                                        <p:cTn id="8" dur="2000" fill="hold"/>
                                        <p:tgtEl>
                                          <p:spTgt spid="153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nodeType="clickEffect">
                                  <p:stCondLst>
                                    <p:cond delay="0"/>
                                  </p:stCondLst>
                                  <p:iterate type="lt">
                                    <p:tmPct val="50000"/>
                                  </p:iterate>
                                  <p:childTnLst>
                                    <p:set>
                                      <p:cBhvr>
                                        <p:cTn id="12" dur="1" fill="hold">
                                          <p:stCondLst>
                                            <p:cond delay="0"/>
                                          </p:stCondLst>
                                        </p:cTn>
                                        <p:tgtEl>
                                          <p:spTgt spid="15363">
                                            <p:txEl>
                                              <p:pRg st="0" end="0"/>
                                            </p:txEl>
                                          </p:spTgt>
                                        </p:tgtEl>
                                        <p:attrNameLst>
                                          <p:attrName>style.visibility</p:attrName>
                                        </p:attrNameLst>
                                      </p:cBhvr>
                                      <p:to>
                                        <p:strVal val="visible"/>
                                      </p:to>
                                    </p:set>
                                    <p:anim calcmode="discrete" valueType="clr">
                                      <p:cBhvr override="childStyle">
                                        <p:cTn id="13" dur="80"/>
                                        <p:tgtEl>
                                          <p:spTgt spid="1536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15363">
                                            <p:txEl>
                                              <p:pRg st="0" end="0"/>
                                            </p:txEl>
                                          </p:spTgt>
                                        </p:tgtEl>
                                        <p:attrNameLst>
                                          <p:attrName>fillcolor</p:attrName>
                                        </p:attrNameLst>
                                      </p:cBhvr>
                                      <p:tavLst>
                                        <p:tav tm="0">
                                          <p:val>
                                            <p:clrVal>
                                              <a:schemeClr val="accent2"/>
                                            </p:clrVal>
                                          </p:val>
                                        </p:tav>
                                        <p:tav tm="50000">
                                          <p:val>
                                            <p:clrVal>
                                              <a:schemeClr val="hlink"/>
                                            </p:clrVal>
                                          </p:val>
                                        </p:tav>
                                      </p:tavLst>
                                    </p:anim>
                                    <p:set>
                                      <p:cBhvr>
                                        <p:cTn id="15" dur="80"/>
                                        <p:tgtEl>
                                          <p:spTgt spid="15363">
                                            <p:txEl>
                                              <p:pRg st="0" end="0"/>
                                            </p:txEl>
                                          </p:spTgt>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50000"/>
                                  </p:iterate>
                                  <p:childTnLst>
                                    <p:set>
                                      <p:cBhvr>
                                        <p:cTn id="19" dur="1" fill="hold">
                                          <p:stCondLst>
                                            <p:cond delay="0"/>
                                          </p:stCondLst>
                                        </p:cTn>
                                        <p:tgtEl>
                                          <p:spTgt spid="15363">
                                            <p:txEl>
                                              <p:pRg st="2" end="2"/>
                                            </p:txEl>
                                          </p:spTgt>
                                        </p:tgtEl>
                                        <p:attrNameLst>
                                          <p:attrName>style.visibility</p:attrName>
                                        </p:attrNameLst>
                                      </p:cBhvr>
                                      <p:to>
                                        <p:strVal val="visible"/>
                                      </p:to>
                                    </p:set>
                                    <p:anim calcmode="discrete" valueType="clr">
                                      <p:cBhvr override="childStyle">
                                        <p:cTn id="20" dur="80"/>
                                        <p:tgtEl>
                                          <p:spTgt spid="1536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15363">
                                            <p:txEl>
                                              <p:pRg st="2" end="2"/>
                                            </p:txEl>
                                          </p:spTgt>
                                        </p:tgtEl>
                                        <p:attrNameLst>
                                          <p:attrName>fillcolor</p:attrName>
                                        </p:attrNameLst>
                                      </p:cBhvr>
                                      <p:tavLst>
                                        <p:tav tm="0">
                                          <p:val>
                                            <p:clrVal>
                                              <a:schemeClr val="accent2"/>
                                            </p:clrVal>
                                          </p:val>
                                        </p:tav>
                                        <p:tav tm="50000">
                                          <p:val>
                                            <p:clrVal>
                                              <a:schemeClr val="hlink"/>
                                            </p:clrVal>
                                          </p:val>
                                        </p:tav>
                                      </p:tavLst>
                                    </p:anim>
                                    <p:set>
                                      <p:cBhvr>
                                        <p:cTn id="22" dur="80"/>
                                        <p:tgtEl>
                                          <p:spTgt spid="15363">
                                            <p:txEl>
                                              <p:pRg st="2" end="2"/>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nodeType="clickEffect">
                                  <p:stCondLst>
                                    <p:cond delay="0"/>
                                  </p:stCondLst>
                                  <p:iterate type="lt">
                                    <p:tmPct val="50000"/>
                                  </p:iterate>
                                  <p:childTnLst>
                                    <p:set>
                                      <p:cBhvr>
                                        <p:cTn id="26" dur="1" fill="hold">
                                          <p:stCondLst>
                                            <p:cond delay="0"/>
                                          </p:stCondLst>
                                        </p:cTn>
                                        <p:tgtEl>
                                          <p:spTgt spid="15363">
                                            <p:txEl>
                                              <p:pRg st="3" end="3"/>
                                            </p:txEl>
                                          </p:spTgt>
                                        </p:tgtEl>
                                        <p:attrNameLst>
                                          <p:attrName>style.visibility</p:attrName>
                                        </p:attrNameLst>
                                      </p:cBhvr>
                                      <p:to>
                                        <p:strVal val="visible"/>
                                      </p:to>
                                    </p:set>
                                    <p:anim calcmode="discrete" valueType="clr">
                                      <p:cBhvr override="childStyle">
                                        <p:cTn id="27" dur="80"/>
                                        <p:tgtEl>
                                          <p:spTgt spid="1536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15363">
                                            <p:txEl>
                                              <p:pRg st="3" end="3"/>
                                            </p:txEl>
                                          </p:spTgt>
                                        </p:tgtEl>
                                        <p:attrNameLst>
                                          <p:attrName>fillcolor</p:attrName>
                                        </p:attrNameLst>
                                      </p:cBhvr>
                                      <p:tavLst>
                                        <p:tav tm="0">
                                          <p:val>
                                            <p:clrVal>
                                              <a:schemeClr val="accent2"/>
                                            </p:clrVal>
                                          </p:val>
                                        </p:tav>
                                        <p:tav tm="50000">
                                          <p:val>
                                            <p:clrVal>
                                              <a:schemeClr val="hlink"/>
                                            </p:clrVal>
                                          </p:val>
                                        </p:tav>
                                      </p:tavLst>
                                    </p:anim>
                                    <p:set>
                                      <p:cBhvr>
                                        <p:cTn id="29" dur="80"/>
                                        <p:tgtEl>
                                          <p:spTgt spid="15363">
                                            <p:txEl>
                                              <p:pRg st="3" end="3"/>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nodeType="clickEffect">
                                  <p:stCondLst>
                                    <p:cond delay="0"/>
                                  </p:stCondLst>
                                  <p:iterate type="lt">
                                    <p:tmPct val="50000"/>
                                  </p:iterate>
                                  <p:childTnLst>
                                    <p:set>
                                      <p:cBhvr>
                                        <p:cTn id="33" dur="1" fill="hold">
                                          <p:stCondLst>
                                            <p:cond delay="0"/>
                                          </p:stCondLst>
                                        </p:cTn>
                                        <p:tgtEl>
                                          <p:spTgt spid="15363">
                                            <p:txEl>
                                              <p:pRg st="4" end="4"/>
                                            </p:txEl>
                                          </p:spTgt>
                                        </p:tgtEl>
                                        <p:attrNameLst>
                                          <p:attrName>style.visibility</p:attrName>
                                        </p:attrNameLst>
                                      </p:cBhvr>
                                      <p:to>
                                        <p:strVal val="visible"/>
                                      </p:to>
                                    </p:set>
                                    <p:anim calcmode="discrete" valueType="clr">
                                      <p:cBhvr override="childStyle">
                                        <p:cTn id="34" dur="80"/>
                                        <p:tgtEl>
                                          <p:spTgt spid="1536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15363">
                                            <p:txEl>
                                              <p:pRg st="4" end="4"/>
                                            </p:txEl>
                                          </p:spTgt>
                                        </p:tgtEl>
                                        <p:attrNameLst>
                                          <p:attrName>fillcolor</p:attrName>
                                        </p:attrNameLst>
                                      </p:cBhvr>
                                      <p:tavLst>
                                        <p:tav tm="0">
                                          <p:val>
                                            <p:clrVal>
                                              <a:schemeClr val="accent2"/>
                                            </p:clrVal>
                                          </p:val>
                                        </p:tav>
                                        <p:tav tm="50000">
                                          <p:val>
                                            <p:clrVal>
                                              <a:schemeClr val="hlink"/>
                                            </p:clrVal>
                                          </p:val>
                                        </p:tav>
                                      </p:tavLst>
                                    </p:anim>
                                    <p:set>
                                      <p:cBhvr>
                                        <p:cTn id="36" dur="80"/>
                                        <p:tgtEl>
                                          <p:spTgt spid="15363">
                                            <p:txEl>
                                              <p:pRg st="4" end="4"/>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7" presetClass="entr" presetSubtype="0" fill="hold" nodeType="clickEffect">
                                  <p:stCondLst>
                                    <p:cond delay="0"/>
                                  </p:stCondLst>
                                  <p:iterate type="lt">
                                    <p:tmPct val="50000"/>
                                  </p:iterate>
                                  <p:childTnLst>
                                    <p:set>
                                      <p:cBhvr>
                                        <p:cTn id="40" dur="1" fill="hold">
                                          <p:stCondLst>
                                            <p:cond delay="0"/>
                                          </p:stCondLst>
                                        </p:cTn>
                                        <p:tgtEl>
                                          <p:spTgt spid="15363">
                                            <p:txEl>
                                              <p:pRg st="5" end="5"/>
                                            </p:txEl>
                                          </p:spTgt>
                                        </p:tgtEl>
                                        <p:attrNameLst>
                                          <p:attrName>style.visibility</p:attrName>
                                        </p:attrNameLst>
                                      </p:cBhvr>
                                      <p:to>
                                        <p:strVal val="visible"/>
                                      </p:to>
                                    </p:set>
                                    <p:anim calcmode="discrete" valueType="clr">
                                      <p:cBhvr override="childStyle">
                                        <p:cTn id="41" dur="80"/>
                                        <p:tgtEl>
                                          <p:spTgt spid="1536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15363">
                                            <p:txEl>
                                              <p:pRg st="5" end="5"/>
                                            </p:txEl>
                                          </p:spTgt>
                                        </p:tgtEl>
                                        <p:attrNameLst>
                                          <p:attrName>fillcolor</p:attrName>
                                        </p:attrNameLst>
                                      </p:cBhvr>
                                      <p:tavLst>
                                        <p:tav tm="0">
                                          <p:val>
                                            <p:clrVal>
                                              <a:schemeClr val="accent2"/>
                                            </p:clrVal>
                                          </p:val>
                                        </p:tav>
                                        <p:tav tm="50000">
                                          <p:val>
                                            <p:clrVal>
                                              <a:schemeClr val="hlink"/>
                                            </p:clrVal>
                                          </p:val>
                                        </p:tav>
                                      </p:tavLst>
                                    </p:anim>
                                    <p:set>
                                      <p:cBhvr>
                                        <p:cTn id="43" dur="80"/>
                                        <p:tgtEl>
                                          <p:spTgt spid="1536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1"/>
      <p:bldP spid="15362" grpId="3"/>
      <p:bldP spid="15362" grpId="5"/>
      <p:bldP spid="15362" grpId="7"/>
      <p:bldP spid="15362" grpId="9"/>
      <p:bldP spid="15362" grpId="11"/>
      <p:bldP spid="15362" grpId="13"/>
      <p:bldP spid="15362" grpId="15"/>
      <p:bldP spid="15362" grpId="17"/>
      <p:bldP spid="15362" grpId="19"/>
      <p:bldP spid="15362" grpId="2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97205"/>
          </a:xfrm>
        </p:spPr>
        <p:txBody>
          <a:bodyPr/>
          <a:p>
            <a:endParaRPr lang="en-US"/>
          </a:p>
        </p:txBody>
      </p:sp>
      <p:sp>
        <p:nvSpPr>
          <p:cNvPr id="3" name="Text Placeholder 2"/>
          <p:cNvSpPr>
            <a:spLocks noGrp="1"/>
          </p:cNvSpPr>
          <p:nvPr>
            <p:ph type="body" idx="1"/>
          </p:nvPr>
        </p:nvSpPr>
        <p:spPr/>
        <p:txBody>
          <a:bodyPr/>
          <a:p>
            <a:r>
              <a:rPr lang="en-US" sz="2400" b="1"/>
              <a:t>Ethical Use of Technology:</a:t>
            </a:r>
            <a:endParaRPr lang="en-US" sz="2400" b="1"/>
          </a:p>
          <a:p>
            <a:endParaRPr lang="en-US" sz="2400"/>
          </a:p>
          <a:p>
            <a:r>
              <a:rPr lang="en-US" sz="2400"/>
              <a:t>Responsibility: Ensuring that technological advancements are used for positive purposes and do not harm individuals or society.</a:t>
            </a:r>
            <a:endParaRPr lang="en-US" sz="2400"/>
          </a:p>
          <a:p>
            <a:r>
              <a:rPr lang="en-US" sz="2400"/>
              <a:t>Example: A software development company prioritizes cybersecurity measures to protect user data and prevent unauthorized access.</a:t>
            </a:r>
            <a:endParaRPr 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25830"/>
          </a:xfrm>
        </p:spPr>
        <p:txBody>
          <a:bodyPr/>
          <a:p>
            <a:pPr algn="ctr"/>
            <a:r>
              <a:rPr lang="en-US" sz="2400" b="1" u="sng" dirty="0" smtClean="0">
                <a:sym typeface="+mn-ea"/>
              </a:rPr>
              <a:t>Characteristics and importance of Organizational culture</a:t>
            </a:r>
            <a:endParaRPr lang="en-US" sz="2400" u="sng"/>
          </a:p>
        </p:txBody>
      </p:sp>
      <p:sp>
        <p:nvSpPr>
          <p:cNvPr id="3" name="Text Placeholder 2"/>
          <p:cNvSpPr>
            <a:spLocks noGrp="1"/>
          </p:cNvSpPr>
          <p:nvPr>
            <p:ph type="body" idx="1"/>
          </p:nvPr>
        </p:nvSpPr>
        <p:spPr>
          <a:xfrm>
            <a:off x="838200" y="1271905"/>
            <a:ext cx="10515600" cy="4905375"/>
          </a:xfrm>
        </p:spPr>
        <p:txBody>
          <a:bodyPr/>
          <a:p>
            <a:pPr algn="just"/>
            <a:r>
              <a:rPr lang="en-US" sz="2400"/>
              <a:t>Organizational culture refers to the shared values, beliefs, customs, and behaviors that shape the way individuals within an organization interact and work together. It plays a crucial role in the field of management, especially for engineers, as it influences the overall work environment, employee behavior, and organizational success. Here are some key characteristics and the importance of organizational culture in the principles of management for engineers:</a:t>
            </a:r>
            <a:endParaRPr lang="en-US" sz="2400"/>
          </a:p>
          <a:p>
            <a:pPr algn="just"/>
            <a:endParaRPr lang="en-US" sz="2400"/>
          </a:p>
          <a:p>
            <a:pPr algn="just"/>
            <a:r>
              <a:rPr lang="en-US" sz="2400" b="1"/>
              <a:t>Characteristics of Organizational Culture:</a:t>
            </a:r>
            <a:endParaRPr lang="en-US" sz="2400" b="1"/>
          </a:p>
          <a:p>
            <a:pPr algn="just"/>
            <a:endParaRPr lang="en-US" sz="2400"/>
          </a:p>
          <a:p>
            <a:pPr algn="just"/>
            <a:r>
              <a:rPr lang="en-US" sz="2400"/>
              <a:t>Values and Beliefs: Organizational culture is often rooted in a set of core values and beliefs that guide decision-making and behavior.</a:t>
            </a:r>
            <a:endParaRPr lang="en-US" sz="2400"/>
          </a:p>
          <a:p>
            <a:pPr algn="just"/>
            <a:endParaRPr lang="en-US" sz="2400"/>
          </a:p>
          <a:p>
            <a:pPr algn="just"/>
            <a:endParaRPr 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09930"/>
          </a:xfrm>
        </p:spPr>
        <p:txBody>
          <a:bodyPr/>
          <a:p>
            <a:endParaRPr lang="en-US"/>
          </a:p>
        </p:txBody>
      </p:sp>
      <p:sp>
        <p:nvSpPr>
          <p:cNvPr id="3" name="Text Placeholder 2"/>
          <p:cNvSpPr>
            <a:spLocks noGrp="1"/>
          </p:cNvSpPr>
          <p:nvPr>
            <p:ph type="body" idx="1"/>
          </p:nvPr>
        </p:nvSpPr>
        <p:spPr>
          <a:xfrm>
            <a:off x="838200" y="1449705"/>
            <a:ext cx="10515600" cy="5052060"/>
          </a:xfrm>
        </p:spPr>
        <p:txBody>
          <a:bodyPr/>
          <a:p>
            <a:pPr algn="just"/>
            <a:r>
              <a:rPr lang="en-US" sz="2800" b="1">
                <a:sym typeface="+mn-ea"/>
              </a:rPr>
              <a:t>Norms and Practices: </a:t>
            </a:r>
            <a:r>
              <a:rPr lang="en-US" sz="2800">
                <a:sym typeface="+mn-ea"/>
              </a:rPr>
              <a:t>It encompasses the unwritten rules, norms, and practices that dictate how employees should behave and work together.</a:t>
            </a:r>
            <a:endParaRPr lang="en-US" sz="2800">
              <a:sym typeface="+mn-ea"/>
            </a:endParaRPr>
          </a:p>
          <a:p>
            <a:pPr algn="just"/>
            <a:endParaRPr lang="en-US" sz="2800">
              <a:sym typeface="+mn-ea"/>
            </a:endParaRPr>
          </a:p>
          <a:p>
            <a:pPr algn="just"/>
            <a:r>
              <a:rPr lang="en-US" sz="2800" b="1"/>
              <a:t>Communication Styles:</a:t>
            </a:r>
            <a:r>
              <a:rPr lang="en-US" sz="2800"/>
              <a:t> The culture determines how communication flows within the organization, whether it is open and collaborative or more hierarchical.</a:t>
            </a:r>
            <a:endParaRPr lang="en-US" sz="2800"/>
          </a:p>
          <a:p>
            <a:pPr algn="just"/>
            <a:endParaRPr lang="en-US" sz="2800"/>
          </a:p>
          <a:p>
            <a:pPr algn="just"/>
            <a:r>
              <a:rPr lang="en-US" sz="2800" b="1"/>
              <a:t>Symbols and Artifacts: </a:t>
            </a:r>
            <a:r>
              <a:rPr lang="en-US" sz="2800"/>
              <a:t>These are visible elements like logos, dress code, office layout, and rituals that represent and reinforce the organizational culture.</a:t>
            </a:r>
            <a:endParaRPr 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09930"/>
          </a:xfrm>
        </p:spPr>
        <p:txBody>
          <a:bodyPr/>
          <a:p>
            <a:pPr algn="ctr"/>
            <a:r>
              <a:rPr lang="en-US" sz="2800" b="1"/>
              <a:t>Importance of Organizational Culture for Engineers:</a:t>
            </a:r>
            <a:br>
              <a:rPr lang="en-US"/>
            </a:br>
            <a:endParaRPr lang="en-US"/>
          </a:p>
        </p:txBody>
      </p:sp>
      <p:sp>
        <p:nvSpPr>
          <p:cNvPr id="3" name="Text Placeholder 2"/>
          <p:cNvSpPr>
            <a:spLocks noGrp="1"/>
          </p:cNvSpPr>
          <p:nvPr>
            <p:ph type="body" idx="1"/>
          </p:nvPr>
        </p:nvSpPr>
        <p:spPr>
          <a:xfrm>
            <a:off x="838200" y="1169035"/>
            <a:ext cx="10515600" cy="5008245"/>
          </a:xfrm>
        </p:spPr>
        <p:txBody>
          <a:bodyPr/>
          <a:p>
            <a:pPr marL="114300" indent="0">
              <a:buNone/>
            </a:pPr>
            <a:endParaRPr lang="en-US" sz="2400"/>
          </a:p>
          <a:p>
            <a:r>
              <a:rPr lang="en-US" sz="2400" b="1"/>
              <a:t>Innovation and Creativity:</a:t>
            </a:r>
            <a:r>
              <a:rPr lang="en-US" sz="2400"/>
              <a:t> A culture that encourages risk-taking and values innovation is essential for engineers who are often tasked with problem-solving and developing new solutions.</a:t>
            </a:r>
            <a:endParaRPr lang="en-US" sz="2400"/>
          </a:p>
          <a:p>
            <a:endParaRPr lang="en-US" sz="2400"/>
          </a:p>
          <a:p>
            <a:r>
              <a:rPr lang="en-US" sz="2400" b="1"/>
              <a:t>Team Collaboration: </a:t>
            </a:r>
            <a:r>
              <a:rPr lang="en-US" sz="2400"/>
              <a:t>Engineers often work in teams, and a supportive culture enhances collaboration, communication, and knowledge sharing among team members.</a:t>
            </a:r>
            <a:endParaRPr lang="en-US" sz="2400"/>
          </a:p>
          <a:p>
            <a:endParaRPr lang="en-US" sz="2400"/>
          </a:p>
          <a:p>
            <a:r>
              <a:rPr lang="en-US" sz="2400" b="1"/>
              <a:t>Adaptability: </a:t>
            </a:r>
            <a:r>
              <a:rPr lang="en-US" sz="2400"/>
              <a:t>In a rapidly changing technological landscape, engineers need to be adaptable. A culture that values learning and adaptation helps engineers stay current and responsive to industry changes.</a:t>
            </a:r>
            <a:endParaRPr lang="en-US" sz="2400"/>
          </a:p>
          <a:p>
            <a:endParaRPr 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pPr algn="just"/>
            <a:endParaRPr lang="en-US" sz="2800"/>
          </a:p>
          <a:p>
            <a:pPr algn="just"/>
            <a:r>
              <a:rPr lang="en-US" sz="2800" b="1">
                <a:sym typeface="+mn-ea"/>
              </a:rPr>
              <a:t>Attraction and Retention of Talent: </a:t>
            </a:r>
            <a:r>
              <a:rPr lang="en-US" sz="2800">
                <a:sym typeface="+mn-ea"/>
              </a:rPr>
              <a:t>A strong organizational culture attracts top engineering talent and helps retain skilled professionals who align with the values and goals of the organization.</a:t>
            </a:r>
            <a:endParaRPr 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85470"/>
          </a:xfrm>
        </p:spPr>
        <p:txBody>
          <a:bodyPr/>
          <a:p>
            <a:pPr algn="ctr"/>
            <a:r>
              <a:rPr lang="en-US" sz="2400" b="1">
                <a:sym typeface="+mn-ea"/>
              </a:rPr>
              <a:t>Organizational Structure:</a:t>
            </a:r>
            <a:endParaRPr lang="en-US" sz="2400"/>
          </a:p>
        </p:txBody>
      </p:sp>
      <p:sp>
        <p:nvSpPr>
          <p:cNvPr id="3" name="Text Placeholder 2"/>
          <p:cNvSpPr>
            <a:spLocks noGrp="1"/>
          </p:cNvSpPr>
          <p:nvPr>
            <p:ph type="body" idx="1"/>
          </p:nvPr>
        </p:nvSpPr>
        <p:spPr>
          <a:xfrm>
            <a:off x="838200" y="1223010"/>
            <a:ext cx="10515600" cy="5588635"/>
          </a:xfrm>
        </p:spPr>
        <p:txBody>
          <a:bodyPr/>
          <a:p>
            <a:pPr marL="114300" indent="0">
              <a:buNone/>
            </a:pPr>
            <a:r>
              <a:rPr lang="en-US" sz="2800"/>
              <a:t>Organizational structure refers to the way an organization arranges its activities, roles, and responsibilities to achieve its objectives. It defines how different parts of the organization relate to each other.</a:t>
            </a:r>
            <a:endParaRPr lang="en-US" sz="2800"/>
          </a:p>
          <a:p>
            <a:pPr marL="114300" indent="0">
              <a:buNone/>
            </a:pPr>
            <a:endParaRPr lang="en-US" sz="2800"/>
          </a:p>
          <a:p>
            <a:r>
              <a:rPr lang="en-US" sz="2800" b="1"/>
              <a:t>Example for Engineers:</a:t>
            </a:r>
            <a:endParaRPr lang="en-US" sz="2800" b="1"/>
          </a:p>
          <a:p>
            <a:r>
              <a:rPr lang="en-US" sz="2800"/>
              <a:t>Imagine you're part of a team designing a cool new gadget. The organizational structure could be like a puzzle. Each piece (or department) has a specific role. Some folks focus on the electronic parts, some on the design, and others on testing. Everyone has their own job, but together, they make the whole gadget work smoothly.</a:t>
            </a:r>
            <a:endParaRPr lang="en-US" sz="2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76885"/>
          </a:xfrm>
        </p:spPr>
        <p:txBody>
          <a:bodyPr/>
          <a:p>
            <a:endParaRPr lang="en-US"/>
          </a:p>
        </p:txBody>
      </p:sp>
      <p:sp>
        <p:nvSpPr>
          <p:cNvPr id="3" name="Text Placeholder 2"/>
          <p:cNvSpPr>
            <a:spLocks noGrp="1"/>
          </p:cNvSpPr>
          <p:nvPr>
            <p:ph type="body" idx="1"/>
          </p:nvPr>
        </p:nvSpPr>
        <p:spPr>
          <a:xfrm>
            <a:off x="838200" y="1003935"/>
            <a:ext cx="10515600" cy="5626735"/>
          </a:xfrm>
        </p:spPr>
        <p:txBody>
          <a:bodyPr/>
          <a:p>
            <a:pPr algn="just"/>
            <a:r>
              <a:rPr lang="en-US" sz="2400" b="1"/>
              <a:t>Management Techniques:</a:t>
            </a:r>
            <a:endParaRPr lang="en-US" sz="2400"/>
          </a:p>
          <a:p>
            <a:pPr algn="just"/>
            <a:r>
              <a:rPr lang="en-US" sz="2400"/>
              <a:t>Explanation: Management techniques are like smart tricks managers use to get things done in the best way possible. It's like having a toolbox of strategies.</a:t>
            </a:r>
            <a:endParaRPr lang="en-US" sz="2400"/>
          </a:p>
          <a:p>
            <a:pPr algn="just"/>
            <a:endParaRPr lang="en-US" sz="2400"/>
          </a:p>
          <a:p>
            <a:pPr algn="just"/>
            <a:r>
              <a:rPr lang="en-US" sz="2400" b="1"/>
              <a:t>Example for Engineers:</a:t>
            </a:r>
            <a:endParaRPr lang="en-US" sz="2400" b="1"/>
          </a:p>
          <a:p>
            <a:pPr algn="just"/>
            <a:r>
              <a:rPr lang="en-US" sz="2400"/>
              <a:t>Think of it as building a treehouse. Project management techniques are like making a plan for when to build which part. You might start with the foundation (an engineering plan) and then add the walls (design) and roof (testing). Another trick is using lean manufacturing. It's like keeping only the necessary tools around so you don't waste time searching. These techniques help engineers work smarter, not harder.</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400" b="1"/>
              <a:t>Structures and techniques organizations use as they go international</a:t>
            </a:r>
            <a:endParaRPr lang="en-US" sz="2400" b="1"/>
          </a:p>
        </p:txBody>
      </p:sp>
      <p:sp>
        <p:nvSpPr>
          <p:cNvPr id="3" name="Text Placeholder 2"/>
          <p:cNvSpPr>
            <a:spLocks noGrp="1"/>
          </p:cNvSpPr>
          <p:nvPr>
            <p:ph type="body" idx="1"/>
          </p:nvPr>
        </p:nvSpPr>
        <p:spPr>
          <a:xfrm>
            <a:off x="838200" y="1287145"/>
            <a:ext cx="10515600" cy="4890135"/>
          </a:xfrm>
        </p:spPr>
        <p:txBody>
          <a:bodyPr/>
          <a:p>
            <a:r>
              <a:rPr lang="en-US" sz="2400" b="1"/>
              <a:t>Structures:</a:t>
            </a:r>
            <a:endParaRPr lang="en-US" sz="2400" b="1"/>
          </a:p>
          <a:p>
            <a:endParaRPr lang="en-US" sz="2400" b="1"/>
          </a:p>
          <a:p>
            <a:r>
              <a:rPr lang="en-US" sz="2400" b="1"/>
              <a:t>Global Teams:</a:t>
            </a:r>
            <a:endParaRPr lang="en-US" sz="2400"/>
          </a:p>
          <a:p>
            <a:r>
              <a:rPr lang="en-US" sz="2400"/>
              <a:t>Imagine your engineering company has teams across different countries. Each team works on projects specific to that region, considering local needs and conditions.</a:t>
            </a:r>
            <a:endParaRPr lang="en-US" sz="2400"/>
          </a:p>
          <a:p>
            <a:pPr marL="114300" indent="0">
              <a:buNone/>
            </a:pPr>
            <a:endParaRPr lang="en-US" sz="2400"/>
          </a:p>
          <a:p>
            <a:r>
              <a:rPr lang="en-US" sz="2400" b="1"/>
              <a:t>International Division:</a:t>
            </a:r>
            <a:endParaRPr lang="en-US" sz="2400" b="1"/>
          </a:p>
          <a:p>
            <a:r>
              <a:rPr lang="en-US" sz="2400"/>
              <a:t>Think of creating a special team or department solely focused on managing international projects. This group coordinates efforts and ensures a smooth flow of information globally.</a:t>
            </a:r>
            <a:endParaRPr 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r>
              <a:rPr lang="en-US" sz="2400" b="1"/>
              <a:t>Matrix Setup:</a:t>
            </a:r>
            <a:endParaRPr lang="en-US" sz="2400" b="1"/>
          </a:p>
          <a:p>
            <a:endParaRPr lang="en-US" sz="2400"/>
          </a:p>
          <a:p>
            <a:r>
              <a:rPr lang="en-US" sz="2400"/>
              <a:t>Picture combining your regular engineering departments with global teams. This allows for collaboration across borders, ensuring both global goals and local needs are met.</a:t>
            </a:r>
            <a:endParaRPr 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b="1">
                <a:sym typeface="+mn-ea"/>
              </a:rPr>
              <a:t>Techniques:</a:t>
            </a:r>
            <a:endParaRPr lang="en-US" sz="3200" b="1"/>
          </a:p>
        </p:txBody>
      </p:sp>
      <p:sp>
        <p:nvSpPr>
          <p:cNvPr id="3" name="Text Placeholder 2"/>
          <p:cNvSpPr>
            <a:spLocks noGrp="1"/>
          </p:cNvSpPr>
          <p:nvPr>
            <p:ph type="body" idx="1"/>
          </p:nvPr>
        </p:nvSpPr>
        <p:spPr>
          <a:xfrm>
            <a:off x="838200" y="1825625"/>
            <a:ext cx="10515600" cy="4704715"/>
          </a:xfrm>
        </p:spPr>
        <p:txBody>
          <a:bodyPr/>
          <a:p>
            <a:r>
              <a:rPr lang="en-US" sz="2400" b="1"/>
              <a:t>Standardization and Adaptation:</a:t>
            </a:r>
            <a:endParaRPr lang="en-US" sz="2400" b="1"/>
          </a:p>
          <a:p>
            <a:r>
              <a:rPr lang="en-US" sz="2400"/>
              <a:t>Consider your company designing a product. You might decide to keep some features standard globally but adapt others to fit the preferences and regulations of different countries.</a:t>
            </a:r>
            <a:endParaRPr lang="en-US" sz="2400"/>
          </a:p>
          <a:p>
            <a:endParaRPr lang="en-US" sz="2400"/>
          </a:p>
          <a:p>
            <a:r>
              <a:rPr lang="en-US" sz="2400" b="1"/>
              <a:t>Technology Integration:</a:t>
            </a:r>
            <a:endParaRPr lang="en-US" sz="2400" b="1"/>
          </a:p>
          <a:p>
            <a:r>
              <a:rPr lang="en-US" sz="2400"/>
              <a:t>Envision using advanced tools for communication and collaboration. With technology, your engineers from different parts of the world can work seamlessly on the same project.</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838200" y="365125"/>
            <a:ext cx="10515600" cy="706421"/>
          </a:xfrm>
        </p:spPr>
        <p:txBody>
          <a:bodyPr/>
          <a:lstStyle/>
          <a:p>
            <a:pPr eaLnBrk="1" hangingPunct="1">
              <a:spcBef>
                <a:spcPct val="0"/>
              </a:spcBef>
              <a:spcAft>
                <a:spcPct val="0"/>
              </a:spcAft>
              <a:buClr>
                <a:srgbClr val="000000"/>
              </a:buClr>
            </a:pPr>
            <a:br>
              <a:rPr lang="en-US" sz="1800" dirty="0" smtClean="0"/>
            </a:br>
            <a:endParaRPr lang="en-US" sz="1800" b="1" dirty="0" smtClean="0">
              <a:latin typeface="Times New Roman" panose="02020603050405020304" pitchFamily="18" charset="0"/>
              <a:cs typeface="Times New Roman" panose="02020603050405020304" pitchFamily="18" charset="0"/>
            </a:endParaRPr>
          </a:p>
        </p:txBody>
      </p:sp>
      <p:sp>
        <p:nvSpPr>
          <p:cNvPr id="16387" name="Content Placeholder 2"/>
          <p:cNvSpPr txBox="1">
            <a:spLocks noGrp="1"/>
          </p:cNvSpPr>
          <p:nvPr>
            <p:ph idx="1"/>
          </p:nvPr>
        </p:nvSpPr>
        <p:spPr>
          <a:xfrm>
            <a:off x="838200" y="857250"/>
            <a:ext cx="10515600" cy="5320030"/>
          </a:xfrm>
        </p:spPr>
        <p:txBody>
          <a:bodyPr/>
          <a:lstStyle/>
          <a:p>
            <a:pPr eaLnBrk="1" hangingPunct="1">
              <a:spcAft>
                <a:spcPct val="0"/>
              </a:spcAft>
              <a:buClr>
                <a:srgbClr val="000000"/>
              </a:buClr>
            </a:pPr>
            <a:endParaRPr lang="en-US" sz="1600" dirty="0" smtClean="0">
              <a:latin typeface="Times New Roman" panose="02020603050405020304" pitchFamily="18" charset="0"/>
              <a:cs typeface="Times New Roman" panose="02020603050405020304" pitchFamily="18" charset="0"/>
            </a:endParaRPr>
          </a:p>
          <a:p>
            <a:pPr marL="114300" indent="0" eaLnBrk="1" hangingPunct="1">
              <a:spcAft>
                <a:spcPct val="0"/>
              </a:spcAft>
              <a:buClr>
                <a:srgbClr val="000000"/>
              </a:buClr>
              <a:buNone/>
            </a:pPr>
            <a:r>
              <a:rPr lang="en-US" sz="2400" b="1" dirty="0" smtClean="0">
                <a:latin typeface="Times New Roman" panose="02020603050405020304" pitchFamily="18" charset="0"/>
                <a:cs typeface="Times New Roman" panose="02020603050405020304" pitchFamily="18" charset="0"/>
              </a:rPr>
              <a:t>2. Organizing:</a:t>
            </a:r>
            <a:endParaRPr lang="en-US" sz="2400" b="1" dirty="0" smtClean="0">
              <a:latin typeface="Times New Roman" panose="02020603050405020304" pitchFamily="18" charset="0"/>
              <a:cs typeface="Times New Roman" panose="02020603050405020304" pitchFamily="18" charset="0"/>
            </a:endParaRPr>
          </a:p>
          <a:p>
            <a:pPr marL="114300" indent="0" eaLnBrk="1" hangingPunct="1">
              <a:spcAft>
                <a:spcPct val="0"/>
              </a:spcAft>
              <a:buClr>
                <a:srgbClr val="000000"/>
              </a:buClr>
              <a:buNone/>
            </a:pPr>
            <a:r>
              <a:rPr lang="en-US" sz="2400" b="1" dirty="0" smtClean="0">
                <a:latin typeface="Times New Roman" panose="02020603050405020304" pitchFamily="18" charset="0"/>
                <a:cs typeface="Times New Roman" panose="02020603050405020304" pitchFamily="18" charset="0"/>
              </a:rPr>
              <a:t>Definition:</a:t>
            </a:r>
            <a:r>
              <a:rPr lang="en-US" sz="2400" dirty="0" smtClean="0">
                <a:latin typeface="Times New Roman" panose="02020603050405020304" pitchFamily="18" charset="0"/>
                <a:cs typeface="Times New Roman" panose="02020603050405020304" pitchFamily="18" charset="0"/>
              </a:rPr>
              <a:t> Structuring and arranging resources to implement the planned activities.</a:t>
            </a:r>
            <a:endParaRPr lang="en-US" sz="2400" dirty="0" smtClean="0">
              <a:latin typeface="Times New Roman" panose="02020603050405020304" pitchFamily="18" charset="0"/>
              <a:cs typeface="Times New Roman" panose="02020603050405020304" pitchFamily="18" charset="0"/>
            </a:endParaRPr>
          </a:p>
          <a:p>
            <a:pPr marL="114300" indent="0" eaLnBrk="1" hangingPunct="1">
              <a:spcAft>
                <a:spcPct val="0"/>
              </a:spcAft>
              <a:buClr>
                <a:srgbClr val="000000"/>
              </a:buClr>
              <a:buNone/>
            </a:pPr>
            <a:r>
              <a:rPr lang="en-US" sz="2400" b="1" dirty="0" smtClean="0">
                <a:latin typeface="Times New Roman" panose="02020603050405020304" pitchFamily="18" charset="0"/>
                <a:cs typeface="Times New Roman" panose="02020603050405020304" pitchFamily="18" charset="0"/>
              </a:rPr>
              <a:t>Example:</a:t>
            </a:r>
            <a:r>
              <a:rPr lang="en-US" sz="2400" dirty="0" smtClean="0">
                <a:latin typeface="Times New Roman" panose="02020603050405020304" pitchFamily="18" charset="0"/>
                <a:cs typeface="Times New Roman" panose="02020603050405020304" pitchFamily="18" charset="0"/>
              </a:rPr>
              <a:t> In a manufacturing company, organizing involves creating departments, assigning roles, and establishing reporting relationships.</a:t>
            </a:r>
            <a:endParaRPr lang="en-US" sz="2400" dirty="0" smtClean="0">
              <a:latin typeface="Times New Roman" panose="02020603050405020304" pitchFamily="18" charset="0"/>
              <a:cs typeface="Times New Roman" panose="02020603050405020304" pitchFamily="18" charset="0"/>
            </a:endParaRPr>
          </a:p>
          <a:p>
            <a:pPr marL="114300" indent="0" eaLnBrk="1" hangingPunct="1">
              <a:spcAft>
                <a:spcPct val="0"/>
              </a:spcAft>
              <a:buClr>
                <a:srgbClr val="000000"/>
              </a:buClr>
              <a:buNone/>
            </a:pPr>
            <a:endParaRPr lang="en-US" sz="2400" dirty="0" smtClean="0">
              <a:latin typeface="Times New Roman" panose="02020603050405020304" pitchFamily="18" charset="0"/>
              <a:cs typeface="Times New Roman" panose="02020603050405020304" pitchFamily="18" charset="0"/>
            </a:endParaRPr>
          </a:p>
          <a:p>
            <a:pPr marL="114300" indent="0" eaLnBrk="1" hangingPunct="1">
              <a:spcAft>
                <a:spcPct val="0"/>
              </a:spcAft>
              <a:buClr>
                <a:srgbClr val="000000"/>
              </a:buClr>
              <a:buNone/>
            </a:pPr>
            <a:r>
              <a:rPr lang="en-US" sz="2400" b="1" dirty="0" smtClean="0">
                <a:latin typeface="Times New Roman" panose="02020603050405020304" pitchFamily="18" charset="0"/>
                <a:cs typeface="Times New Roman" panose="02020603050405020304" pitchFamily="18" charset="0"/>
              </a:rPr>
              <a:t>3. Leading (or Directing):</a:t>
            </a:r>
            <a:endParaRPr lang="en-US" sz="2400" b="1" dirty="0" smtClean="0">
              <a:latin typeface="Times New Roman" panose="02020603050405020304" pitchFamily="18" charset="0"/>
              <a:cs typeface="Times New Roman" panose="02020603050405020304" pitchFamily="18" charset="0"/>
            </a:endParaRPr>
          </a:p>
          <a:p>
            <a:pPr marL="114300" indent="0" eaLnBrk="1" hangingPunct="1">
              <a:spcAft>
                <a:spcPct val="0"/>
              </a:spcAft>
              <a:buClr>
                <a:srgbClr val="000000"/>
              </a:buClr>
              <a:buNone/>
            </a:pPr>
            <a:r>
              <a:rPr lang="en-US" sz="2400" b="1" dirty="0" smtClean="0">
                <a:latin typeface="Times New Roman" panose="02020603050405020304" pitchFamily="18" charset="0"/>
                <a:cs typeface="Times New Roman" panose="02020603050405020304" pitchFamily="18" charset="0"/>
              </a:rPr>
              <a:t>Definition: </a:t>
            </a:r>
            <a:r>
              <a:rPr lang="en-US" sz="2400" dirty="0" smtClean="0">
                <a:latin typeface="Times New Roman" panose="02020603050405020304" pitchFamily="18" charset="0"/>
                <a:cs typeface="Times New Roman" panose="02020603050405020304" pitchFamily="18" charset="0"/>
              </a:rPr>
              <a:t>Guiding and motivating individuals or teams to work towards organizational goals.</a:t>
            </a:r>
            <a:endParaRPr lang="en-US" sz="2400" dirty="0" smtClean="0">
              <a:latin typeface="Times New Roman" panose="02020603050405020304" pitchFamily="18" charset="0"/>
              <a:cs typeface="Times New Roman" panose="02020603050405020304" pitchFamily="18" charset="0"/>
            </a:endParaRPr>
          </a:p>
          <a:p>
            <a:pPr marL="114300" indent="0" eaLnBrk="1" hangingPunct="1">
              <a:spcAft>
                <a:spcPct val="0"/>
              </a:spcAft>
              <a:buClr>
                <a:srgbClr val="000000"/>
              </a:buClr>
              <a:buNone/>
            </a:pPr>
            <a:r>
              <a:rPr lang="en-US" sz="2400" b="1" dirty="0" smtClean="0">
                <a:latin typeface="Times New Roman" panose="02020603050405020304" pitchFamily="18" charset="0"/>
                <a:cs typeface="Times New Roman" panose="02020603050405020304" pitchFamily="18" charset="0"/>
              </a:rPr>
              <a:t>Example:</a:t>
            </a:r>
            <a:r>
              <a:rPr lang="en-US" sz="2400" dirty="0" smtClean="0">
                <a:latin typeface="Times New Roman" panose="02020603050405020304" pitchFamily="18" charset="0"/>
                <a:cs typeface="Times New Roman" panose="02020603050405020304" pitchFamily="18" charset="0"/>
              </a:rPr>
              <a:t> A team leader inspiring and guiding team members to meet project deadlines and collaborate effectively.</a:t>
            </a:r>
            <a:endParaRPr lang="en-US" sz="2400" dirty="0" smtClean="0">
              <a:latin typeface="Times New Roman" panose="02020603050405020304" pitchFamily="18" charset="0"/>
              <a:cs typeface="Times New Roman" panose="02020603050405020304" pitchFamily="18" charset="0"/>
            </a:endParaRPr>
          </a:p>
          <a:p>
            <a:pPr marL="114300" indent="0" eaLnBrk="1" hangingPunct="1">
              <a:spcAft>
                <a:spcPct val="0"/>
              </a:spcAft>
              <a:buClr>
                <a:srgbClr val="000000"/>
              </a:buClr>
              <a:buNone/>
            </a:pP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6387">
                                            <p:txEl>
                                              <p:pRg st="1" end="1"/>
                                            </p:txEl>
                                          </p:spTgt>
                                        </p:tgtEl>
                                        <p:attrNameLst>
                                          <p:attrName>style.visibility</p:attrName>
                                        </p:attrNameLst>
                                      </p:cBhvr>
                                      <p:to>
                                        <p:strVal val="visible"/>
                                      </p:to>
                                    </p:set>
                                    <p:anim calcmode="discrete" valueType="clr">
                                      <p:cBhvr override="childStyle">
                                        <p:cTn id="7" dur="80"/>
                                        <p:tgtEl>
                                          <p:spTgt spid="1638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387">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16387">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6387">
                                            <p:txEl>
                                              <p:pRg st="2" end="2"/>
                                            </p:txEl>
                                          </p:spTgt>
                                        </p:tgtEl>
                                        <p:attrNameLst>
                                          <p:attrName>style.visibility</p:attrName>
                                        </p:attrNameLst>
                                      </p:cBhvr>
                                      <p:to>
                                        <p:strVal val="visible"/>
                                      </p:to>
                                    </p:set>
                                    <p:anim calcmode="discrete" valueType="clr">
                                      <p:cBhvr override="childStyle">
                                        <p:cTn id="14" dur="80"/>
                                        <p:tgtEl>
                                          <p:spTgt spid="1638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6387">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16387">
                                            <p:txEl>
                                              <p:pRg st="2" end="2"/>
                                            </p:txEl>
                                          </p:spTgt>
                                        </p:tgtEl>
                                        <p:attrNameLst>
                                          <p:attrName>fill.type</p:attrName>
                                        </p:attrNameLst>
                                      </p:cBhvr>
                                      <p:to>
                                        <p:strVal val="solid"/>
                                      </p:to>
                                    </p:set>
                                  </p:childTnLst>
                                </p:cTn>
                              </p:par>
                              <p:par>
                                <p:cTn id="17" presetID="27" presetClass="entr" presetSubtype="0" fill="hold" nodeType="withEffect">
                                  <p:stCondLst>
                                    <p:cond delay="0"/>
                                  </p:stCondLst>
                                  <p:iterate type="lt">
                                    <p:tmPct val="50000"/>
                                  </p:iterate>
                                  <p:childTnLst>
                                    <p:set>
                                      <p:cBhvr>
                                        <p:cTn id="18" dur="1" fill="hold">
                                          <p:stCondLst>
                                            <p:cond delay="0"/>
                                          </p:stCondLst>
                                        </p:cTn>
                                        <p:tgtEl>
                                          <p:spTgt spid="16387">
                                            <p:txEl>
                                              <p:pRg st="3" end="3"/>
                                            </p:txEl>
                                          </p:spTgt>
                                        </p:tgtEl>
                                        <p:attrNameLst>
                                          <p:attrName>style.visibility</p:attrName>
                                        </p:attrNameLst>
                                      </p:cBhvr>
                                      <p:to>
                                        <p:strVal val="visible"/>
                                      </p:to>
                                    </p:set>
                                    <p:anim calcmode="discrete" valueType="clr">
                                      <p:cBhvr override="childStyle">
                                        <p:cTn id="19" dur="80"/>
                                        <p:tgtEl>
                                          <p:spTgt spid="1638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6387">
                                            <p:txEl>
                                              <p:pRg st="3" end="3"/>
                                            </p:txEl>
                                          </p:spTgt>
                                        </p:tgtEl>
                                        <p:attrNameLst>
                                          <p:attrName>fillcolor</p:attrName>
                                        </p:attrNameLst>
                                      </p:cBhvr>
                                      <p:tavLst>
                                        <p:tav tm="0">
                                          <p:val>
                                            <p:clrVal>
                                              <a:schemeClr val="accent2"/>
                                            </p:clrVal>
                                          </p:val>
                                        </p:tav>
                                        <p:tav tm="50000">
                                          <p:val>
                                            <p:clrVal>
                                              <a:schemeClr val="hlink"/>
                                            </p:clrVal>
                                          </p:val>
                                        </p:tav>
                                      </p:tavLst>
                                    </p:anim>
                                    <p:set>
                                      <p:cBhvr>
                                        <p:cTn id="21" dur="80"/>
                                        <p:tgtEl>
                                          <p:spTgt spid="16387">
                                            <p:txEl>
                                              <p:pRg st="3" end="3"/>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16387">
                                            <p:txEl>
                                              <p:pRg st="5" end="5"/>
                                            </p:txEl>
                                          </p:spTgt>
                                        </p:tgtEl>
                                        <p:attrNameLst>
                                          <p:attrName>style.visibility</p:attrName>
                                        </p:attrNameLst>
                                      </p:cBhvr>
                                      <p:to>
                                        <p:strVal val="visible"/>
                                      </p:to>
                                    </p:set>
                                    <p:anim calcmode="discrete" valueType="clr">
                                      <p:cBhvr override="childStyle">
                                        <p:cTn id="26" dur="80"/>
                                        <p:tgtEl>
                                          <p:spTgt spid="16387">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16387">
                                            <p:txEl>
                                              <p:pRg st="5" end="5"/>
                                            </p:txEl>
                                          </p:spTgt>
                                        </p:tgtEl>
                                        <p:attrNameLst>
                                          <p:attrName>fillcolor</p:attrName>
                                        </p:attrNameLst>
                                      </p:cBhvr>
                                      <p:tavLst>
                                        <p:tav tm="0">
                                          <p:val>
                                            <p:clrVal>
                                              <a:schemeClr val="accent2"/>
                                            </p:clrVal>
                                          </p:val>
                                        </p:tav>
                                        <p:tav tm="50000">
                                          <p:val>
                                            <p:clrVal>
                                              <a:schemeClr val="hlink"/>
                                            </p:clrVal>
                                          </p:val>
                                        </p:tav>
                                      </p:tavLst>
                                    </p:anim>
                                    <p:set>
                                      <p:cBhvr>
                                        <p:cTn id="28" dur="80"/>
                                        <p:tgtEl>
                                          <p:spTgt spid="16387">
                                            <p:txEl>
                                              <p:pRg st="5" end="5"/>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16387">
                                            <p:txEl>
                                              <p:pRg st="6" end="6"/>
                                            </p:txEl>
                                          </p:spTgt>
                                        </p:tgtEl>
                                        <p:attrNameLst>
                                          <p:attrName>style.visibility</p:attrName>
                                        </p:attrNameLst>
                                      </p:cBhvr>
                                      <p:to>
                                        <p:strVal val="visible"/>
                                      </p:to>
                                    </p:set>
                                    <p:animEffect transition="in" filter="checkerboard(across)">
                                      <p:cBhvr>
                                        <p:cTn id="33" dur="500"/>
                                        <p:tgtEl>
                                          <p:spTgt spid="16387">
                                            <p:txEl>
                                              <p:pRg st="6" end="6"/>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16387">
                                            <p:txEl>
                                              <p:pRg st="7" end="7"/>
                                            </p:txEl>
                                          </p:spTgt>
                                        </p:tgtEl>
                                        <p:attrNameLst>
                                          <p:attrName>style.visibility</p:attrName>
                                        </p:attrNameLst>
                                      </p:cBhvr>
                                      <p:to>
                                        <p:strVal val="visible"/>
                                      </p:to>
                                    </p:set>
                                    <p:animEffect transition="in" filter="checkerboard(across)">
                                      <p:cBhvr>
                                        <p:cTn id="36" dur="500"/>
                                        <p:tgtEl>
                                          <p:spTgt spid="16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90880"/>
          </a:xfrm>
        </p:spPr>
        <p:txBody>
          <a:bodyPr/>
          <a:p>
            <a:endParaRPr lang="en-US"/>
          </a:p>
        </p:txBody>
      </p:sp>
      <p:sp>
        <p:nvSpPr>
          <p:cNvPr id="3" name="Text Placeholder 2"/>
          <p:cNvSpPr>
            <a:spLocks noGrp="1"/>
          </p:cNvSpPr>
          <p:nvPr>
            <p:ph type="body" idx="1"/>
          </p:nvPr>
        </p:nvSpPr>
        <p:spPr>
          <a:xfrm>
            <a:off x="838200" y="1437640"/>
            <a:ext cx="10515600" cy="5117465"/>
          </a:xfrm>
        </p:spPr>
        <p:txBody>
          <a:bodyPr/>
          <a:p>
            <a:r>
              <a:rPr lang="en-US" sz="2000" b="1"/>
              <a:t>Cultural Awareness Training:</a:t>
            </a:r>
            <a:endParaRPr lang="en-US" sz="2000" b="1"/>
          </a:p>
          <a:p>
            <a:r>
              <a:rPr lang="en-US" sz="2000"/>
              <a:t>Imagine your engineers learning about the customs and working styles of their international colleagues. This helps in understanding and respecting each other's differences.</a:t>
            </a:r>
            <a:endParaRPr lang="en-US" sz="2000"/>
          </a:p>
          <a:p>
            <a:endParaRPr lang="en-US" sz="2000"/>
          </a:p>
          <a:p>
            <a:r>
              <a:rPr lang="en-US" sz="2000" b="1"/>
              <a:t>Global Supply Chain Management:</a:t>
            </a:r>
            <a:endParaRPr lang="en-US" sz="2000" b="1"/>
          </a:p>
          <a:p>
            <a:r>
              <a:rPr lang="en-US" sz="2000"/>
              <a:t>Think of optimizing the way materials are sourced and products are delivered globally. Efficient supply chain management ensures smooth operations across borders.</a:t>
            </a:r>
            <a:endParaRPr lang="en-US" sz="2000"/>
          </a:p>
          <a:p>
            <a:endParaRPr lang="en-US" sz="2000"/>
          </a:p>
          <a:p>
            <a:r>
              <a:rPr lang="en-US" sz="2000" b="1"/>
              <a:t>Joint Ventures and Collaborations:</a:t>
            </a:r>
            <a:endParaRPr lang="en-US" sz="2000" b="1"/>
          </a:p>
          <a:p>
            <a:r>
              <a:rPr lang="en-US" sz="2000"/>
              <a:t>Picture your company teaming up with a local engineering firm in another country. This collaboration allows both parties to share resources, knowledge, and skills for mutual benefit.</a:t>
            </a:r>
            <a:endParaRPr lang="en-US"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1520"/>
          </a:xfrm>
        </p:spPr>
        <p:txBody>
          <a:bodyPr/>
          <a:p>
            <a:endParaRPr lang="en-US"/>
          </a:p>
        </p:txBody>
      </p:sp>
      <p:sp>
        <p:nvSpPr>
          <p:cNvPr id="3" name="Text Placeholder 2"/>
          <p:cNvSpPr>
            <a:spLocks noGrp="1"/>
          </p:cNvSpPr>
          <p:nvPr>
            <p:ph type="body" idx="1"/>
          </p:nvPr>
        </p:nvSpPr>
        <p:spPr>
          <a:xfrm>
            <a:off x="838200" y="1222375"/>
            <a:ext cx="10515600" cy="4954905"/>
          </a:xfrm>
        </p:spPr>
        <p:txBody>
          <a:bodyPr/>
          <a:p>
            <a:r>
              <a:rPr lang="en-US" sz="1800" b="1"/>
              <a:t>Risk Management:</a:t>
            </a:r>
            <a:endParaRPr lang="en-US" sz="1800" b="1"/>
          </a:p>
          <a:p>
            <a:r>
              <a:rPr lang="en-US" sz="1800"/>
              <a:t>Consider your engineers being aware of potential risks like currency fluctuations or political issues in different countries. Planning ahead for these risks helps in smoother international operations.</a:t>
            </a:r>
            <a:endParaRPr lang="en-US" sz="1800"/>
          </a:p>
          <a:p>
            <a:pPr marL="114300" indent="0">
              <a:buNone/>
            </a:pPr>
            <a:endParaRPr lang="en-US" sz="1800"/>
          </a:p>
          <a:p>
            <a:r>
              <a:rPr lang="en-US" sz="1800" b="1"/>
              <a:t>Compliance with Local Laws:</a:t>
            </a:r>
            <a:endParaRPr lang="en-US" sz="1800" b="1"/>
          </a:p>
          <a:p>
            <a:r>
              <a:rPr lang="en-US" sz="1800"/>
              <a:t>Envision your company making sure that its engineering projects follow the rules and regulations of each country where it operates. This ensures legal compliance and a good reputation.</a:t>
            </a:r>
            <a:endParaRPr lang="en-US" sz="1800"/>
          </a:p>
          <a:p>
            <a:endParaRPr lang="en-US" sz="1800"/>
          </a:p>
          <a:p>
            <a:r>
              <a:rPr lang="en-US" sz="1800" b="1"/>
              <a:t>Global Talent Management:</a:t>
            </a:r>
            <a:endParaRPr lang="en-US" sz="1800" b="1"/>
          </a:p>
          <a:p>
            <a:r>
              <a:rPr lang="en-US" sz="1800"/>
              <a:t>Think of your company hiring engineers with diverse skills and backgrounds. This diversity brings in a variety of perspectives, making your engineering team stronger on a global scale.</a:t>
            </a:r>
            <a:endParaRPr lang="en-US"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txBox="1">
            <a:spLocks noGrp="1"/>
          </p:cNvSpPr>
          <p:nvPr>
            <p:ph type="title"/>
          </p:nvPr>
        </p:nvSpPr>
        <p:spPr>
          <a:xfrm>
            <a:off x="838200" y="365125"/>
            <a:ext cx="10515600" cy="335915"/>
          </a:xfrm>
        </p:spPr>
        <p:txBody>
          <a:bodyPr/>
          <a:lstStyle/>
          <a:p>
            <a:pPr eaLnBrk="1" hangingPunct="1">
              <a:spcBef>
                <a:spcPct val="0"/>
              </a:spcBef>
              <a:spcAft>
                <a:spcPct val="0"/>
              </a:spcAft>
              <a:buClr>
                <a:srgbClr val="000000"/>
              </a:buClr>
            </a:pPr>
            <a:endParaRPr lang="en-US" sz="2800" dirty="0" smtClean="0">
              <a:latin typeface="Arial" panose="020B0604020202020204" pitchFamily="34" charset="0"/>
              <a:cs typeface="Arial" panose="020B0604020202020204" pitchFamily="34" charset="0"/>
            </a:endParaRPr>
          </a:p>
        </p:txBody>
      </p:sp>
      <p:sp>
        <p:nvSpPr>
          <p:cNvPr id="4" name="Text Placeholder 3"/>
          <p:cNvSpPr>
            <a:spLocks noGrp="1"/>
          </p:cNvSpPr>
          <p:nvPr>
            <p:ph type="body" idx="1"/>
          </p:nvPr>
        </p:nvSpPr>
        <p:spPr/>
        <p:txBody>
          <a:bodyPr/>
          <a:lstStyle/>
          <a:p>
            <a:endParaRPr lang="en-US" dirty="0"/>
          </a:p>
        </p:txBody>
      </p:sp>
      <p:sp>
        <p:nvSpPr>
          <p:cNvPr id="2" name="Content Placeholder 1"/>
          <p:cNvSpPr/>
          <p:nvPr>
            <p:ph idx="1"/>
          </p:nvPr>
        </p:nvSpPr>
        <p:spPr>
          <a:xfrm>
            <a:off x="838200" y="1019175"/>
            <a:ext cx="10515600" cy="5158105"/>
          </a:xfrm>
        </p:spPr>
        <p:txBody>
          <a:bodyPr/>
          <a:p>
            <a:pPr marL="114300" indent="0" eaLnBrk="1" hangingPunct="1">
              <a:spcAft>
                <a:spcPct val="0"/>
              </a:spcAft>
              <a:buClr>
                <a:srgbClr val="000000"/>
              </a:buClr>
              <a:buNone/>
            </a:pPr>
            <a:r>
              <a:rPr lang="en-US" sz="2400" b="1" dirty="0" smtClean="0">
                <a:latin typeface="Times New Roman" panose="02020603050405020304" pitchFamily="18" charset="0"/>
                <a:cs typeface="Times New Roman" panose="02020603050405020304" pitchFamily="18" charset="0"/>
                <a:sym typeface="+mn-ea"/>
              </a:rPr>
              <a:t>4. Controlling:</a:t>
            </a:r>
            <a:endParaRPr lang="en-US" sz="2400" b="1" dirty="0" smtClean="0">
              <a:latin typeface="Times New Roman" panose="02020603050405020304" pitchFamily="18" charset="0"/>
              <a:cs typeface="Times New Roman" panose="02020603050405020304" pitchFamily="18" charset="0"/>
            </a:endParaRPr>
          </a:p>
          <a:p>
            <a:pPr marL="114300" indent="0" eaLnBrk="1" hangingPunct="1">
              <a:spcAft>
                <a:spcPct val="0"/>
              </a:spcAft>
              <a:buClr>
                <a:srgbClr val="000000"/>
              </a:buClr>
              <a:buNone/>
            </a:pPr>
            <a:endParaRPr lang="en-US" sz="2400" b="1" dirty="0" smtClean="0">
              <a:latin typeface="Times New Roman" panose="02020603050405020304" pitchFamily="18" charset="0"/>
              <a:cs typeface="Times New Roman" panose="02020603050405020304" pitchFamily="18" charset="0"/>
            </a:endParaRPr>
          </a:p>
          <a:p>
            <a:pPr marL="114300" indent="0" eaLnBrk="1" hangingPunct="1">
              <a:spcAft>
                <a:spcPct val="0"/>
              </a:spcAft>
              <a:buClr>
                <a:srgbClr val="000000"/>
              </a:buClr>
              <a:buNone/>
            </a:pPr>
            <a:r>
              <a:rPr lang="en-US" sz="2400" b="1" dirty="0" smtClean="0">
                <a:latin typeface="Times New Roman" panose="02020603050405020304" pitchFamily="18" charset="0"/>
                <a:cs typeface="Times New Roman" panose="02020603050405020304" pitchFamily="18" charset="0"/>
                <a:sym typeface="+mn-ea"/>
              </a:rPr>
              <a:t>Definition:</a:t>
            </a:r>
            <a:r>
              <a:rPr lang="en-US" sz="2400" dirty="0" smtClean="0">
                <a:latin typeface="Times New Roman" panose="02020603050405020304" pitchFamily="18" charset="0"/>
                <a:cs typeface="Times New Roman" panose="02020603050405020304" pitchFamily="18" charset="0"/>
                <a:sym typeface="+mn-ea"/>
              </a:rPr>
              <a:t> Monitoring activities to ensure they align with the plan, making corrections as necessary.</a:t>
            </a:r>
            <a:endParaRPr lang="en-US" sz="2400" dirty="0" smtClean="0">
              <a:latin typeface="Times New Roman" panose="02020603050405020304" pitchFamily="18" charset="0"/>
              <a:cs typeface="Times New Roman" panose="02020603050405020304" pitchFamily="18" charset="0"/>
            </a:endParaRPr>
          </a:p>
          <a:p>
            <a:pPr marL="114300" indent="0" eaLnBrk="1" hangingPunct="1">
              <a:spcAft>
                <a:spcPct val="0"/>
              </a:spcAft>
              <a:buClr>
                <a:srgbClr val="000000"/>
              </a:buClr>
              <a:buNone/>
            </a:pPr>
            <a:r>
              <a:rPr lang="en-US" sz="2400" dirty="0" smtClean="0">
                <a:latin typeface="Times New Roman" panose="02020603050405020304" pitchFamily="18" charset="0"/>
                <a:cs typeface="Times New Roman" panose="02020603050405020304" pitchFamily="18" charset="0"/>
                <a:sym typeface="+mn-ea"/>
              </a:rPr>
              <a:t>Example: Tracking project progress through regular status reports and adjusting timelines or resources if necessary.</a:t>
            </a:r>
            <a:endParaRPr lang="en-US" sz="2400" dirty="0" smtClean="0">
              <a:latin typeface="Times New Roman" panose="02020603050405020304" pitchFamily="18" charset="0"/>
              <a:cs typeface="Times New Roman" panose="02020603050405020304" pitchFamily="18" charset="0"/>
            </a:endParaRPr>
          </a:p>
          <a:p>
            <a:pPr marL="114300" indent="0">
              <a:buNone/>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nodeType="click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1"/>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nodeType="clickEffect">
                                  <p:stCondLst>
                                    <p:cond delay="0"/>
                                  </p:stCondLst>
                                  <p:iterate type="lt">
                                    <p:tmPct val="10000"/>
                                  </p:iterate>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1"/>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40" presetClass="entr" presetSubtype="0" fill="hold" nodeType="withEffect">
                                  <p:stCondLst>
                                    <p:cond delay="0"/>
                                  </p:stCondLst>
                                  <p:iterate type="lt">
                                    <p:tmPct val="10000"/>
                                  </p:iterate>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anim calcmode="lin" valueType="num">
                                      <p:cBhvr>
                                        <p:cTn id="20" dur="1000" fill="hold"/>
                                        <p:tgtEl>
                                          <p:spTgt spid="2">
                                            <p:txEl>
                                              <p:pRg st="3" end="3"/>
                                            </p:txEl>
                                          </p:spTgt>
                                        </p:tgtEl>
                                        <p:attrNameLst>
                                          <p:attrName>ppt_x</p:attrName>
                                        </p:attrNameLst>
                                      </p:cBhvr>
                                      <p:tavLst>
                                        <p:tav tm="0">
                                          <p:val>
                                            <p:strVal val="#ppt_x-.1"/>
                                          </p:val>
                                        </p:tav>
                                        <p:tav tm="100000">
                                          <p:val>
                                            <p:strVal val="#ppt_x"/>
                                          </p:val>
                                        </p:tav>
                                      </p:tavLst>
                                    </p:anim>
                                    <p:anim calcmode="lin" valueType="num">
                                      <p:cBhvr>
                                        <p:cTn id="21" dur="1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p:txBody>
          <a:bodyPr/>
          <a:lstStyle/>
          <a:p>
            <a:pPr eaLnBrk="1" hangingPunct="1">
              <a:spcBef>
                <a:spcPct val="0"/>
              </a:spcBef>
              <a:spcAft>
                <a:spcPct val="0"/>
              </a:spcAft>
              <a:buClr>
                <a:srgbClr val="000000"/>
              </a:buClr>
            </a:pPr>
            <a:r>
              <a:rPr lang="en-US" sz="3600" dirty="0" smtClean="0"/>
              <a:t>Examples of Management in Everyday Scenarios:</a:t>
            </a:r>
            <a:br>
              <a:rPr lang="en-US" sz="3600" dirty="0" smtClean="0"/>
            </a:br>
            <a:endParaRPr lang="en-US" sz="3600" b="1" dirty="0" smtClean="0">
              <a:latin typeface="Times New Roman" panose="02020603050405020304" pitchFamily="18" charset="0"/>
              <a:cs typeface="Times New Roman" panose="02020603050405020304" pitchFamily="18" charset="0"/>
            </a:endParaRPr>
          </a:p>
        </p:txBody>
      </p:sp>
      <p:sp>
        <p:nvSpPr>
          <p:cNvPr id="18435" name="Content Placeholder 2"/>
          <p:cNvSpPr txBox="1">
            <a:spLocks noGrp="1"/>
          </p:cNvSpPr>
          <p:nvPr>
            <p:ph idx="1"/>
          </p:nvPr>
        </p:nvSpPr>
        <p:spPr>
          <a:xfrm>
            <a:off x="838200" y="1203325"/>
            <a:ext cx="10515600" cy="5480685"/>
          </a:xfrm>
        </p:spPr>
        <p:txBody>
          <a:bodyPr/>
          <a:lstStyle/>
          <a:p>
            <a:pPr eaLnBrk="1" hangingPunct="1">
              <a:spcAft>
                <a:spcPct val="0"/>
              </a:spcAft>
              <a:buClr>
                <a:srgbClr val="000000"/>
              </a:buClr>
              <a:buFont typeface="Wingdings" panose="05000000000000000000" charset="0"/>
              <a:buChar char="v"/>
            </a:pPr>
            <a:r>
              <a:rPr lang="en-US" sz="2000" b="1" dirty="0" smtClean="0">
                <a:latin typeface="Arial" panose="020B0604020202020204" pitchFamily="34" charset="0"/>
                <a:cs typeface="Arial" panose="020B0604020202020204" pitchFamily="34" charset="0"/>
              </a:rPr>
              <a:t>Retail Management:</a:t>
            </a:r>
            <a:endParaRPr lang="en-US" sz="2000" b="1" dirty="0" smtClean="0">
              <a:latin typeface="Arial" panose="020B0604020202020204" pitchFamily="34" charset="0"/>
              <a:cs typeface="Arial" panose="020B0604020202020204" pitchFamily="34" charset="0"/>
            </a:endParaRPr>
          </a:p>
          <a:p>
            <a:pPr eaLnBrk="1" hangingPunct="1">
              <a:spcAft>
                <a:spcPct val="0"/>
              </a:spcAft>
              <a:buClr>
                <a:srgbClr val="000000"/>
              </a:buClr>
            </a:pP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pPr>
            <a:r>
              <a:rPr lang="en-US" sz="2000" b="1" dirty="0" smtClean="0">
                <a:latin typeface="Arial" panose="020B0604020202020204" pitchFamily="34" charset="0"/>
                <a:cs typeface="Arial" panose="020B0604020202020204" pitchFamily="34" charset="0"/>
              </a:rPr>
              <a:t>Planning: </a:t>
            </a:r>
            <a:r>
              <a:rPr lang="en-US" sz="2000" dirty="0" smtClean="0">
                <a:latin typeface="Arial" panose="020B0604020202020204" pitchFamily="34" charset="0"/>
                <a:cs typeface="Arial" panose="020B0604020202020204" pitchFamily="34" charset="0"/>
              </a:rPr>
              <a:t>Deciding on sales targets for the quarter.</a:t>
            </a: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pPr>
            <a:r>
              <a:rPr lang="en-US" sz="2000" b="1" dirty="0" smtClean="0">
                <a:latin typeface="Arial" panose="020B0604020202020204" pitchFamily="34" charset="0"/>
                <a:cs typeface="Arial" panose="020B0604020202020204" pitchFamily="34" charset="0"/>
              </a:rPr>
              <a:t>Organizing:</a:t>
            </a:r>
            <a:r>
              <a:rPr lang="en-US" sz="2000" dirty="0" smtClean="0">
                <a:latin typeface="Arial" panose="020B0604020202020204" pitchFamily="34" charset="0"/>
                <a:cs typeface="Arial" panose="020B0604020202020204" pitchFamily="34" charset="0"/>
              </a:rPr>
              <a:t> Assigning roles to sales staff and arranging product displays.</a:t>
            </a: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pPr>
            <a:r>
              <a:rPr lang="en-US" sz="2000" b="1" dirty="0" smtClean="0">
                <a:latin typeface="Arial" panose="020B0604020202020204" pitchFamily="34" charset="0"/>
                <a:cs typeface="Arial" panose="020B0604020202020204" pitchFamily="34" charset="0"/>
              </a:rPr>
              <a:t>Leading: </a:t>
            </a:r>
            <a:r>
              <a:rPr lang="en-US" sz="2000" dirty="0" smtClean="0">
                <a:latin typeface="Arial" panose="020B0604020202020204" pitchFamily="34" charset="0"/>
                <a:cs typeface="Arial" panose="020B0604020202020204" pitchFamily="34" charset="0"/>
              </a:rPr>
              <a:t>Motivating employees to provide excellent customer service.</a:t>
            </a: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pPr>
            <a:r>
              <a:rPr lang="en-US" sz="2000" b="1" dirty="0" smtClean="0">
                <a:latin typeface="Arial" panose="020B0604020202020204" pitchFamily="34" charset="0"/>
                <a:cs typeface="Arial" panose="020B0604020202020204" pitchFamily="34" charset="0"/>
              </a:rPr>
              <a:t>Controlling:</a:t>
            </a:r>
            <a:r>
              <a:rPr lang="en-US" sz="2000" dirty="0" smtClean="0">
                <a:latin typeface="Arial" panose="020B0604020202020204" pitchFamily="34" charset="0"/>
                <a:cs typeface="Arial" panose="020B0604020202020204" pitchFamily="34" charset="0"/>
              </a:rPr>
              <a:t> Monitoring inventory levels and adjusting orders based on demand.</a:t>
            </a: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pP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buFont typeface="Wingdings" panose="05000000000000000000" charset="0"/>
              <a:buChar char="v"/>
            </a:pPr>
            <a:r>
              <a:rPr lang="en-US" sz="2000" b="1" dirty="0" smtClean="0">
                <a:latin typeface="Arial" panose="020B0604020202020204" pitchFamily="34" charset="0"/>
                <a:cs typeface="Arial" panose="020B0604020202020204" pitchFamily="34" charset="0"/>
              </a:rPr>
              <a:t>Project Management:</a:t>
            </a:r>
            <a:endParaRPr lang="en-US" sz="2000" b="1" dirty="0" smtClean="0">
              <a:latin typeface="Arial" panose="020B0604020202020204" pitchFamily="34" charset="0"/>
              <a:cs typeface="Arial" panose="020B0604020202020204" pitchFamily="34" charset="0"/>
            </a:endParaRPr>
          </a:p>
          <a:p>
            <a:pPr eaLnBrk="1" hangingPunct="1">
              <a:spcAft>
                <a:spcPct val="0"/>
              </a:spcAft>
              <a:buClr>
                <a:srgbClr val="000000"/>
              </a:buClr>
            </a:pP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pPr>
            <a:r>
              <a:rPr lang="en-US" sz="2000" b="1" dirty="0" smtClean="0">
                <a:latin typeface="Arial" panose="020B0604020202020204" pitchFamily="34" charset="0"/>
                <a:cs typeface="Arial" panose="020B0604020202020204" pitchFamily="34" charset="0"/>
              </a:rPr>
              <a:t>Planning:</a:t>
            </a:r>
            <a:r>
              <a:rPr lang="en-US" sz="2000" dirty="0" smtClean="0">
                <a:latin typeface="Arial" panose="020B0604020202020204" pitchFamily="34" charset="0"/>
                <a:cs typeface="Arial" panose="020B0604020202020204" pitchFamily="34" charset="0"/>
              </a:rPr>
              <a:t> Creating a project schedule with tasks and deadlines.</a:t>
            </a: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pPr>
            <a:r>
              <a:rPr lang="en-US" sz="2000" b="1" dirty="0" smtClean="0">
                <a:latin typeface="Arial" panose="020B0604020202020204" pitchFamily="34" charset="0"/>
                <a:cs typeface="Arial" panose="020B0604020202020204" pitchFamily="34" charset="0"/>
              </a:rPr>
              <a:t>Organizing:</a:t>
            </a:r>
            <a:r>
              <a:rPr lang="en-US" sz="2000" dirty="0" smtClean="0">
                <a:latin typeface="Arial" panose="020B0604020202020204" pitchFamily="34" charset="0"/>
                <a:cs typeface="Arial" panose="020B0604020202020204" pitchFamily="34" charset="0"/>
              </a:rPr>
              <a:t> Allocating resources and forming project teams.</a:t>
            </a: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pPr>
            <a:r>
              <a:rPr lang="en-US" sz="2000" b="1" dirty="0" smtClean="0">
                <a:latin typeface="Arial" panose="020B0604020202020204" pitchFamily="34" charset="0"/>
                <a:cs typeface="Arial" panose="020B0604020202020204" pitchFamily="34" charset="0"/>
              </a:rPr>
              <a:t>Leading: </a:t>
            </a:r>
            <a:r>
              <a:rPr lang="en-US" sz="2000" dirty="0" smtClean="0">
                <a:latin typeface="Arial" panose="020B0604020202020204" pitchFamily="34" charset="0"/>
                <a:cs typeface="Arial" panose="020B0604020202020204" pitchFamily="34" charset="0"/>
              </a:rPr>
              <a:t>Providing guidance to team members and resolving conflicts.</a:t>
            </a: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pPr>
            <a:r>
              <a:rPr lang="en-US" sz="2000" b="1" dirty="0" smtClean="0">
                <a:latin typeface="Arial" panose="020B0604020202020204" pitchFamily="34" charset="0"/>
                <a:cs typeface="Arial" panose="020B0604020202020204" pitchFamily="34" charset="0"/>
              </a:rPr>
              <a:t>Controlling:</a:t>
            </a:r>
            <a:r>
              <a:rPr lang="en-US" sz="2000" dirty="0" smtClean="0">
                <a:latin typeface="Arial" panose="020B0604020202020204" pitchFamily="34" charset="0"/>
                <a:cs typeface="Arial" panose="020B0604020202020204" pitchFamily="34" charset="0"/>
              </a:rPr>
              <a:t> Tracking project progress and adjusting timelines as needed.</a:t>
            </a:r>
            <a:endParaRPr lang="en-US" sz="2000"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8434"/>
                                        </p:tgtEl>
                                        <p:attrNameLst>
                                          <p:attrName>style.visibility</p:attrName>
                                        </p:attrNameLst>
                                      </p:cBhvr>
                                      <p:to>
                                        <p:strVal val="visible"/>
                                      </p:to>
                                    </p:set>
                                    <p:animEffect transition="in" filter="fade">
                                      <p:cBhvr>
                                        <p:cTn id="7" dur="1000"/>
                                        <p:tgtEl>
                                          <p:spTgt spid="18434"/>
                                        </p:tgtEl>
                                      </p:cBhvr>
                                    </p:animEffect>
                                    <p:anim calcmode="lin" valueType="num">
                                      <p:cBhvr>
                                        <p:cTn id="8" dur="1000" fill="hold"/>
                                        <p:tgtEl>
                                          <p:spTgt spid="18434"/>
                                        </p:tgtEl>
                                        <p:attrNameLst>
                                          <p:attrName>ppt_x</p:attrName>
                                        </p:attrNameLst>
                                      </p:cBhvr>
                                      <p:tavLst>
                                        <p:tav tm="0">
                                          <p:val>
                                            <p:strVal val="#ppt_x-.1"/>
                                          </p:val>
                                        </p:tav>
                                        <p:tav tm="100000">
                                          <p:val>
                                            <p:strVal val="#ppt_x"/>
                                          </p:val>
                                        </p:tav>
                                      </p:tavLst>
                                    </p:anim>
                                    <p:anim calcmode="lin" valueType="num">
                                      <p:cBhvr>
                                        <p:cTn id="9" dur="1000" fill="hold"/>
                                        <p:tgtEl>
                                          <p:spTgt spid="18434"/>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18435">
                                            <p:txEl>
                                              <p:pRg st="0" end="0"/>
                                            </p:txEl>
                                          </p:spTgt>
                                        </p:tgtEl>
                                        <p:attrNameLst>
                                          <p:attrName>style.visibility</p:attrName>
                                        </p:attrNameLst>
                                      </p:cBhvr>
                                      <p:to>
                                        <p:strVal val="visible"/>
                                      </p:to>
                                    </p:set>
                                    <p:anim calcmode="lin" valueType="num">
                                      <p:cBhvr>
                                        <p:cTn id="14" dur="500" fill="hold"/>
                                        <p:tgtEl>
                                          <p:spTgt spid="18435">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843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nodeType="clickEffect">
                                  <p:stCondLst>
                                    <p:cond delay="0"/>
                                  </p:stCondLst>
                                  <p:childTnLst>
                                    <p:set>
                                      <p:cBhvr>
                                        <p:cTn id="19" dur="1" fill="hold">
                                          <p:stCondLst>
                                            <p:cond delay="0"/>
                                          </p:stCondLst>
                                        </p:cTn>
                                        <p:tgtEl>
                                          <p:spTgt spid="18435">
                                            <p:txEl>
                                              <p:pRg st="2" end="2"/>
                                            </p:txEl>
                                          </p:spTgt>
                                        </p:tgtEl>
                                        <p:attrNameLst>
                                          <p:attrName>style.visibility</p:attrName>
                                        </p:attrNameLst>
                                      </p:cBhvr>
                                      <p:to>
                                        <p:strVal val="visible"/>
                                      </p:to>
                                    </p:set>
                                    <p:anim calcmode="lin" valueType="num">
                                      <p:cBhvr>
                                        <p:cTn id="20" dur="1000" fill="hold"/>
                                        <p:tgtEl>
                                          <p:spTgt spid="18435">
                                            <p:txEl>
                                              <p:pRg st="2" end="2"/>
                                            </p:txEl>
                                          </p:spTgt>
                                        </p:tgtEl>
                                        <p:attrNameLst>
                                          <p:attrName>ppt_w</p:attrName>
                                        </p:attrNameLst>
                                      </p:cBhvr>
                                      <p:tavLst>
                                        <p:tav tm="0">
                                          <p:val>
                                            <p:strVal val="#ppt_w*0.70"/>
                                          </p:val>
                                        </p:tav>
                                        <p:tav tm="100000">
                                          <p:val>
                                            <p:strVal val="#ppt_w"/>
                                          </p:val>
                                        </p:tav>
                                      </p:tavLst>
                                    </p:anim>
                                    <p:anim calcmode="lin" valueType="num">
                                      <p:cBhvr>
                                        <p:cTn id="21" dur="1000" fill="hold"/>
                                        <p:tgtEl>
                                          <p:spTgt spid="18435">
                                            <p:txEl>
                                              <p:pRg st="2" end="2"/>
                                            </p:txEl>
                                          </p:spTgt>
                                        </p:tgtEl>
                                        <p:attrNameLst>
                                          <p:attrName>ppt_h</p:attrName>
                                        </p:attrNameLst>
                                      </p:cBhvr>
                                      <p:tavLst>
                                        <p:tav tm="0">
                                          <p:val>
                                            <p:strVal val="#ppt_h"/>
                                          </p:val>
                                        </p:tav>
                                        <p:tav tm="100000">
                                          <p:val>
                                            <p:strVal val="#ppt_h"/>
                                          </p:val>
                                        </p:tav>
                                      </p:tavLst>
                                    </p:anim>
                                    <p:animEffect transition="in" filter="fade">
                                      <p:cBhvr>
                                        <p:cTn id="22" dur="1000"/>
                                        <p:tgtEl>
                                          <p:spTgt spid="18435">
                                            <p:txEl>
                                              <p:pRg st="2" end="2"/>
                                            </p:txEl>
                                          </p:spTgt>
                                        </p:tgtEl>
                                      </p:cBhvr>
                                    </p:animEffect>
                                  </p:childTnLst>
                                </p:cTn>
                              </p:par>
                              <p:par>
                                <p:cTn id="23" presetID="55" presetClass="entr" presetSubtype="0" fill="hold" nodeType="withEffect">
                                  <p:stCondLst>
                                    <p:cond delay="0"/>
                                  </p:stCondLst>
                                  <p:childTnLst>
                                    <p:set>
                                      <p:cBhvr>
                                        <p:cTn id="24" dur="1" fill="hold">
                                          <p:stCondLst>
                                            <p:cond delay="0"/>
                                          </p:stCondLst>
                                        </p:cTn>
                                        <p:tgtEl>
                                          <p:spTgt spid="18435">
                                            <p:txEl>
                                              <p:pRg st="3" end="3"/>
                                            </p:txEl>
                                          </p:spTgt>
                                        </p:tgtEl>
                                        <p:attrNameLst>
                                          <p:attrName>style.visibility</p:attrName>
                                        </p:attrNameLst>
                                      </p:cBhvr>
                                      <p:to>
                                        <p:strVal val="visible"/>
                                      </p:to>
                                    </p:set>
                                    <p:anim calcmode="lin" valueType="num">
                                      <p:cBhvr>
                                        <p:cTn id="25" dur="1000" fill="hold"/>
                                        <p:tgtEl>
                                          <p:spTgt spid="18435">
                                            <p:txEl>
                                              <p:pRg st="3" end="3"/>
                                            </p:txEl>
                                          </p:spTgt>
                                        </p:tgtEl>
                                        <p:attrNameLst>
                                          <p:attrName>ppt_w</p:attrName>
                                        </p:attrNameLst>
                                      </p:cBhvr>
                                      <p:tavLst>
                                        <p:tav tm="0">
                                          <p:val>
                                            <p:strVal val="#ppt_w*0.70"/>
                                          </p:val>
                                        </p:tav>
                                        <p:tav tm="100000">
                                          <p:val>
                                            <p:strVal val="#ppt_w"/>
                                          </p:val>
                                        </p:tav>
                                      </p:tavLst>
                                    </p:anim>
                                    <p:anim calcmode="lin" valueType="num">
                                      <p:cBhvr>
                                        <p:cTn id="26" dur="1000" fill="hold"/>
                                        <p:tgtEl>
                                          <p:spTgt spid="18435">
                                            <p:txEl>
                                              <p:pRg st="3" end="3"/>
                                            </p:txEl>
                                          </p:spTgt>
                                        </p:tgtEl>
                                        <p:attrNameLst>
                                          <p:attrName>ppt_h</p:attrName>
                                        </p:attrNameLst>
                                      </p:cBhvr>
                                      <p:tavLst>
                                        <p:tav tm="0">
                                          <p:val>
                                            <p:strVal val="#ppt_h"/>
                                          </p:val>
                                        </p:tav>
                                        <p:tav tm="100000">
                                          <p:val>
                                            <p:strVal val="#ppt_h"/>
                                          </p:val>
                                        </p:tav>
                                      </p:tavLst>
                                    </p:anim>
                                    <p:animEffect transition="in" filter="fade">
                                      <p:cBhvr>
                                        <p:cTn id="27" dur="1000"/>
                                        <p:tgtEl>
                                          <p:spTgt spid="18435">
                                            <p:txEl>
                                              <p:pRg st="3" end="3"/>
                                            </p:txEl>
                                          </p:spTgt>
                                        </p:tgtEl>
                                      </p:cBhvr>
                                    </p:animEffect>
                                  </p:childTnLst>
                                </p:cTn>
                              </p:par>
                              <p:par>
                                <p:cTn id="28" presetID="55" presetClass="entr" presetSubtype="0" fill="hold" nodeType="withEffect">
                                  <p:stCondLst>
                                    <p:cond delay="0"/>
                                  </p:stCondLst>
                                  <p:childTnLst>
                                    <p:set>
                                      <p:cBhvr>
                                        <p:cTn id="29" dur="1" fill="hold">
                                          <p:stCondLst>
                                            <p:cond delay="0"/>
                                          </p:stCondLst>
                                        </p:cTn>
                                        <p:tgtEl>
                                          <p:spTgt spid="18435">
                                            <p:txEl>
                                              <p:pRg st="4" end="4"/>
                                            </p:txEl>
                                          </p:spTgt>
                                        </p:tgtEl>
                                        <p:attrNameLst>
                                          <p:attrName>style.visibility</p:attrName>
                                        </p:attrNameLst>
                                      </p:cBhvr>
                                      <p:to>
                                        <p:strVal val="visible"/>
                                      </p:to>
                                    </p:set>
                                    <p:anim calcmode="lin" valueType="num">
                                      <p:cBhvr>
                                        <p:cTn id="30" dur="1000" fill="hold"/>
                                        <p:tgtEl>
                                          <p:spTgt spid="18435">
                                            <p:txEl>
                                              <p:pRg st="4" end="4"/>
                                            </p:txEl>
                                          </p:spTgt>
                                        </p:tgtEl>
                                        <p:attrNameLst>
                                          <p:attrName>ppt_w</p:attrName>
                                        </p:attrNameLst>
                                      </p:cBhvr>
                                      <p:tavLst>
                                        <p:tav tm="0">
                                          <p:val>
                                            <p:strVal val="#ppt_w*0.70"/>
                                          </p:val>
                                        </p:tav>
                                        <p:tav tm="100000">
                                          <p:val>
                                            <p:strVal val="#ppt_w"/>
                                          </p:val>
                                        </p:tav>
                                      </p:tavLst>
                                    </p:anim>
                                    <p:anim calcmode="lin" valueType="num">
                                      <p:cBhvr>
                                        <p:cTn id="31" dur="1000" fill="hold"/>
                                        <p:tgtEl>
                                          <p:spTgt spid="18435">
                                            <p:txEl>
                                              <p:pRg st="4" end="4"/>
                                            </p:txEl>
                                          </p:spTgt>
                                        </p:tgtEl>
                                        <p:attrNameLst>
                                          <p:attrName>ppt_h</p:attrName>
                                        </p:attrNameLst>
                                      </p:cBhvr>
                                      <p:tavLst>
                                        <p:tav tm="0">
                                          <p:val>
                                            <p:strVal val="#ppt_h"/>
                                          </p:val>
                                        </p:tav>
                                        <p:tav tm="100000">
                                          <p:val>
                                            <p:strVal val="#ppt_h"/>
                                          </p:val>
                                        </p:tav>
                                      </p:tavLst>
                                    </p:anim>
                                    <p:animEffect transition="in" filter="fade">
                                      <p:cBhvr>
                                        <p:cTn id="32" dur="1000"/>
                                        <p:tgtEl>
                                          <p:spTgt spid="18435">
                                            <p:txEl>
                                              <p:pRg st="4" end="4"/>
                                            </p:txEl>
                                          </p:spTgt>
                                        </p:tgtEl>
                                      </p:cBhvr>
                                    </p:animEffect>
                                  </p:childTnLst>
                                </p:cTn>
                              </p:par>
                              <p:par>
                                <p:cTn id="33" presetID="55" presetClass="entr" presetSubtype="0" fill="hold" nodeType="withEffect">
                                  <p:stCondLst>
                                    <p:cond delay="0"/>
                                  </p:stCondLst>
                                  <p:childTnLst>
                                    <p:set>
                                      <p:cBhvr>
                                        <p:cTn id="34" dur="1" fill="hold">
                                          <p:stCondLst>
                                            <p:cond delay="0"/>
                                          </p:stCondLst>
                                        </p:cTn>
                                        <p:tgtEl>
                                          <p:spTgt spid="18435">
                                            <p:txEl>
                                              <p:pRg st="5" end="5"/>
                                            </p:txEl>
                                          </p:spTgt>
                                        </p:tgtEl>
                                        <p:attrNameLst>
                                          <p:attrName>style.visibility</p:attrName>
                                        </p:attrNameLst>
                                      </p:cBhvr>
                                      <p:to>
                                        <p:strVal val="visible"/>
                                      </p:to>
                                    </p:set>
                                    <p:anim calcmode="lin" valueType="num">
                                      <p:cBhvr>
                                        <p:cTn id="35" dur="1000" fill="hold"/>
                                        <p:tgtEl>
                                          <p:spTgt spid="18435">
                                            <p:txEl>
                                              <p:pRg st="5" end="5"/>
                                            </p:txEl>
                                          </p:spTgt>
                                        </p:tgtEl>
                                        <p:attrNameLst>
                                          <p:attrName>ppt_w</p:attrName>
                                        </p:attrNameLst>
                                      </p:cBhvr>
                                      <p:tavLst>
                                        <p:tav tm="0">
                                          <p:val>
                                            <p:strVal val="#ppt_w*0.70"/>
                                          </p:val>
                                        </p:tav>
                                        <p:tav tm="100000">
                                          <p:val>
                                            <p:strVal val="#ppt_w"/>
                                          </p:val>
                                        </p:tav>
                                      </p:tavLst>
                                    </p:anim>
                                    <p:anim calcmode="lin" valueType="num">
                                      <p:cBhvr>
                                        <p:cTn id="36" dur="1000" fill="hold"/>
                                        <p:tgtEl>
                                          <p:spTgt spid="18435">
                                            <p:txEl>
                                              <p:pRg st="5" end="5"/>
                                            </p:txEl>
                                          </p:spTgt>
                                        </p:tgtEl>
                                        <p:attrNameLst>
                                          <p:attrName>ppt_h</p:attrName>
                                        </p:attrNameLst>
                                      </p:cBhvr>
                                      <p:tavLst>
                                        <p:tav tm="0">
                                          <p:val>
                                            <p:strVal val="#ppt_h"/>
                                          </p:val>
                                        </p:tav>
                                        <p:tav tm="100000">
                                          <p:val>
                                            <p:strVal val="#ppt_h"/>
                                          </p:val>
                                        </p:tav>
                                      </p:tavLst>
                                    </p:anim>
                                    <p:animEffect transition="in" filter="fade">
                                      <p:cBhvr>
                                        <p:cTn id="37" dur="1000"/>
                                        <p:tgtEl>
                                          <p:spTgt spid="1843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18435">
                                            <p:txEl>
                                              <p:pRg st="9" end="9"/>
                                            </p:txEl>
                                          </p:spTgt>
                                        </p:tgtEl>
                                        <p:attrNameLst>
                                          <p:attrName>style.visibility</p:attrName>
                                        </p:attrNameLst>
                                      </p:cBhvr>
                                      <p:to>
                                        <p:strVal val="visible"/>
                                      </p:to>
                                    </p:set>
                                    <p:anim calcmode="lin" valueType="num">
                                      <p:cBhvr>
                                        <p:cTn id="42" dur="1000" fill="hold"/>
                                        <p:tgtEl>
                                          <p:spTgt spid="18435">
                                            <p:txEl>
                                              <p:pRg st="9" end="9"/>
                                            </p:txEl>
                                          </p:spTgt>
                                        </p:tgtEl>
                                        <p:attrNameLst>
                                          <p:attrName>ppt_w</p:attrName>
                                        </p:attrNameLst>
                                      </p:cBhvr>
                                      <p:tavLst>
                                        <p:tav tm="0">
                                          <p:val>
                                            <p:strVal val="#ppt_w*0.70"/>
                                          </p:val>
                                        </p:tav>
                                        <p:tav tm="100000">
                                          <p:val>
                                            <p:strVal val="#ppt_w"/>
                                          </p:val>
                                        </p:tav>
                                      </p:tavLst>
                                    </p:anim>
                                    <p:anim calcmode="lin" valueType="num">
                                      <p:cBhvr>
                                        <p:cTn id="43" dur="1000" fill="hold"/>
                                        <p:tgtEl>
                                          <p:spTgt spid="18435">
                                            <p:txEl>
                                              <p:pRg st="9" end="9"/>
                                            </p:txEl>
                                          </p:spTgt>
                                        </p:tgtEl>
                                        <p:attrNameLst>
                                          <p:attrName>ppt_h</p:attrName>
                                        </p:attrNameLst>
                                      </p:cBhvr>
                                      <p:tavLst>
                                        <p:tav tm="0">
                                          <p:val>
                                            <p:strVal val="#ppt_h"/>
                                          </p:val>
                                        </p:tav>
                                        <p:tav tm="100000">
                                          <p:val>
                                            <p:strVal val="#ppt_h"/>
                                          </p:val>
                                        </p:tav>
                                      </p:tavLst>
                                    </p:anim>
                                    <p:animEffect transition="in" filter="fade">
                                      <p:cBhvr>
                                        <p:cTn id="44" dur="1000"/>
                                        <p:tgtEl>
                                          <p:spTgt spid="18435">
                                            <p:txEl>
                                              <p:pRg st="9" end="9"/>
                                            </p:txEl>
                                          </p:spTgt>
                                        </p:tgtEl>
                                      </p:cBhvr>
                                    </p:animEffect>
                                  </p:childTnLst>
                                </p:cTn>
                              </p:par>
                              <p:par>
                                <p:cTn id="45" presetID="55" presetClass="entr" presetSubtype="0" fill="hold" nodeType="withEffect">
                                  <p:stCondLst>
                                    <p:cond delay="0"/>
                                  </p:stCondLst>
                                  <p:childTnLst>
                                    <p:set>
                                      <p:cBhvr>
                                        <p:cTn id="46" dur="1" fill="hold">
                                          <p:stCondLst>
                                            <p:cond delay="0"/>
                                          </p:stCondLst>
                                        </p:cTn>
                                        <p:tgtEl>
                                          <p:spTgt spid="18435">
                                            <p:txEl>
                                              <p:pRg st="10" end="10"/>
                                            </p:txEl>
                                          </p:spTgt>
                                        </p:tgtEl>
                                        <p:attrNameLst>
                                          <p:attrName>style.visibility</p:attrName>
                                        </p:attrNameLst>
                                      </p:cBhvr>
                                      <p:to>
                                        <p:strVal val="visible"/>
                                      </p:to>
                                    </p:set>
                                    <p:anim calcmode="lin" valueType="num">
                                      <p:cBhvr>
                                        <p:cTn id="47" dur="1000" fill="hold"/>
                                        <p:tgtEl>
                                          <p:spTgt spid="18435">
                                            <p:txEl>
                                              <p:pRg st="10" end="10"/>
                                            </p:txEl>
                                          </p:spTgt>
                                        </p:tgtEl>
                                        <p:attrNameLst>
                                          <p:attrName>ppt_w</p:attrName>
                                        </p:attrNameLst>
                                      </p:cBhvr>
                                      <p:tavLst>
                                        <p:tav tm="0">
                                          <p:val>
                                            <p:strVal val="#ppt_w*0.70"/>
                                          </p:val>
                                        </p:tav>
                                        <p:tav tm="100000">
                                          <p:val>
                                            <p:strVal val="#ppt_w"/>
                                          </p:val>
                                        </p:tav>
                                      </p:tavLst>
                                    </p:anim>
                                    <p:anim calcmode="lin" valueType="num">
                                      <p:cBhvr>
                                        <p:cTn id="48" dur="1000" fill="hold"/>
                                        <p:tgtEl>
                                          <p:spTgt spid="18435">
                                            <p:txEl>
                                              <p:pRg st="10" end="10"/>
                                            </p:txEl>
                                          </p:spTgt>
                                        </p:tgtEl>
                                        <p:attrNameLst>
                                          <p:attrName>ppt_h</p:attrName>
                                        </p:attrNameLst>
                                      </p:cBhvr>
                                      <p:tavLst>
                                        <p:tav tm="0">
                                          <p:val>
                                            <p:strVal val="#ppt_h"/>
                                          </p:val>
                                        </p:tav>
                                        <p:tav tm="100000">
                                          <p:val>
                                            <p:strVal val="#ppt_h"/>
                                          </p:val>
                                        </p:tav>
                                      </p:tavLst>
                                    </p:anim>
                                    <p:animEffect transition="in" filter="fade">
                                      <p:cBhvr>
                                        <p:cTn id="49" dur="1000"/>
                                        <p:tgtEl>
                                          <p:spTgt spid="18435">
                                            <p:txEl>
                                              <p:pRg st="10" end="10"/>
                                            </p:txEl>
                                          </p:spTgt>
                                        </p:tgtEl>
                                      </p:cBhvr>
                                    </p:animEffect>
                                  </p:childTnLst>
                                </p:cTn>
                              </p:par>
                              <p:par>
                                <p:cTn id="50" presetID="55" presetClass="entr" presetSubtype="0" fill="hold" nodeType="withEffect">
                                  <p:stCondLst>
                                    <p:cond delay="0"/>
                                  </p:stCondLst>
                                  <p:childTnLst>
                                    <p:set>
                                      <p:cBhvr>
                                        <p:cTn id="51" dur="1" fill="hold">
                                          <p:stCondLst>
                                            <p:cond delay="0"/>
                                          </p:stCondLst>
                                        </p:cTn>
                                        <p:tgtEl>
                                          <p:spTgt spid="18435">
                                            <p:txEl>
                                              <p:pRg st="11" end="11"/>
                                            </p:txEl>
                                          </p:spTgt>
                                        </p:tgtEl>
                                        <p:attrNameLst>
                                          <p:attrName>style.visibility</p:attrName>
                                        </p:attrNameLst>
                                      </p:cBhvr>
                                      <p:to>
                                        <p:strVal val="visible"/>
                                      </p:to>
                                    </p:set>
                                    <p:anim calcmode="lin" valueType="num">
                                      <p:cBhvr>
                                        <p:cTn id="52" dur="1000" fill="hold"/>
                                        <p:tgtEl>
                                          <p:spTgt spid="18435">
                                            <p:txEl>
                                              <p:pRg st="11" end="11"/>
                                            </p:txEl>
                                          </p:spTgt>
                                        </p:tgtEl>
                                        <p:attrNameLst>
                                          <p:attrName>ppt_w</p:attrName>
                                        </p:attrNameLst>
                                      </p:cBhvr>
                                      <p:tavLst>
                                        <p:tav tm="0">
                                          <p:val>
                                            <p:strVal val="#ppt_w*0.70"/>
                                          </p:val>
                                        </p:tav>
                                        <p:tav tm="100000">
                                          <p:val>
                                            <p:strVal val="#ppt_w"/>
                                          </p:val>
                                        </p:tav>
                                      </p:tavLst>
                                    </p:anim>
                                    <p:anim calcmode="lin" valueType="num">
                                      <p:cBhvr>
                                        <p:cTn id="53" dur="1000" fill="hold"/>
                                        <p:tgtEl>
                                          <p:spTgt spid="18435">
                                            <p:txEl>
                                              <p:pRg st="11" end="11"/>
                                            </p:txEl>
                                          </p:spTgt>
                                        </p:tgtEl>
                                        <p:attrNameLst>
                                          <p:attrName>ppt_h</p:attrName>
                                        </p:attrNameLst>
                                      </p:cBhvr>
                                      <p:tavLst>
                                        <p:tav tm="0">
                                          <p:val>
                                            <p:strVal val="#ppt_h"/>
                                          </p:val>
                                        </p:tav>
                                        <p:tav tm="100000">
                                          <p:val>
                                            <p:strVal val="#ppt_h"/>
                                          </p:val>
                                        </p:tav>
                                      </p:tavLst>
                                    </p:anim>
                                    <p:animEffect transition="in" filter="fade">
                                      <p:cBhvr>
                                        <p:cTn id="54" dur="1000"/>
                                        <p:tgtEl>
                                          <p:spTgt spid="18435">
                                            <p:txEl>
                                              <p:pRg st="11" end="11"/>
                                            </p:txEl>
                                          </p:spTgt>
                                        </p:tgtEl>
                                      </p:cBhvr>
                                    </p:animEffect>
                                  </p:childTnLst>
                                </p:cTn>
                              </p:par>
                              <p:par>
                                <p:cTn id="55" presetID="55" presetClass="entr" presetSubtype="0" fill="hold" nodeType="withEffect">
                                  <p:stCondLst>
                                    <p:cond delay="0"/>
                                  </p:stCondLst>
                                  <p:childTnLst>
                                    <p:set>
                                      <p:cBhvr>
                                        <p:cTn id="56" dur="1" fill="hold">
                                          <p:stCondLst>
                                            <p:cond delay="0"/>
                                          </p:stCondLst>
                                        </p:cTn>
                                        <p:tgtEl>
                                          <p:spTgt spid="18435">
                                            <p:txEl>
                                              <p:pRg st="12" end="12"/>
                                            </p:txEl>
                                          </p:spTgt>
                                        </p:tgtEl>
                                        <p:attrNameLst>
                                          <p:attrName>style.visibility</p:attrName>
                                        </p:attrNameLst>
                                      </p:cBhvr>
                                      <p:to>
                                        <p:strVal val="visible"/>
                                      </p:to>
                                    </p:set>
                                    <p:anim calcmode="lin" valueType="num">
                                      <p:cBhvr>
                                        <p:cTn id="57" dur="1000" fill="hold"/>
                                        <p:tgtEl>
                                          <p:spTgt spid="18435">
                                            <p:txEl>
                                              <p:pRg st="12" end="12"/>
                                            </p:txEl>
                                          </p:spTgt>
                                        </p:tgtEl>
                                        <p:attrNameLst>
                                          <p:attrName>ppt_w</p:attrName>
                                        </p:attrNameLst>
                                      </p:cBhvr>
                                      <p:tavLst>
                                        <p:tav tm="0">
                                          <p:val>
                                            <p:strVal val="#ppt_w*0.70"/>
                                          </p:val>
                                        </p:tav>
                                        <p:tav tm="100000">
                                          <p:val>
                                            <p:strVal val="#ppt_w"/>
                                          </p:val>
                                        </p:tav>
                                      </p:tavLst>
                                    </p:anim>
                                    <p:anim calcmode="lin" valueType="num">
                                      <p:cBhvr>
                                        <p:cTn id="58" dur="1000" fill="hold"/>
                                        <p:tgtEl>
                                          <p:spTgt spid="18435">
                                            <p:txEl>
                                              <p:pRg st="12" end="12"/>
                                            </p:txEl>
                                          </p:spTgt>
                                        </p:tgtEl>
                                        <p:attrNameLst>
                                          <p:attrName>ppt_h</p:attrName>
                                        </p:attrNameLst>
                                      </p:cBhvr>
                                      <p:tavLst>
                                        <p:tav tm="0">
                                          <p:val>
                                            <p:strVal val="#ppt_h"/>
                                          </p:val>
                                        </p:tav>
                                        <p:tav tm="100000">
                                          <p:val>
                                            <p:strVal val="#ppt_h"/>
                                          </p:val>
                                        </p:tav>
                                      </p:tavLst>
                                    </p:anim>
                                    <p:animEffect transition="in" filter="fade">
                                      <p:cBhvr>
                                        <p:cTn id="59" dur="1000"/>
                                        <p:tgtEl>
                                          <p:spTgt spid="1843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noGrp="1"/>
          </p:cNvSpPr>
          <p:nvPr>
            <p:ph type="title"/>
          </p:nvPr>
        </p:nvSpPr>
        <p:spPr>
          <a:xfrm>
            <a:off x="838200" y="365125"/>
            <a:ext cx="10515600" cy="849313"/>
          </a:xfrm>
        </p:spPr>
        <p:txBody>
          <a:bodyPr/>
          <a:lstStyle/>
          <a:p>
            <a:pPr eaLnBrk="1" hangingPunct="1">
              <a:spcBef>
                <a:spcPct val="0"/>
              </a:spcBef>
              <a:spcAft>
                <a:spcPct val="0"/>
              </a:spcAft>
              <a:buClr>
                <a:srgbClr val="000000"/>
              </a:buClr>
            </a:pPr>
            <a:endParaRPr lang="en-US" sz="2000" b="1" dirty="0" smtClean="0">
              <a:latin typeface="Times New Roman" panose="02020603050405020304" pitchFamily="18" charset="0"/>
              <a:cs typeface="Times New Roman" panose="02020603050405020304" pitchFamily="18" charset="0"/>
            </a:endParaRPr>
          </a:p>
        </p:txBody>
      </p:sp>
      <p:sp>
        <p:nvSpPr>
          <p:cNvPr id="20483" name="Content Placeholder 2"/>
          <p:cNvSpPr txBox="1">
            <a:spLocks noGrp="1"/>
          </p:cNvSpPr>
          <p:nvPr>
            <p:ph idx="1"/>
          </p:nvPr>
        </p:nvSpPr>
        <p:spPr>
          <a:xfrm>
            <a:off x="838200" y="1081405"/>
            <a:ext cx="10515600" cy="5434330"/>
          </a:xfrm>
        </p:spPr>
        <p:txBody>
          <a:bodyPr/>
          <a:lstStyle/>
          <a:p>
            <a:pPr eaLnBrk="1" hangingPunct="1">
              <a:spcAft>
                <a:spcPct val="0"/>
              </a:spcAft>
              <a:buClr>
                <a:srgbClr val="000000"/>
              </a:buClr>
              <a:buFont typeface="Wingdings" panose="05000000000000000000" charset="0"/>
              <a:buChar char="v"/>
            </a:pPr>
            <a:r>
              <a:rPr lang="en-US" sz="2000" b="1" dirty="0" smtClean="0">
                <a:latin typeface="Times New Roman" panose="02020603050405020304" pitchFamily="18" charset="0"/>
                <a:cs typeface="Times New Roman" panose="02020603050405020304" pitchFamily="18" charset="0"/>
              </a:rPr>
              <a:t>Hospital Management:</a:t>
            </a:r>
            <a:endParaRPr lang="en-US" sz="2000" b="1" dirty="0" smtClean="0">
              <a:latin typeface="Times New Roman" panose="02020603050405020304" pitchFamily="18" charset="0"/>
              <a:cs typeface="Times New Roman" panose="02020603050405020304" pitchFamily="18" charset="0"/>
            </a:endParaRPr>
          </a:p>
          <a:p>
            <a:pPr eaLnBrk="1" hangingPunct="1">
              <a:spcAft>
                <a:spcPct val="0"/>
              </a:spcAft>
              <a:buClr>
                <a:srgbClr val="000000"/>
              </a:buClr>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Planning:</a:t>
            </a:r>
            <a:r>
              <a:rPr lang="en-US" sz="2000" dirty="0" smtClean="0">
                <a:latin typeface="Times New Roman" panose="02020603050405020304" pitchFamily="18" charset="0"/>
                <a:cs typeface="Times New Roman" panose="02020603050405020304" pitchFamily="18" charset="0"/>
              </a:rPr>
              <a:t> Developing a strategic plan for improving patient care.</a:t>
            </a:r>
            <a:endParaRPr lang="en-US" sz="2000" dirty="0" smtClean="0">
              <a:latin typeface="Times New Roman" panose="02020603050405020304" pitchFamily="18" charset="0"/>
              <a:cs typeface="Times New Roman" panose="02020603050405020304" pitchFamily="18" charset="0"/>
            </a:endParaRPr>
          </a:p>
          <a:p>
            <a:pPr eaLnBrk="1" hangingPunct="1">
              <a:spcAft>
                <a:spcPct val="0"/>
              </a:spcAft>
              <a:buClr>
                <a:srgbClr val="000000"/>
              </a:buClr>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Organizing: </a:t>
            </a:r>
            <a:r>
              <a:rPr lang="en-US" sz="2000" dirty="0" smtClean="0">
                <a:latin typeface="Times New Roman" panose="02020603050405020304" pitchFamily="18" charset="0"/>
                <a:cs typeface="Times New Roman" panose="02020603050405020304" pitchFamily="18" charset="0"/>
              </a:rPr>
              <a:t>Structuring hospital departments and assigning staff.</a:t>
            </a:r>
            <a:endParaRPr lang="en-US" sz="2000" dirty="0" smtClean="0">
              <a:latin typeface="Times New Roman" panose="02020603050405020304" pitchFamily="18" charset="0"/>
              <a:cs typeface="Times New Roman" panose="02020603050405020304" pitchFamily="18" charset="0"/>
            </a:endParaRPr>
          </a:p>
          <a:p>
            <a:pPr eaLnBrk="1" hangingPunct="1">
              <a:spcAft>
                <a:spcPct val="0"/>
              </a:spcAft>
              <a:buClr>
                <a:srgbClr val="000000"/>
              </a:buClr>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Leading: </a:t>
            </a:r>
            <a:r>
              <a:rPr lang="en-US" sz="2000" dirty="0" smtClean="0">
                <a:latin typeface="Times New Roman" panose="02020603050405020304" pitchFamily="18" charset="0"/>
                <a:cs typeface="Times New Roman" panose="02020603050405020304" pitchFamily="18" charset="0"/>
              </a:rPr>
              <a:t>Motivating healthcare professionals to provide quality care.</a:t>
            </a:r>
            <a:endParaRPr lang="en-US" sz="2000" dirty="0" smtClean="0">
              <a:latin typeface="Times New Roman" panose="02020603050405020304" pitchFamily="18" charset="0"/>
              <a:cs typeface="Times New Roman" panose="02020603050405020304" pitchFamily="18" charset="0"/>
            </a:endParaRPr>
          </a:p>
          <a:p>
            <a:pPr eaLnBrk="1" hangingPunct="1">
              <a:spcAft>
                <a:spcPct val="0"/>
              </a:spcAft>
              <a:buClr>
                <a:srgbClr val="000000"/>
              </a:buClr>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Controlling:</a:t>
            </a:r>
            <a:r>
              <a:rPr lang="en-US" sz="2000" dirty="0" smtClean="0">
                <a:latin typeface="Times New Roman" panose="02020603050405020304" pitchFamily="18" charset="0"/>
                <a:cs typeface="Times New Roman" panose="02020603050405020304" pitchFamily="18" charset="0"/>
              </a:rPr>
              <a:t> Monitoring patient outcomes and adjusting procedures for better results.</a:t>
            </a:r>
            <a:endParaRPr lang="en-US" sz="2000" dirty="0" smtClean="0">
              <a:latin typeface="Times New Roman" panose="02020603050405020304" pitchFamily="18" charset="0"/>
              <a:cs typeface="Times New Roman" panose="02020603050405020304" pitchFamily="18" charset="0"/>
            </a:endParaRPr>
          </a:p>
          <a:p>
            <a:pPr marL="114300" indent="0" eaLnBrk="1" hangingPunct="1">
              <a:spcAft>
                <a:spcPct val="0"/>
              </a:spcAft>
              <a:buClr>
                <a:srgbClr val="000000"/>
              </a:buClr>
              <a:buNone/>
            </a:pPr>
            <a:endParaRPr lang="en-US" sz="2000" b="1" dirty="0" smtClean="0">
              <a:latin typeface="Times New Roman" panose="02020603050405020304" pitchFamily="18" charset="0"/>
              <a:cs typeface="Times New Roman" panose="02020603050405020304" pitchFamily="18" charset="0"/>
            </a:endParaRPr>
          </a:p>
          <a:p>
            <a:pPr eaLnBrk="1" hangingPunct="1">
              <a:spcAft>
                <a:spcPct val="0"/>
              </a:spcAft>
              <a:buClr>
                <a:srgbClr val="000000"/>
              </a:buClr>
              <a:buFont typeface="Wingdings" panose="05000000000000000000" charset="0"/>
              <a:buChar char="v"/>
            </a:pPr>
            <a:r>
              <a:rPr lang="en-US" sz="2000" b="1" dirty="0" smtClean="0">
                <a:latin typeface="Times New Roman" panose="02020603050405020304" pitchFamily="18" charset="0"/>
                <a:cs typeface="Times New Roman" panose="02020603050405020304" pitchFamily="18" charset="0"/>
              </a:rPr>
              <a:t>Educational Institution Management:</a:t>
            </a:r>
            <a:endParaRPr lang="en-US" sz="2000" b="1" dirty="0" smtClean="0">
              <a:latin typeface="Times New Roman" panose="02020603050405020304" pitchFamily="18" charset="0"/>
              <a:cs typeface="Times New Roman" panose="02020603050405020304" pitchFamily="18" charset="0"/>
            </a:endParaRPr>
          </a:p>
          <a:p>
            <a:pPr eaLnBrk="1" hangingPunct="1">
              <a:spcAft>
                <a:spcPct val="0"/>
              </a:spcAft>
              <a:buClr>
                <a:srgbClr val="000000"/>
              </a:buClr>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Planning: </a:t>
            </a:r>
            <a:r>
              <a:rPr lang="en-US" sz="2000" dirty="0" smtClean="0">
                <a:latin typeface="Times New Roman" panose="02020603050405020304" pitchFamily="18" charset="0"/>
                <a:cs typeface="Times New Roman" panose="02020603050405020304" pitchFamily="18" charset="0"/>
              </a:rPr>
              <a:t>Setting academic goals and curriculum plans.</a:t>
            </a:r>
            <a:endParaRPr lang="en-US" sz="2000" dirty="0" smtClean="0">
              <a:latin typeface="Times New Roman" panose="02020603050405020304" pitchFamily="18" charset="0"/>
              <a:cs typeface="Times New Roman" panose="02020603050405020304" pitchFamily="18" charset="0"/>
            </a:endParaRPr>
          </a:p>
          <a:p>
            <a:pPr eaLnBrk="1" hangingPunct="1">
              <a:spcAft>
                <a:spcPct val="0"/>
              </a:spcAft>
              <a:buClr>
                <a:srgbClr val="000000"/>
              </a:buClr>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Organizing: </a:t>
            </a:r>
            <a:r>
              <a:rPr lang="en-US" sz="2000" dirty="0" smtClean="0">
                <a:latin typeface="Times New Roman" panose="02020603050405020304" pitchFamily="18" charset="0"/>
                <a:cs typeface="Times New Roman" panose="02020603050405020304" pitchFamily="18" charset="0"/>
              </a:rPr>
              <a:t>Structuring departments and assigning teaching staff.</a:t>
            </a:r>
            <a:endParaRPr lang="en-US" sz="2000" dirty="0" smtClean="0">
              <a:latin typeface="Times New Roman" panose="02020603050405020304" pitchFamily="18" charset="0"/>
              <a:cs typeface="Times New Roman" panose="02020603050405020304" pitchFamily="18" charset="0"/>
            </a:endParaRPr>
          </a:p>
          <a:p>
            <a:pPr eaLnBrk="1" hangingPunct="1">
              <a:spcAft>
                <a:spcPct val="0"/>
              </a:spcAft>
              <a:buClr>
                <a:srgbClr val="000000"/>
              </a:buClr>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Leading:</a:t>
            </a:r>
            <a:r>
              <a:rPr lang="en-US" sz="2000" dirty="0" smtClean="0">
                <a:latin typeface="Times New Roman" panose="02020603050405020304" pitchFamily="18" charset="0"/>
                <a:cs typeface="Times New Roman" panose="02020603050405020304" pitchFamily="18" charset="0"/>
              </a:rPr>
              <a:t> Providing leadership for teachers and staff.</a:t>
            </a:r>
            <a:endParaRPr lang="en-US" sz="2000" dirty="0" smtClean="0">
              <a:latin typeface="Times New Roman" panose="02020603050405020304" pitchFamily="18" charset="0"/>
              <a:cs typeface="Times New Roman" panose="02020603050405020304" pitchFamily="18" charset="0"/>
            </a:endParaRPr>
          </a:p>
          <a:p>
            <a:pPr eaLnBrk="1" hangingPunct="1">
              <a:spcAft>
                <a:spcPct val="0"/>
              </a:spcAft>
              <a:buClr>
                <a:srgbClr val="000000"/>
              </a:buClr>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Controlling: </a:t>
            </a:r>
            <a:r>
              <a:rPr lang="en-US" sz="2000" dirty="0" smtClean="0">
                <a:latin typeface="Times New Roman" panose="02020603050405020304" pitchFamily="18" charset="0"/>
                <a:cs typeface="Times New Roman" panose="02020603050405020304" pitchFamily="18" charset="0"/>
              </a:rPr>
              <a:t>Monitoring student performance and adjusting teaching methods as needed.</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p:cTn id="7" dur="500" fill="hold"/>
                                        <p:tgtEl>
                                          <p:spTgt spid="2048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48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20483">
                                            <p:txEl>
                                              <p:pRg st="6" end="6"/>
                                            </p:txEl>
                                          </p:spTgt>
                                        </p:tgtEl>
                                        <p:attrNameLst>
                                          <p:attrName>style.visibility</p:attrName>
                                        </p:attrNameLst>
                                      </p:cBhvr>
                                      <p:to>
                                        <p:strVal val="visible"/>
                                      </p:to>
                                    </p:set>
                                    <p:anim calcmode="lin" valueType="num">
                                      <p:cBhvr>
                                        <p:cTn id="13" dur="1000" fill="hold"/>
                                        <p:tgtEl>
                                          <p:spTgt spid="20483">
                                            <p:txEl>
                                              <p:pRg st="6" end="6"/>
                                            </p:txEl>
                                          </p:spTgt>
                                        </p:tgtEl>
                                        <p:attrNameLst>
                                          <p:attrName>ppt_w</p:attrName>
                                        </p:attrNameLst>
                                      </p:cBhvr>
                                      <p:tavLst>
                                        <p:tav tm="0">
                                          <p:val>
                                            <p:strVal val="#ppt_w*0.70"/>
                                          </p:val>
                                        </p:tav>
                                        <p:tav tm="100000">
                                          <p:val>
                                            <p:strVal val="#ppt_w"/>
                                          </p:val>
                                        </p:tav>
                                      </p:tavLst>
                                    </p:anim>
                                    <p:anim calcmode="lin" valueType="num">
                                      <p:cBhvr>
                                        <p:cTn id="14" dur="1000" fill="hold"/>
                                        <p:tgtEl>
                                          <p:spTgt spid="20483">
                                            <p:txEl>
                                              <p:pRg st="6" end="6"/>
                                            </p:txEl>
                                          </p:spTgt>
                                        </p:tgtEl>
                                        <p:attrNameLst>
                                          <p:attrName>ppt_h</p:attrName>
                                        </p:attrNameLst>
                                      </p:cBhvr>
                                      <p:tavLst>
                                        <p:tav tm="0">
                                          <p:val>
                                            <p:strVal val="#ppt_h"/>
                                          </p:val>
                                        </p:tav>
                                        <p:tav tm="100000">
                                          <p:val>
                                            <p:strVal val="#ppt_h"/>
                                          </p:val>
                                        </p:tav>
                                      </p:tavLst>
                                    </p:anim>
                                    <p:animEffect transition="in" filter="fade">
                                      <p:cBhvr>
                                        <p:cTn id="15" dur="1000"/>
                                        <p:tgtEl>
                                          <p:spTgt spid="2048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nodeType="clickEffect">
                                  <p:stCondLst>
                                    <p:cond delay="0"/>
                                  </p:stCondLst>
                                  <p:childTnLst>
                                    <p:set>
                                      <p:cBhvr>
                                        <p:cTn id="19" dur="1" fill="hold">
                                          <p:stCondLst>
                                            <p:cond delay="0"/>
                                          </p:stCondLst>
                                        </p:cTn>
                                        <p:tgtEl>
                                          <p:spTgt spid="20483">
                                            <p:txEl>
                                              <p:pRg st="1" end="1"/>
                                            </p:txEl>
                                          </p:spTgt>
                                        </p:tgtEl>
                                        <p:attrNameLst>
                                          <p:attrName>style.visibility</p:attrName>
                                        </p:attrNameLst>
                                      </p:cBhvr>
                                      <p:to>
                                        <p:strVal val="visible"/>
                                      </p:to>
                                    </p:set>
                                    <p:anim calcmode="lin" valueType="num">
                                      <p:cBhvr>
                                        <p:cTn id="20" dur="1000" fill="hold"/>
                                        <p:tgtEl>
                                          <p:spTgt spid="20483">
                                            <p:txEl>
                                              <p:pRg st="1" end="1"/>
                                            </p:txEl>
                                          </p:spTgt>
                                        </p:tgtEl>
                                        <p:attrNameLst>
                                          <p:attrName>ppt_w</p:attrName>
                                        </p:attrNameLst>
                                      </p:cBhvr>
                                      <p:tavLst>
                                        <p:tav tm="0">
                                          <p:val>
                                            <p:strVal val="#ppt_w*0.70"/>
                                          </p:val>
                                        </p:tav>
                                        <p:tav tm="100000">
                                          <p:val>
                                            <p:strVal val="#ppt_w"/>
                                          </p:val>
                                        </p:tav>
                                      </p:tavLst>
                                    </p:anim>
                                    <p:anim calcmode="lin" valueType="num">
                                      <p:cBhvr>
                                        <p:cTn id="21" dur="1000" fill="hold"/>
                                        <p:tgtEl>
                                          <p:spTgt spid="20483">
                                            <p:txEl>
                                              <p:pRg st="1" end="1"/>
                                            </p:txEl>
                                          </p:spTgt>
                                        </p:tgtEl>
                                        <p:attrNameLst>
                                          <p:attrName>ppt_h</p:attrName>
                                        </p:attrNameLst>
                                      </p:cBhvr>
                                      <p:tavLst>
                                        <p:tav tm="0">
                                          <p:val>
                                            <p:strVal val="#ppt_h"/>
                                          </p:val>
                                        </p:tav>
                                        <p:tav tm="100000">
                                          <p:val>
                                            <p:strVal val="#ppt_h"/>
                                          </p:val>
                                        </p:tav>
                                      </p:tavLst>
                                    </p:anim>
                                    <p:animEffect transition="in" filter="fade">
                                      <p:cBhvr>
                                        <p:cTn id="22" dur="1000"/>
                                        <p:tgtEl>
                                          <p:spTgt spid="20483">
                                            <p:txEl>
                                              <p:pRg st="1" end="1"/>
                                            </p:txEl>
                                          </p:spTgt>
                                        </p:tgtEl>
                                      </p:cBhvr>
                                    </p:animEffect>
                                  </p:childTnLst>
                                </p:cTn>
                              </p:par>
                              <p:par>
                                <p:cTn id="23" presetID="55" presetClass="entr" presetSubtype="0" fill="hold" nodeType="withEffect">
                                  <p:stCondLst>
                                    <p:cond delay="0"/>
                                  </p:stCondLst>
                                  <p:childTnLst>
                                    <p:set>
                                      <p:cBhvr>
                                        <p:cTn id="24" dur="1" fill="hold">
                                          <p:stCondLst>
                                            <p:cond delay="0"/>
                                          </p:stCondLst>
                                        </p:cTn>
                                        <p:tgtEl>
                                          <p:spTgt spid="20483">
                                            <p:txEl>
                                              <p:pRg st="2" end="2"/>
                                            </p:txEl>
                                          </p:spTgt>
                                        </p:tgtEl>
                                        <p:attrNameLst>
                                          <p:attrName>style.visibility</p:attrName>
                                        </p:attrNameLst>
                                      </p:cBhvr>
                                      <p:to>
                                        <p:strVal val="visible"/>
                                      </p:to>
                                    </p:set>
                                    <p:anim calcmode="lin" valueType="num">
                                      <p:cBhvr>
                                        <p:cTn id="25" dur="1000" fill="hold"/>
                                        <p:tgtEl>
                                          <p:spTgt spid="20483">
                                            <p:txEl>
                                              <p:pRg st="2" end="2"/>
                                            </p:txEl>
                                          </p:spTgt>
                                        </p:tgtEl>
                                        <p:attrNameLst>
                                          <p:attrName>ppt_w</p:attrName>
                                        </p:attrNameLst>
                                      </p:cBhvr>
                                      <p:tavLst>
                                        <p:tav tm="0">
                                          <p:val>
                                            <p:strVal val="#ppt_w*0.70"/>
                                          </p:val>
                                        </p:tav>
                                        <p:tav tm="100000">
                                          <p:val>
                                            <p:strVal val="#ppt_w"/>
                                          </p:val>
                                        </p:tav>
                                      </p:tavLst>
                                    </p:anim>
                                    <p:anim calcmode="lin" valueType="num">
                                      <p:cBhvr>
                                        <p:cTn id="26" dur="1000" fill="hold"/>
                                        <p:tgtEl>
                                          <p:spTgt spid="20483">
                                            <p:txEl>
                                              <p:pRg st="2" end="2"/>
                                            </p:txEl>
                                          </p:spTgt>
                                        </p:tgtEl>
                                        <p:attrNameLst>
                                          <p:attrName>ppt_h</p:attrName>
                                        </p:attrNameLst>
                                      </p:cBhvr>
                                      <p:tavLst>
                                        <p:tav tm="0">
                                          <p:val>
                                            <p:strVal val="#ppt_h"/>
                                          </p:val>
                                        </p:tav>
                                        <p:tav tm="100000">
                                          <p:val>
                                            <p:strVal val="#ppt_h"/>
                                          </p:val>
                                        </p:tav>
                                      </p:tavLst>
                                    </p:anim>
                                    <p:animEffect transition="in" filter="fade">
                                      <p:cBhvr>
                                        <p:cTn id="27" dur="1000"/>
                                        <p:tgtEl>
                                          <p:spTgt spid="20483">
                                            <p:txEl>
                                              <p:pRg st="2" end="2"/>
                                            </p:txEl>
                                          </p:spTgt>
                                        </p:tgtEl>
                                      </p:cBhvr>
                                    </p:animEffect>
                                  </p:childTnLst>
                                </p:cTn>
                              </p:par>
                              <p:par>
                                <p:cTn id="28" presetID="55" presetClass="entr" presetSubtype="0" fill="hold" nodeType="withEffect">
                                  <p:stCondLst>
                                    <p:cond delay="0"/>
                                  </p:stCondLst>
                                  <p:childTnLst>
                                    <p:set>
                                      <p:cBhvr>
                                        <p:cTn id="29" dur="1" fill="hold">
                                          <p:stCondLst>
                                            <p:cond delay="0"/>
                                          </p:stCondLst>
                                        </p:cTn>
                                        <p:tgtEl>
                                          <p:spTgt spid="20483">
                                            <p:txEl>
                                              <p:pRg st="3" end="3"/>
                                            </p:txEl>
                                          </p:spTgt>
                                        </p:tgtEl>
                                        <p:attrNameLst>
                                          <p:attrName>style.visibility</p:attrName>
                                        </p:attrNameLst>
                                      </p:cBhvr>
                                      <p:to>
                                        <p:strVal val="visible"/>
                                      </p:to>
                                    </p:set>
                                    <p:anim calcmode="lin" valueType="num">
                                      <p:cBhvr>
                                        <p:cTn id="30" dur="1000" fill="hold"/>
                                        <p:tgtEl>
                                          <p:spTgt spid="20483">
                                            <p:txEl>
                                              <p:pRg st="3" end="3"/>
                                            </p:txEl>
                                          </p:spTgt>
                                        </p:tgtEl>
                                        <p:attrNameLst>
                                          <p:attrName>ppt_w</p:attrName>
                                        </p:attrNameLst>
                                      </p:cBhvr>
                                      <p:tavLst>
                                        <p:tav tm="0">
                                          <p:val>
                                            <p:strVal val="#ppt_w*0.70"/>
                                          </p:val>
                                        </p:tav>
                                        <p:tav tm="100000">
                                          <p:val>
                                            <p:strVal val="#ppt_w"/>
                                          </p:val>
                                        </p:tav>
                                      </p:tavLst>
                                    </p:anim>
                                    <p:anim calcmode="lin" valueType="num">
                                      <p:cBhvr>
                                        <p:cTn id="31" dur="1000" fill="hold"/>
                                        <p:tgtEl>
                                          <p:spTgt spid="20483">
                                            <p:txEl>
                                              <p:pRg st="3" end="3"/>
                                            </p:txEl>
                                          </p:spTgt>
                                        </p:tgtEl>
                                        <p:attrNameLst>
                                          <p:attrName>ppt_h</p:attrName>
                                        </p:attrNameLst>
                                      </p:cBhvr>
                                      <p:tavLst>
                                        <p:tav tm="0">
                                          <p:val>
                                            <p:strVal val="#ppt_h"/>
                                          </p:val>
                                        </p:tav>
                                        <p:tav tm="100000">
                                          <p:val>
                                            <p:strVal val="#ppt_h"/>
                                          </p:val>
                                        </p:tav>
                                      </p:tavLst>
                                    </p:anim>
                                    <p:animEffect transition="in" filter="fade">
                                      <p:cBhvr>
                                        <p:cTn id="32" dur="1000"/>
                                        <p:tgtEl>
                                          <p:spTgt spid="20483">
                                            <p:txEl>
                                              <p:pRg st="3" end="3"/>
                                            </p:txEl>
                                          </p:spTgt>
                                        </p:tgtEl>
                                      </p:cBhvr>
                                    </p:animEffect>
                                  </p:childTnLst>
                                </p:cTn>
                              </p:par>
                              <p:par>
                                <p:cTn id="33" presetID="55" presetClass="entr" presetSubtype="0" fill="hold" nodeType="withEffect">
                                  <p:stCondLst>
                                    <p:cond delay="0"/>
                                  </p:stCondLst>
                                  <p:childTnLst>
                                    <p:set>
                                      <p:cBhvr>
                                        <p:cTn id="34" dur="1" fill="hold">
                                          <p:stCondLst>
                                            <p:cond delay="0"/>
                                          </p:stCondLst>
                                        </p:cTn>
                                        <p:tgtEl>
                                          <p:spTgt spid="20483">
                                            <p:txEl>
                                              <p:pRg st="4" end="4"/>
                                            </p:txEl>
                                          </p:spTgt>
                                        </p:tgtEl>
                                        <p:attrNameLst>
                                          <p:attrName>style.visibility</p:attrName>
                                        </p:attrNameLst>
                                      </p:cBhvr>
                                      <p:to>
                                        <p:strVal val="visible"/>
                                      </p:to>
                                    </p:set>
                                    <p:anim calcmode="lin" valueType="num">
                                      <p:cBhvr>
                                        <p:cTn id="35" dur="1000" fill="hold"/>
                                        <p:tgtEl>
                                          <p:spTgt spid="20483">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20483">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2048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20483">
                                            <p:txEl>
                                              <p:pRg st="7" end="7"/>
                                            </p:txEl>
                                          </p:spTgt>
                                        </p:tgtEl>
                                        <p:attrNameLst>
                                          <p:attrName>style.visibility</p:attrName>
                                        </p:attrNameLst>
                                      </p:cBhvr>
                                      <p:to>
                                        <p:strVal val="visible"/>
                                      </p:to>
                                    </p:set>
                                    <p:anim calcmode="lin" valueType="num">
                                      <p:cBhvr>
                                        <p:cTn id="42" dur="1000" fill="hold"/>
                                        <p:tgtEl>
                                          <p:spTgt spid="20483">
                                            <p:txEl>
                                              <p:pRg st="7" end="7"/>
                                            </p:txEl>
                                          </p:spTgt>
                                        </p:tgtEl>
                                        <p:attrNameLst>
                                          <p:attrName>ppt_w</p:attrName>
                                        </p:attrNameLst>
                                      </p:cBhvr>
                                      <p:tavLst>
                                        <p:tav tm="0">
                                          <p:val>
                                            <p:strVal val="#ppt_w*0.70"/>
                                          </p:val>
                                        </p:tav>
                                        <p:tav tm="100000">
                                          <p:val>
                                            <p:strVal val="#ppt_w"/>
                                          </p:val>
                                        </p:tav>
                                      </p:tavLst>
                                    </p:anim>
                                    <p:anim calcmode="lin" valueType="num">
                                      <p:cBhvr>
                                        <p:cTn id="43" dur="1000" fill="hold"/>
                                        <p:tgtEl>
                                          <p:spTgt spid="20483">
                                            <p:txEl>
                                              <p:pRg st="7" end="7"/>
                                            </p:txEl>
                                          </p:spTgt>
                                        </p:tgtEl>
                                        <p:attrNameLst>
                                          <p:attrName>ppt_h</p:attrName>
                                        </p:attrNameLst>
                                      </p:cBhvr>
                                      <p:tavLst>
                                        <p:tav tm="0">
                                          <p:val>
                                            <p:strVal val="#ppt_h"/>
                                          </p:val>
                                        </p:tav>
                                        <p:tav tm="100000">
                                          <p:val>
                                            <p:strVal val="#ppt_h"/>
                                          </p:val>
                                        </p:tav>
                                      </p:tavLst>
                                    </p:anim>
                                    <p:animEffect transition="in" filter="fade">
                                      <p:cBhvr>
                                        <p:cTn id="44" dur="1000"/>
                                        <p:tgtEl>
                                          <p:spTgt spid="20483">
                                            <p:txEl>
                                              <p:pRg st="7" end="7"/>
                                            </p:txEl>
                                          </p:spTgt>
                                        </p:tgtEl>
                                      </p:cBhvr>
                                    </p:animEffect>
                                  </p:childTnLst>
                                </p:cTn>
                              </p:par>
                              <p:par>
                                <p:cTn id="45" presetID="55" presetClass="entr" presetSubtype="0" fill="hold" nodeType="withEffect">
                                  <p:stCondLst>
                                    <p:cond delay="0"/>
                                  </p:stCondLst>
                                  <p:childTnLst>
                                    <p:set>
                                      <p:cBhvr>
                                        <p:cTn id="46" dur="1" fill="hold">
                                          <p:stCondLst>
                                            <p:cond delay="0"/>
                                          </p:stCondLst>
                                        </p:cTn>
                                        <p:tgtEl>
                                          <p:spTgt spid="20483">
                                            <p:txEl>
                                              <p:pRg st="8" end="8"/>
                                            </p:txEl>
                                          </p:spTgt>
                                        </p:tgtEl>
                                        <p:attrNameLst>
                                          <p:attrName>style.visibility</p:attrName>
                                        </p:attrNameLst>
                                      </p:cBhvr>
                                      <p:to>
                                        <p:strVal val="visible"/>
                                      </p:to>
                                    </p:set>
                                    <p:anim calcmode="lin" valueType="num">
                                      <p:cBhvr>
                                        <p:cTn id="47" dur="1000" fill="hold"/>
                                        <p:tgtEl>
                                          <p:spTgt spid="20483">
                                            <p:txEl>
                                              <p:pRg st="8" end="8"/>
                                            </p:txEl>
                                          </p:spTgt>
                                        </p:tgtEl>
                                        <p:attrNameLst>
                                          <p:attrName>ppt_w</p:attrName>
                                        </p:attrNameLst>
                                      </p:cBhvr>
                                      <p:tavLst>
                                        <p:tav tm="0">
                                          <p:val>
                                            <p:strVal val="#ppt_w*0.70"/>
                                          </p:val>
                                        </p:tav>
                                        <p:tav tm="100000">
                                          <p:val>
                                            <p:strVal val="#ppt_w"/>
                                          </p:val>
                                        </p:tav>
                                      </p:tavLst>
                                    </p:anim>
                                    <p:anim calcmode="lin" valueType="num">
                                      <p:cBhvr>
                                        <p:cTn id="48" dur="1000" fill="hold"/>
                                        <p:tgtEl>
                                          <p:spTgt spid="20483">
                                            <p:txEl>
                                              <p:pRg st="8" end="8"/>
                                            </p:txEl>
                                          </p:spTgt>
                                        </p:tgtEl>
                                        <p:attrNameLst>
                                          <p:attrName>ppt_h</p:attrName>
                                        </p:attrNameLst>
                                      </p:cBhvr>
                                      <p:tavLst>
                                        <p:tav tm="0">
                                          <p:val>
                                            <p:strVal val="#ppt_h"/>
                                          </p:val>
                                        </p:tav>
                                        <p:tav tm="100000">
                                          <p:val>
                                            <p:strVal val="#ppt_h"/>
                                          </p:val>
                                        </p:tav>
                                      </p:tavLst>
                                    </p:anim>
                                    <p:animEffect transition="in" filter="fade">
                                      <p:cBhvr>
                                        <p:cTn id="49" dur="1000"/>
                                        <p:tgtEl>
                                          <p:spTgt spid="20483">
                                            <p:txEl>
                                              <p:pRg st="8" end="8"/>
                                            </p:txEl>
                                          </p:spTgt>
                                        </p:tgtEl>
                                      </p:cBhvr>
                                    </p:animEffect>
                                  </p:childTnLst>
                                </p:cTn>
                              </p:par>
                              <p:par>
                                <p:cTn id="50" presetID="55" presetClass="entr" presetSubtype="0" fill="hold" nodeType="withEffect">
                                  <p:stCondLst>
                                    <p:cond delay="0"/>
                                  </p:stCondLst>
                                  <p:childTnLst>
                                    <p:set>
                                      <p:cBhvr>
                                        <p:cTn id="51" dur="1" fill="hold">
                                          <p:stCondLst>
                                            <p:cond delay="0"/>
                                          </p:stCondLst>
                                        </p:cTn>
                                        <p:tgtEl>
                                          <p:spTgt spid="20483">
                                            <p:txEl>
                                              <p:pRg st="9" end="9"/>
                                            </p:txEl>
                                          </p:spTgt>
                                        </p:tgtEl>
                                        <p:attrNameLst>
                                          <p:attrName>style.visibility</p:attrName>
                                        </p:attrNameLst>
                                      </p:cBhvr>
                                      <p:to>
                                        <p:strVal val="visible"/>
                                      </p:to>
                                    </p:set>
                                    <p:anim calcmode="lin" valueType="num">
                                      <p:cBhvr>
                                        <p:cTn id="52" dur="1000" fill="hold"/>
                                        <p:tgtEl>
                                          <p:spTgt spid="20483">
                                            <p:txEl>
                                              <p:pRg st="9" end="9"/>
                                            </p:txEl>
                                          </p:spTgt>
                                        </p:tgtEl>
                                        <p:attrNameLst>
                                          <p:attrName>ppt_w</p:attrName>
                                        </p:attrNameLst>
                                      </p:cBhvr>
                                      <p:tavLst>
                                        <p:tav tm="0">
                                          <p:val>
                                            <p:strVal val="#ppt_w*0.70"/>
                                          </p:val>
                                        </p:tav>
                                        <p:tav tm="100000">
                                          <p:val>
                                            <p:strVal val="#ppt_w"/>
                                          </p:val>
                                        </p:tav>
                                      </p:tavLst>
                                    </p:anim>
                                    <p:anim calcmode="lin" valueType="num">
                                      <p:cBhvr>
                                        <p:cTn id="53" dur="1000" fill="hold"/>
                                        <p:tgtEl>
                                          <p:spTgt spid="20483">
                                            <p:txEl>
                                              <p:pRg st="9" end="9"/>
                                            </p:txEl>
                                          </p:spTgt>
                                        </p:tgtEl>
                                        <p:attrNameLst>
                                          <p:attrName>ppt_h</p:attrName>
                                        </p:attrNameLst>
                                      </p:cBhvr>
                                      <p:tavLst>
                                        <p:tav tm="0">
                                          <p:val>
                                            <p:strVal val="#ppt_h"/>
                                          </p:val>
                                        </p:tav>
                                        <p:tav tm="100000">
                                          <p:val>
                                            <p:strVal val="#ppt_h"/>
                                          </p:val>
                                        </p:tav>
                                      </p:tavLst>
                                    </p:anim>
                                    <p:animEffect transition="in" filter="fade">
                                      <p:cBhvr>
                                        <p:cTn id="54" dur="1000"/>
                                        <p:tgtEl>
                                          <p:spTgt spid="20483">
                                            <p:txEl>
                                              <p:pRg st="9" end="9"/>
                                            </p:txEl>
                                          </p:spTgt>
                                        </p:tgtEl>
                                      </p:cBhvr>
                                    </p:animEffect>
                                  </p:childTnLst>
                                </p:cTn>
                              </p:par>
                              <p:par>
                                <p:cTn id="55" presetID="55" presetClass="entr" presetSubtype="0" fill="hold" nodeType="withEffect">
                                  <p:stCondLst>
                                    <p:cond delay="0"/>
                                  </p:stCondLst>
                                  <p:childTnLst>
                                    <p:set>
                                      <p:cBhvr>
                                        <p:cTn id="56" dur="1" fill="hold">
                                          <p:stCondLst>
                                            <p:cond delay="0"/>
                                          </p:stCondLst>
                                        </p:cTn>
                                        <p:tgtEl>
                                          <p:spTgt spid="20483">
                                            <p:txEl>
                                              <p:pRg st="10" end="10"/>
                                            </p:txEl>
                                          </p:spTgt>
                                        </p:tgtEl>
                                        <p:attrNameLst>
                                          <p:attrName>style.visibility</p:attrName>
                                        </p:attrNameLst>
                                      </p:cBhvr>
                                      <p:to>
                                        <p:strVal val="visible"/>
                                      </p:to>
                                    </p:set>
                                    <p:anim calcmode="lin" valueType="num">
                                      <p:cBhvr>
                                        <p:cTn id="57" dur="1000" fill="hold"/>
                                        <p:tgtEl>
                                          <p:spTgt spid="20483">
                                            <p:txEl>
                                              <p:pRg st="10" end="10"/>
                                            </p:txEl>
                                          </p:spTgt>
                                        </p:tgtEl>
                                        <p:attrNameLst>
                                          <p:attrName>ppt_w</p:attrName>
                                        </p:attrNameLst>
                                      </p:cBhvr>
                                      <p:tavLst>
                                        <p:tav tm="0">
                                          <p:val>
                                            <p:strVal val="#ppt_w*0.70"/>
                                          </p:val>
                                        </p:tav>
                                        <p:tav tm="100000">
                                          <p:val>
                                            <p:strVal val="#ppt_w"/>
                                          </p:val>
                                        </p:tav>
                                      </p:tavLst>
                                    </p:anim>
                                    <p:anim calcmode="lin" valueType="num">
                                      <p:cBhvr>
                                        <p:cTn id="58" dur="1000" fill="hold"/>
                                        <p:tgtEl>
                                          <p:spTgt spid="20483">
                                            <p:txEl>
                                              <p:pRg st="10" end="10"/>
                                            </p:txEl>
                                          </p:spTgt>
                                        </p:tgtEl>
                                        <p:attrNameLst>
                                          <p:attrName>ppt_h</p:attrName>
                                        </p:attrNameLst>
                                      </p:cBhvr>
                                      <p:tavLst>
                                        <p:tav tm="0">
                                          <p:val>
                                            <p:strVal val="#ppt_h"/>
                                          </p:val>
                                        </p:tav>
                                        <p:tav tm="100000">
                                          <p:val>
                                            <p:strVal val="#ppt_h"/>
                                          </p:val>
                                        </p:tav>
                                      </p:tavLst>
                                    </p:anim>
                                    <p:animEffect transition="in" filter="fade">
                                      <p:cBhvr>
                                        <p:cTn id="59" dur="1000"/>
                                        <p:tgtEl>
                                          <p:spTgt spid="204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txBox="1">
            <a:spLocks noGrp="1"/>
          </p:cNvSpPr>
          <p:nvPr>
            <p:ph type="title"/>
          </p:nvPr>
        </p:nvSpPr>
        <p:spPr/>
        <p:txBody>
          <a:bodyPr/>
          <a:lstStyle/>
          <a:p>
            <a:pPr algn="ctr" eaLnBrk="1" hangingPunct="1">
              <a:spcBef>
                <a:spcPct val="0"/>
              </a:spcBef>
              <a:spcAft>
                <a:spcPct val="0"/>
              </a:spcAft>
              <a:buClr>
                <a:srgbClr val="000000"/>
              </a:buClr>
            </a:pPr>
            <a:r>
              <a:rPr lang="en-US" sz="3600" dirty="0" smtClean="0">
                <a:latin typeface="Arial" panose="020B0604020202020204" pitchFamily="34" charset="0"/>
                <a:cs typeface="Arial" panose="020B0604020202020204" pitchFamily="34" charset="0"/>
              </a:rPr>
              <a:t>Role of Management</a:t>
            </a:r>
            <a:endParaRPr lang="en-US" sz="3600" dirty="0" smtClean="0">
              <a:latin typeface="Arial" panose="020B0604020202020204" pitchFamily="34" charset="0"/>
              <a:cs typeface="Arial" panose="020B0604020202020204" pitchFamily="34" charset="0"/>
            </a:endParaRPr>
          </a:p>
        </p:txBody>
      </p:sp>
      <p:sp>
        <p:nvSpPr>
          <p:cNvPr id="22531" name="Content Placeholder 2"/>
          <p:cNvSpPr txBox="1">
            <a:spLocks noGrp="1"/>
          </p:cNvSpPr>
          <p:nvPr>
            <p:ph idx="1"/>
          </p:nvPr>
        </p:nvSpPr>
        <p:spPr/>
        <p:txBody>
          <a:bodyPr/>
          <a:lstStyle/>
          <a:p>
            <a:pPr eaLnBrk="1" hangingPunct="1">
              <a:spcAft>
                <a:spcPct val="0"/>
              </a:spcAft>
              <a:buClr>
                <a:srgbClr val="000000"/>
              </a:buClr>
              <a:buFont typeface="Wingdings" panose="05000000000000000000" charset="0"/>
              <a:buChar char="v"/>
            </a:pPr>
            <a:r>
              <a:rPr lang="en-US" sz="2000" dirty="0" smtClean="0">
                <a:latin typeface="Arial" panose="020B0604020202020204" pitchFamily="34" charset="0"/>
                <a:cs typeface="Arial" panose="020B0604020202020204" pitchFamily="34" charset="0"/>
              </a:rPr>
              <a:t>The role of management is crucial in ensuring the success and efficiency of an organization. </a:t>
            </a: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buFont typeface="Wingdings" panose="05000000000000000000" charset="0"/>
              <a:buChar char="v"/>
            </a:pPr>
            <a:r>
              <a:rPr lang="en-US" sz="2000" dirty="0" smtClean="0">
                <a:latin typeface="Arial" panose="020B0604020202020204" pitchFamily="34" charset="0"/>
                <a:cs typeface="Arial" panose="020B0604020202020204" pitchFamily="34" charset="0"/>
              </a:rPr>
              <a:t>Management involves a set of functions and responsibilities that contribute to the achievement of organizational goals and objectives.</a:t>
            </a: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buFont typeface="Wingdings" panose="05000000000000000000" charset="0"/>
              <a:buChar char="v"/>
            </a:pP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buFont typeface="Wingdings" panose="05000000000000000000" charset="0"/>
              <a:buChar char="Ø"/>
            </a:pPr>
            <a:r>
              <a:rPr lang="en-US" sz="2000" b="1" i="1" u="sng" dirty="0" smtClean="0">
                <a:latin typeface="Arial" panose="020B0604020202020204" pitchFamily="34" charset="0"/>
                <a:cs typeface="Arial" panose="020B0604020202020204" pitchFamily="34" charset="0"/>
              </a:rPr>
              <a:t> Here are the key roles of management:</a:t>
            </a:r>
            <a:endParaRPr lang="en-US" sz="2000" b="1" i="1" u="sng" dirty="0" smtClean="0">
              <a:latin typeface="Arial" panose="020B0604020202020204" pitchFamily="34" charset="0"/>
              <a:cs typeface="Arial" panose="020B0604020202020204" pitchFamily="34" charset="0"/>
            </a:endParaRPr>
          </a:p>
          <a:p>
            <a:pPr eaLnBrk="1" hangingPunct="1">
              <a:spcAft>
                <a:spcPct val="0"/>
              </a:spcAft>
              <a:buClr>
                <a:srgbClr val="000000"/>
              </a:buClr>
              <a:buNone/>
            </a:pP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buNone/>
            </a:pPr>
            <a:r>
              <a:rPr lang="en-US" sz="2000" b="1" dirty="0" smtClean="0">
                <a:latin typeface="Arial" panose="020B0604020202020204" pitchFamily="34" charset="0"/>
                <a:cs typeface="Arial" panose="020B0604020202020204" pitchFamily="34" charset="0"/>
              </a:rPr>
              <a:t>Planning:</a:t>
            </a:r>
            <a:endParaRPr lang="en-US" sz="2000" b="1" dirty="0" smtClean="0">
              <a:latin typeface="Arial" panose="020B0604020202020204" pitchFamily="34" charset="0"/>
              <a:cs typeface="Arial" panose="020B0604020202020204" pitchFamily="34" charset="0"/>
            </a:endParaRPr>
          </a:p>
          <a:p>
            <a:pPr eaLnBrk="1" hangingPunct="1">
              <a:spcAft>
                <a:spcPct val="0"/>
              </a:spcAft>
              <a:buClr>
                <a:srgbClr val="000000"/>
              </a:buClr>
              <a:buNone/>
            </a:pPr>
            <a:r>
              <a:rPr lang="en-US" sz="2000" dirty="0" smtClean="0">
                <a:latin typeface="Arial" panose="020B0604020202020204" pitchFamily="34" charset="0"/>
                <a:cs typeface="Arial" panose="020B0604020202020204" pitchFamily="34" charset="0"/>
              </a:rPr>
              <a:t>Role: Defining goals, setting objectives, and developing strategies to achieve them.</a:t>
            </a: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buNone/>
            </a:pPr>
            <a:r>
              <a:rPr lang="en-US" sz="2000" dirty="0" smtClean="0">
                <a:latin typeface="Arial" panose="020B0604020202020204" pitchFamily="34" charset="0"/>
                <a:cs typeface="Arial" panose="020B0604020202020204" pitchFamily="34" charset="0"/>
              </a:rPr>
              <a:t>Importance: Provides a roadmap for the organization, ensuring that resources are allocated effectively and efforts are focused on key priorities.</a:t>
            </a: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buNone/>
            </a:pPr>
            <a:r>
              <a:rPr lang="en-US" sz="2000" dirty="0" smtClean="0">
                <a:latin typeface="Arial" panose="020B0604020202020204" pitchFamily="34" charset="0"/>
                <a:cs typeface="Arial" panose="020B0604020202020204" pitchFamily="34" charset="0"/>
              </a:rPr>
              <a:t>Example: A manager in an IT company plans the development of a new software product, including setting deadlines, allocating resources, and defining project milestones.</a:t>
            </a:r>
            <a:endParaRPr lang="en-US" sz="2000"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22530"/>
                                        </p:tgtEl>
                                      </p:cBhvr>
                                    </p:animEffect>
                                    <p:set>
                                      <p:cBhvr>
                                        <p:cTn id="7" dur="1" fill="hold">
                                          <p:stCondLst>
                                            <p:cond delay="1999"/>
                                          </p:stCondLst>
                                        </p:cTn>
                                        <p:tgtEl>
                                          <p:spTgt spid="2253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2" nodeType="clickEffect">
                                  <p:stCondLst>
                                    <p:cond delay="0"/>
                                  </p:stCondLst>
                                  <p:childTnLst>
                                    <p:animScale>
                                      <p:cBhvr>
                                        <p:cTn id="11" dur="3000" fill="hold"/>
                                        <p:tgtEl>
                                          <p:spTgt spid="22530"/>
                                        </p:tgtEl>
                                      </p:cBhvr>
                                      <p:by x="150000" y="150000"/>
                                    </p:animScale>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nodeType="clickEffect">
                                  <p:stCondLst>
                                    <p:cond delay="0"/>
                                  </p:stCondLst>
                                  <p:childTnLst>
                                    <p:set>
                                      <p:cBhvr>
                                        <p:cTn id="15" dur="1" fill="hold">
                                          <p:stCondLst>
                                            <p:cond delay="0"/>
                                          </p:stCondLst>
                                        </p:cTn>
                                        <p:tgtEl>
                                          <p:spTgt spid="22531">
                                            <p:txEl>
                                              <p:pRg st="0" end="0"/>
                                            </p:txEl>
                                          </p:spTgt>
                                        </p:tgtEl>
                                        <p:attrNameLst>
                                          <p:attrName>style.visibility</p:attrName>
                                        </p:attrNameLst>
                                      </p:cBhvr>
                                      <p:to>
                                        <p:strVal val="visible"/>
                                      </p:to>
                                    </p:set>
                                    <p:animEffect transition="in" filter="fade">
                                      <p:cBhvr>
                                        <p:cTn id="16" dur="1000"/>
                                        <p:tgtEl>
                                          <p:spTgt spid="22531">
                                            <p:txEl>
                                              <p:pRg st="0" end="0"/>
                                            </p:txEl>
                                          </p:spTgt>
                                        </p:tgtEl>
                                      </p:cBhvr>
                                    </p:animEffect>
                                    <p:anim calcmode="lin" valueType="num">
                                      <p:cBhvr>
                                        <p:cTn id="17" dur="10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2531">
                                            <p:txEl>
                                              <p:pRg st="0" end="0"/>
                                            </p:txEl>
                                          </p:spTgt>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0"/>
                                  </p:stCondLst>
                                  <p:childTnLst>
                                    <p:set>
                                      <p:cBhvr>
                                        <p:cTn id="20" dur="1" fill="hold">
                                          <p:stCondLst>
                                            <p:cond delay="0"/>
                                          </p:stCondLst>
                                        </p:cTn>
                                        <p:tgtEl>
                                          <p:spTgt spid="22531">
                                            <p:txEl>
                                              <p:pRg st="1" end="1"/>
                                            </p:txEl>
                                          </p:spTgt>
                                        </p:tgtEl>
                                        <p:attrNameLst>
                                          <p:attrName>style.visibility</p:attrName>
                                        </p:attrNameLst>
                                      </p:cBhvr>
                                      <p:to>
                                        <p:strVal val="visible"/>
                                      </p:to>
                                    </p:set>
                                    <p:animEffect transition="in" filter="fade">
                                      <p:cBhvr>
                                        <p:cTn id="21" dur="1000"/>
                                        <p:tgtEl>
                                          <p:spTgt spid="22531">
                                            <p:txEl>
                                              <p:pRg st="1" end="1"/>
                                            </p:txEl>
                                          </p:spTgt>
                                        </p:tgtEl>
                                      </p:cBhvr>
                                    </p:animEffect>
                                    <p:anim calcmode="lin" valueType="num">
                                      <p:cBhvr>
                                        <p:cTn id="22" dur="10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25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3000" fill="hold">
                                          <p:stCondLst>
                                            <p:cond delay="0"/>
                                          </p:stCondLst>
                                        </p:cTn>
                                        <p:tgtEl>
                                          <p:spTgt spid="22531">
                                            <p:txEl>
                                              <p:pRg st="3" end="3"/>
                                            </p:txEl>
                                          </p:spTgt>
                                        </p:tgtEl>
                                        <p:attrNameLst>
                                          <p:attrName>style.visibility</p:attrName>
                                        </p:attrNameLst>
                                      </p:cBhvr>
                                      <p:to>
                                        <p:strVal val="visible"/>
                                      </p:to>
                                    </p:set>
                                    <p:anim calcmode="lin" valueType="num">
                                      <p:cBhvr>
                                        <p:cTn id="28" dur="3000" fill="hold"/>
                                        <p:tgtEl>
                                          <p:spTgt spid="22531">
                                            <p:txEl>
                                              <p:pRg st="3" end="3"/>
                                            </p:txEl>
                                          </p:spTgt>
                                        </p:tgtEl>
                                        <p:attrNameLst>
                                          <p:attrName>ppt_w</p:attrName>
                                        </p:attrNameLst>
                                      </p:cBhvr>
                                      <p:tavLst>
                                        <p:tav tm="0">
                                          <p:val>
                                            <p:fltVal val="0"/>
                                          </p:val>
                                        </p:tav>
                                        <p:tav tm="100000">
                                          <p:val>
                                            <p:strVal val="#ppt_w"/>
                                          </p:val>
                                        </p:tav>
                                      </p:tavLst>
                                    </p:anim>
                                    <p:anim calcmode="lin" valueType="num">
                                      <p:cBhvr>
                                        <p:cTn id="29" dur="3000" fill="hold"/>
                                        <p:tgtEl>
                                          <p:spTgt spid="22531">
                                            <p:txEl>
                                              <p:pRg st="3" end="3"/>
                                            </p:txEl>
                                          </p:spTgt>
                                        </p:tgtEl>
                                        <p:attrNameLst>
                                          <p:attrName>ppt_h</p:attrName>
                                        </p:attrNameLst>
                                      </p:cBhvr>
                                      <p:tavLst>
                                        <p:tav tm="0">
                                          <p:val>
                                            <p:fltVal val="0"/>
                                          </p:val>
                                        </p:tav>
                                        <p:tav tm="100000">
                                          <p:val>
                                            <p:strVal val="#ppt_h"/>
                                          </p:val>
                                        </p:tav>
                                      </p:tavLst>
                                    </p:anim>
                                    <p:animEffect transition="in" filter="fade">
                                      <p:cBhvr>
                                        <p:cTn id="30" dur="3000"/>
                                        <p:tgtEl>
                                          <p:spTgt spid="2253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3" presetClass="entr" presetSubtype="0" fill="hold" nodeType="clickEffect">
                                  <p:stCondLst>
                                    <p:cond delay="0"/>
                                  </p:stCondLst>
                                  <p:childTnLst>
                                    <p:set>
                                      <p:cBhvr>
                                        <p:cTn id="34" dur="1" fill="hold">
                                          <p:stCondLst>
                                            <p:cond delay="0"/>
                                          </p:stCondLst>
                                        </p:cTn>
                                        <p:tgtEl>
                                          <p:spTgt spid="22531">
                                            <p:txEl>
                                              <p:pRg st="5" end="5"/>
                                            </p:txEl>
                                          </p:spTgt>
                                        </p:tgtEl>
                                        <p:attrNameLst>
                                          <p:attrName>style.visibility</p:attrName>
                                        </p:attrNameLst>
                                      </p:cBhvr>
                                      <p:to>
                                        <p:strVal val="visible"/>
                                      </p:to>
                                    </p:set>
                                    <p:animEffect transition="in" filter="fade">
                                      <p:cBhvr>
                                        <p:cTn id="35" dur="300"/>
                                        <p:tgtEl>
                                          <p:spTgt spid="22531">
                                            <p:txEl>
                                              <p:pRg st="5" end="5"/>
                                            </p:txEl>
                                          </p:spTgt>
                                        </p:tgtEl>
                                      </p:cBhvr>
                                    </p:animEffect>
                                    <p:anim calcmode="lin" valueType="num">
                                      <p:cBhvr>
                                        <p:cTn id="36" dur="12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p:cTn id="37" dur="1200" fill="hold"/>
                                        <p:tgtEl>
                                          <p:spTgt spid="22531">
                                            <p:txEl>
                                              <p:pRg st="5" end="5"/>
                                            </p:txEl>
                                          </p:spTgt>
                                        </p:tgtEl>
                                        <p:attrNameLst>
                                          <p:attrName>ppt_y</p:attrName>
                                        </p:attrNameLst>
                                      </p:cBhvr>
                                      <p:tavLst>
                                        <p:tav tm="0">
                                          <p:val>
                                            <p:strVal val="#ppt_y+0.31"/>
                                          </p:val>
                                        </p:tav>
                                        <p:tav tm="100000">
                                          <p:val>
                                            <p:strVal val="#ppt_y+0.31"/>
                                          </p:val>
                                        </p:tav>
                                      </p:tavLst>
                                    </p:anim>
                                    <p:anim calcmode="lin" valueType="num">
                                      <p:cBhvr>
                                        <p:cTn id="38" dur="1800" decel="50000" fill="hold">
                                          <p:stCondLst>
                                            <p:cond delay="1200"/>
                                          </p:stCondLst>
                                        </p:cTn>
                                        <p:tgtEl>
                                          <p:spTgt spid="22531">
                                            <p:txEl>
                                              <p:pRg st="5" end="5"/>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9" dur="1800" decel="50000" fill="hold">
                                          <p:stCondLst>
                                            <p:cond delay="1200"/>
                                          </p:stCondLst>
                                        </p:cTn>
                                        <p:tgtEl>
                                          <p:spTgt spid="22531">
                                            <p:txEl>
                                              <p:pRg st="5" end="5"/>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0" presetID="43" presetClass="entr" presetSubtype="0" fill="hold" nodeType="withEffect">
                                  <p:stCondLst>
                                    <p:cond delay="0"/>
                                  </p:stCondLst>
                                  <p:childTnLst>
                                    <p:set>
                                      <p:cBhvr>
                                        <p:cTn id="41" dur="1" fill="hold">
                                          <p:stCondLst>
                                            <p:cond delay="0"/>
                                          </p:stCondLst>
                                        </p:cTn>
                                        <p:tgtEl>
                                          <p:spTgt spid="22531">
                                            <p:txEl>
                                              <p:pRg st="6" end="6"/>
                                            </p:txEl>
                                          </p:spTgt>
                                        </p:tgtEl>
                                        <p:attrNameLst>
                                          <p:attrName>style.visibility</p:attrName>
                                        </p:attrNameLst>
                                      </p:cBhvr>
                                      <p:to>
                                        <p:strVal val="visible"/>
                                      </p:to>
                                    </p:set>
                                    <p:animEffect transition="in" filter="fade">
                                      <p:cBhvr>
                                        <p:cTn id="42" dur="100"/>
                                        <p:tgtEl>
                                          <p:spTgt spid="22531">
                                            <p:txEl>
                                              <p:pRg st="6" end="6"/>
                                            </p:txEl>
                                          </p:spTgt>
                                        </p:tgtEl>
                                      </p:cBhvr>
                                    </p:animEffect>
                                    <p:anim calcmode="lin" valueType="num">
                                      <p:cBhvr>
                                        <p:cTn id="43" dur="4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p:cTn id="44" dur="400" fill="hold"/>
                                        <p:tgtEl>
                                          <p:spTgt spid="22531">
                                            <p:txEl>
                                              <p:pRg st="6" end="6"/>
                                            </p:txEl>
                                          </p:spTgt>
                                        </p:tgtEl>
                                        <p:attrNameLst>
                                          <p:attrName>ppt_y</p:attrName>
                                        </p:attrNameLst>
                                      </p:cBhvr>
                                      <p:tavLst>
                                        <p:tav tm="0">
                                          <p:val>
                                            <p:strVal val="#ppt_y+0.31"/>
                                          </p:val>
                                        </p:tav>
                                        <p:tav tm="100000">
                                          <p:val>
                                            <p:strVal val="#ppt_y+0.31"/>
                                          </p:val>
                                        </p:tav>
                                      </p:tavLst>
                                    </p:anim>
                                    <p:anim calcmode="lin" valueType="num">
                                      <p:cBhvr>
                                        <p:cTn id="45" dur="600" decel="50000" fill="hold">
                                          <p:stCondLst>
                                            <p:cond delay="400"/>
                                          </p:stCondLst>
                                        </p:cTn>
                                        <p:tgtEl>
                                          <p:spTgt spid="22531">
                                            <p:txEl>
                                              <p:pRg st="6" end="6"/>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6" dur="600" decel="50000" fill="hold">
                                          <p:stCondLst>
                                            <p:cond delay="400"/>
                                          </p:stCondLst>
                                        </p:cTn>
                                        <p:tgtEl>
                                          <p:spTgt spid="22531">
                                            <p:txEl>
                                              <p:pRg st="6" end="6"/>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7" presetID="43" presetClass="entr" presetSubtype="0" fill="hold" nodeType="withEffect">
                                  <p:stCondLst>
                                    <p:cond delay="0"/>
                                  </p:stCondLst>
                                  <p:childTnLst>
                                    <p:set>
                                      <p:cBhvr>
                                        <p:cTn id="48" dur="1" fill="hold">
                                          <p:stCondLst>
                                            <p:cond delay="0"/>
                                          </p:stCondLst>
                                        </p:cTn>
                                        <p:tgtEl>
                                          <p:spTgt spid="22531">
                                            <p:txEl>
                                              <p:pRg st="7" end="7"/>
                                            </p:txEl>
                                          </p:spTgt>
                                        </p:tgtEl>
                                        <p:attrNameLst>
                                          <p:attrName>style.visibility</p:attrName>
                                        </p:attrNameLst>
                                      </p:cBhvr>
                                      <p:to>
                                        <p:strVal val="visible"/>
                                      </p:to>
                                    </p:set>
                                    <p:animEffect transition="in" filter="fade">
                                      <p:cBhvr>
                                        <p:cTn id="49" dur="100"/>
                                        <p:tgtEl>
                                          <p:spTgt spid="22531">
                                            <p:txEl>
                                              <p:pRg st="7" end="7"/>
                                            </p:txEl>
                                          </p:spTgt>
                                        </p:tgtEl>
                                      </p:cBhvr>
                                    </p:animEffect>
                                    <p:anim calcmode="lin" valueType="num">
                                      <p:cBhvr>
                                        <p:cTn id="50" dur="400" fill="hold"/>
                                        <p:tgtEl>
                                          <p:spTgt spid="22531">
                                            <p:txEl>
                                              <p:pRg st="7" end="7"/>
                                            </p:txEl>
                                          </p:spTgt>
                                        </p:tgtEl>
                                        <p:attrNameLst>
                                          <p:attrName>ppt_x</p:attrName>
                                        </p:attrNameLst>
                                      </p:cBhvr>
                                      <p:tavLst>
                                        <p:tav tm="0">
                                          <p:val>
                                            <p:strVal val="#ppt_x"/>
                                          </p:val>
                                        </p:tav>
                                        <p:tav tm="100000">
                                          <p:val>
                                            <p:strVal val="#ppt_x"/>
                                          </p:val>
                                        </p:tav>
                                      </p:tavLst>
                                    </p:anim>
                                    <p:anim calcmode="lin" valueType="num">
                                      <p:cBhvr>
                                        <p:cTn id="51" dur="400" fill="hold"/>
                                        <p:tgtEl>
                                          <p:spTgt spid="22531">
                                            <p:txEl>
                                              <p:pRg st="7" end="7"/>
                                            </p:txEl>
                                          </p:spTgt>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22531">
                                            <p:txEl>
                                              <p:pRg st="7" end="7"/>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22531">
                                            <p:txEl>
                                              <p:pRg st="7" end="7"/>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4" presetID="43" presetClass="entr" presetSubtype="0" fill="hold" nodeType="withEffect">
                                  <p:stCondLst>
                                    <p:cond delay="0"/>
                                  </p:stCondLst>
                                  <p:childTnLst>
                                    <p:set>
                                      <p:cBhvr>
                                        <p:cTn id="55" dur="1" fill="hold">
                                          <p:stCondLst>
                                            <p:cond delay="0"/>
                                          </p:stCondLst>
                                        </p:cTn>
                                        <p:tgtEl>
                                          <p:spTgt spid="22531">
                                            <p:txEl>
                                              <p:pRg st="8" end="8"/>
                                            </p:txEl>
                                          </p:spTgt>
                                        </p:tgtEl>
                                        <p:attrNameLst>
                                          <p:attrName>style.visibility</p:attrName>
                                        </p:attrNameLst>
                                      </p:cBhvr>
                                      <p:to>
                                        <p:strVal val="visible"/>
                                      </p:to>
                                    </p:set>
                                    <p:animEffect transition="in" filter="fade">
                                      <p:cBhvr>
                                        <p:cTn id="56" dur="100"/>
                                        <p:tgtEl>
                                          <p:spTgt spid="22531">
                                            <p:txEl>
                                              <p:pRg st="8" end="8"/>
                                            </p:txEl>
                                          </p:spTgt>
                                        </p:tgtEl>
                                      </p:cBhvr>
                                    </p:animEffect>
                                    <p:anim calcmode="lin" valueType="num">
                                      <p:cBhvr>
                                        <p:cTn id="57" dur="400" fill="hold"/>
                                        <p:tgtEl>
                                          <p:spTgt spid="22531">
                                            <p:txEl>
                                              <p:pRg st="8" end="8"/>
                                            </p:txEl>
                                          </p:spTgt>
                                        </p:tgtEl>
                                        <p:attrNameLst>
                                          <p:attrName>ppt_x</p:attrName>
                                        </p:attrNameLst>
                                      </p:cBhvr>
                                      <p:tavLst>
                                        <p:tav tm="0">
                                          <p:val>
                                            <p:strVal val="#ppt_x"/>
                                          </p:val>
                                        </p:tav>
                                        <p:tav tm="100000">
                                          <p:val>
                                            <p:strVal val="#ppt_x"/>
                                          </p:val>
                                        </p:tav>
                                      </p:tavLst>
                                    </p:anim>
                                    <p:anim calcmode="lin" valueType="num">
                                      <p:cBhvr>
                                        <p:cTn id="58" dur="400" fill="hold"/>
                                        <p:tgtEl>
                                          <p:spTgt spid="22531">
                                            <p:txEl>
                                              <p:pRg st="8" end="8"/>
                                            </p:txEl>
                                          </p:spTgt>
                                        </p:tgtEl>
                                        <p:attrNameLst>
                                          <p:attrName>ppt_y</p:attrName>
                                        </p:attrNameLst>
                                      </p:cBhvr>
                                      <p:tavLst>
                                        <p:tav tm="0">
                                          <p:val>
                                            <p:strVal val="#ppt_y+0.31"/>
                                          </p:val>
                                        </p:tav>
                                        <p:tav tm="100000">
                                          <p:val>
                                            <p:strVal val="#ppt_y+0.31"/>
                                          </p:val>
                                        </p:tav>
                                      </p:tavLst>
                                    </p:anim>
                                    <p:anim calcmode="lin" valueType="num">
                                      <p:cBhvr>
                                        <p:cTn id="59" dur="600" decel="50000" fill="hold">
                                          <p:stCondLst>
                                            <p:cond delay="400"/>
                                          </p:stCondLst>
                                        </p:cTn>
                                        <p:tgtEl>
                                          <p:spTgt spid="22531">
                                            <p:txEl>
                                              <p:pRg st="8" end="8"/>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0" dur="600" decel="50000" fill="hold">
                                          <p:stCondLst>
                                            <p:cond delay="400"/>
                                          </p:stCondLst>
                                        </p:cTn>
                                        <p:tgtEl>
                                          <p:spTgt spid="22531">
                                            <p:txEl>
                                              <p:pRg st="8" end="8"/>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4" nodeType="clickEffect">
                                  <p:stCondLst>
                                    <p:cond delay="0"/>
                                  </p:stCondLst>
                                  <p:childTnLst>
                                    <p:set>
                                      <p:cBhvr>
                                        <p:cTn id="64" dur="3000" fill="hold">
                                          <p:stCondLst>
                                            <p:cond delay="0"/>
                                          </p:stCondLst>
                                        </p:cTn>
                                        <p:tgtEl>
                                          <p:spTgt spid="22530"/>
                                        </p:tgtEl>
                                        <p:attrNameLst>
                                          <p:attrName>style.visibility</p:attrName>
                                        </p:attrNameLst>
                                      </p:cBhvr>
                                      <p:to>
                                        <p:strVal val="visible"/>
                                      </p:to>
                                    </p:set>
                                    <p:animEffect transition="in" filter="checkerboard(across)">
                                      <p:cBhvr>
                                        <p:cTn id="65" dur="30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0" grpId="1"/>
      <p:bldP spid="22530" grpId="2"/>
      <p:bldP spid="22530" grpId="3"/>
      <p:bldP spid="22530" grpId="4"/>
      <p:bldP spid="22530" grpId="5"/>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txBox="1">
            <a:spLocks noGrp="1"/>
          </p:cNvSpPr>
          <p:nvPr>
            <p:ph idx="1"/>
          </p:nvPr>
        </p:nvSpPr>
        <p:spPr>
          <a:xfrm>
            <a:off x="609600" y="762000"/>
            <a:ext cx="10972800" cy="5364163"/>
          </a:xfrm>
        </p:spPr>
        <p:txBody>
          <a:bodyPr/>
          <a:lstStyle/>
          <a:p>
            <a:pPr eaLnBrk="1" hangingPunct="1">
              <a:spcAft>
                <a:spcPct val="0"/>
              </a:spcAft>
              <a:buClr>
                <a:srgbClr val="000000"/>
              </a:buClr>
              <a:buFont typeface="Wingdings" panose="05000000000000000000" charset="0"/>
              <a:buChar char="v"/>
            </a:pPr>
            <a:r>
              <a:rPr lang="en-US" sz="2000" b="1" dirty="0" smtClean="0">
                <a:latin typeface="Arial" panose="020B0604020202020204" pitchFamily="34" charset="0"/>
                <a:cs typeface="Arial" panose="020B0604020202020204" pitchFamily="34" charset="0"/>
              </a:rPr>
              <a:t>Organizing</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pP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pPr>
            <a:r>
              <a:rPr lang="en-US" sz="2000" dirty="0" smtClean="0">
                <a:latin typeface="Arial" panose="020B0604020202020204" pitchFamily="34" charset="0"/>
                <a:cs typeface="Arial" panose="020B0604020202020204" pitchFamily="34" charset="0"/>
              </a:rPr>
              <a:t>Role: Structuring and arranging resources, including people, tasks, and materials, to implement the plans.</a:t>
            </a: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pPr>
            <a:r>
              <a:rPr lang="en-US" sz="2000" dirty="0" smtClean="0">
                <a:latin typeface="Arial" panose="020B0604020202020204" pitchFamily="34" charset="0"/>
                <a:cs typeface="Arial" panose="020B0604020202020204" pitchFamily="34" charset="0"/>
              </a:rPr>
              <a:t>Importance: Ensures a clear hierarchy, defines roles and responsibilities, and establishes efficient workflows.</a:t>
            </a: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pPr>
            <a:r>
              <a:rPr lang="en-US" sz="2000" dirty="0" smtClean="0">
                <a:latin typeface="Arial" panose="020B0604020202020204" pitchFamily="34" charset="0"/>
                <a:cs typeface="Arial" panose="020B0604020202020204" pitchFamily="34" charset="0"/>
              </a:rPr>
              <a:t>Example: An event management company organizes a conference by assigning tasks to different teams, such as logistics, marketing, and guest relations.</a:t>
            </a: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pP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buFont typeface="Wingdings" panose="05000000000000000000" charset="0"/>
              <a:buChar char="v"/>
            </a:pPr>
            <a:r>
              <a:rPr lang="en-US" sz="2000" b="1" dirty="0" smtClean="0">
                <a:latin typeface="Arial" panose="020B0604020202020204" pitchFamily="34" charset="0"/>
                <a:cs typeface="Arial" panose="020B0604020202020204" pitchFamily="34" charset="0"/>
              </a:rPr>
              <a:t>Leading (or Directing):</a:t>
            </a:r>
            <a:endParaRPr lang="en-US" sz="2000" b="1" dirty="0" smtClean="0">
              <a:latin typeface="Arial" panose="020B0604020202020204" pitchFamily="34" charset="0"/>
              <a:cs typeface="Arial" panose="020B0604020202020204" pitchFamily="34" charset="0"/>
            </a:endParaRPr>
          </a:p>
          <a:p>
            <a:pPr marL="114300" indent="0" eaLnBrk="1" hangingPunct="1">
              <a:spcAft>
                <a:spcPct val="0"/>
              </a:spcAft>
              <a:buClr>
                <a:srgbClr val="000000"/>
              </a:buClr>
              <a:buNone/>
            </a:pPr>
            <a:endParaRPr lang="en-US" sz="2000" b="1" dirty="0" smtClean="0">
              <a:latin typeface="Arial" panose="020B0604020202020204" pitchFamily="34" charset="0"/>
              <a:cs typeface="Arial" panose="020B0604020202020204" pitchFamily="34" charset="0"/>
            </a:endParaRPr>
          </a:p>
          <a:p>
            <a:pPr eaLnBrk="1" hangingPunct="1">
              <a:spcAft>
                <a:spcPct val="0"/>
              </a:spcAft>
              <a:buClr>
                <a:srgbClr val="000000"/>
              </a:buClr>
            </a:pPr>
            <a:r>
              <a:rPr lang="en-US" sz="2000" dirty="0" smtClean="0">
                <a:latin typeface="Arial" panose="020B0604020202020204" pitchFamily="34" charset="0"/>
                <a:cs typeface="Arial" panose="020B0604020202020204" pitchFamily="34" charset="0"/>
              </a:rPr>
              <a:t>Role: Guiding and motivating individuals or teams to achieve organizational goals.</a:t>
            </a: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pPr>
            <a:r>
              <a:rPr lang="en-US" sz="2000" dirty="0" smtClean="0">
                <a:latin typeface="Arial" panose="020B0604020202020204" pitchFamily="34" charset="0"/>
                <a:cs typeface="Arial" panose="020B0604020202020204" pitchFamily="34" charset="0"/>
              </a:rPr>
              <a:t>Importance: Inspires and influences employees to work towards common objectives, fostering a positive work environment.</a:t>
            </a:r>
            <a:endParaRPr lang="en-US" sz="2000" dirty="0" smtClean="0">
              <a:latin typeface="Arial" panose="020B0604020202020204" pitchFamily="34" charset="0"/>
              <a:cs typeface="Arial" panose="020B0604020202020204" pitchFamily="34" charset="0"/>
            </a:endParaRPr>
          </a:p>
          <a:p>
            <a:pPr eaLnBrk="1" hangingPunct="1">
              <a:spcAft>
                <a:spcPct val="0"/>
              </a:spcAft>
              <a:buClr>
                <a:srgbClr val="000000"/>
              </a:buClr>
            </a:pPr>
            <a:r>
              <a:rPr lang="en-US" sz="2000" dirty="0" smtClean="0">
                <a:latin typeface="Arial" panose="020B0604020202020204" pitchFamily="34" charset="0"/>
                <a:cs typeface="Arial" panose="020B0604020202020204" pitchFamily="34" charset="0"/>
              </a:rPr>
              <a:t>Example: A team leader in a manufacturing plant motivates workers to meet production targets by recognizing achievements and providing support.</a:t>
            </a:r>
            <a:endParaRPr lang="en-US" sz="2000" dirty="0" smtClean="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20596</Words>
  <Application>WPS Presentation</Application>
  <PresentationFormat>Custom</PresentationFormat>
  <Paragraphs>350</Paragraphs>
  <Slides>42</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42</vt:i4>
      </vt:variant>
    </vt:vector>
  </HeadingPairs>
  <TitlesOfParts>
    <vt:vector size="53" baseType="lpstr">
      <vt:lpstr>Arial</vt:lpstr>
      <vt:lpstr>SimSun</vt:lpstr>
      <vt:lpstr>Wingdings</vt:lpstr>
      <vt:lpstr>Calibri</vt:lpstr>
      <vt:lpstr>Arial</vt:lpstr>
      <vt:lpstr>Calibri</vt:lpstr>
      <vt:lpstr>Times New Roman</vt:lpstr>
      <vt:lpstr>Wingdings</vt:lpstr>
      <vt:lpstr>Microsoft YaHei</vt:lpstr>
      <vt:lpstr>Arial Unicode MS</vt:lpstr>
      <vt:lpstr>Office Theme</vt:lpstr>
      <vt:lpstr>Principles of Management for Engineers (MS-302)</vt:lpstr>
      <vt:lpstr>Unit 1: Introduction</vt:lpstr>
      <vt:lpstr>What is Management?</vt:lpstr>
      <vt:lpstr> </vt:lpstr>
      <vt:lpstr>PowerPoint 演示文稿</vt:lpstr>
      <vt:lpstr>Examples of Management in Everyday Scenarios: </vt:lpstr>
      <vt:lpstr>PowerPoint 演示文稿</vt:lpstr>
      <vt:lpstr>Role of Management</vt:lpstr>
      <vt:lpstr>PowerPoint 演示文稿</vt:lpstr>
      <vt:lpstr>PowerPoint 演示文稿</vt:lpstr>
      <vt:lpstr>PowerPoint 演示文稿</vt:lpstr>
      <vt:lpstr>PowerPoint 演示文稿</vt:lpstr>
      <vt:lpstr>Functions of Managers</vt:lpstr>
      <vt:lpstr>PowerPoint 演示文稿</vt:lpstr>
      <vt:lpstr>PowerPoint 演示文稿</vt:lpstr>
      <vt:lpstr>PowerPoint 演示文稿</vt:lpstr>
      <vt:lpstr>Levels of Management</vt:lpstr>
      <vt:lpstr>PowerPoint 演示文稿</vt:lpstr>
      <vt:lpstr>PowerPoint 演示文稿</vt:lpstr>
      <vt:lpstr>Management Skills and Hierarchy</vt:lpstr>
      <vt:lpstr>PowerPoint 演示文稿</vt:lpstr>
      <vt:lpstr>PowerPoint 演示文稿</vt:lpstr>
      <vt:lpstr>Hierarchy in Management for Engineers:</vt:lpstr>
      <vt:lpstr>PowerPoint 演示文稿</vt:lpstr>
      <vt:lpstr>Social and Ethical Responsibilities of Management</vt:lpstr>
      <vt:lpstr>PowerPoint 演示文稿</vt:lpstr>
      <vt:lpstr>PowerPoint 演示文稿</vt:lpstr>
      <vt:lpstr>Ethical Responsibilities of Management for Engineers:</vt:lpstr>
      <vt:lpstr>PowerPoint 演示文稿</vt:lpstr>
      <vt:lpstr>PowerPoint 演示文稿</vt:lpstr>
      <vt:lpstr>Characteristics and importance of Organizational culture</vt:lpstr>
      <vt:lpstr>PowerPoint 演示文稿</vt:lpstr>
      <vt:lpstr>Importance of Organizational Culture for Engineers: </vt:lpstr>
      <vt:lpstr>PowerPoint 演示文稿</vt:lpstr>
      <vt:lpstr>Organizational Structure:</vt:lpstr>
      <vt:lpstr>PowerPoint 演示文稿</vt:lpstr>
      <vt:lpstr>Structures and techniques organizations use as they go international</vt:lpstr>
      <vt:lpstr>PowerPoint 演示文稿</vt:lpstr>
      <vt:lpstr>Techniques: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-CIC 211</dc:title>
  <dc:creator>up</dc:creator>
  <cp:lastModifiedBy>dell</cp:lastModifiedBy>
  <cp:revision>75</cp:revision>
  <dcterms:created xsi:type="dcterms:W3CDTF">2023-08-22T08:51:00Z</dcterms:created>
  <dcterms:modified xsi:type="dcterms:W3CDTF">2024-02-04T16:13:26Z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9C84B48968584544A80D827CEC8C1B1D</vt:lpwstr>
  </property>
  <property fmtid="{D5CDD505-2E9C-101B-9397-08002B2CF9AE}" pid="3" name="KSOProductBuildVer">
    <vt:lpwstr>1033-12.2.0.13431</vt:lpwstr>
  </property>
</Properties>
</file>