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Roboto" panose="020000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2ee999be4a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2ee999be4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ee999be4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2ee999be4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2ee999be4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2ee999be4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2ee999be4a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2ee999be4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2ee999be4a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2ee999be4a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2ee999be4a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2ee999be4a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424762"/>
            <a:ext cx="8520600" cy="2615609"/>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br>
              <a:rPr lang="en" dirty="0"/>
            </a:br>
            <a:br>
              <a:rPr lang="en" dirty="0"/>
            </a:br>
            <a:br>
              <a:rPr lang="en" dirty="0"/>
            </a:br>
            <a:br>
              <a:rPr lang="en" dirty="0"/>
            </a:br>
            <a:br>
              <a:rPr lang="en" dirty="0"/>
            </a:br>
            <a:br>
              <a:rPr lang="en" dirty="0"/>
            </a:br>
            <a:br>
              <a:rPr lang="en" dirty="0"/>
            </a:br>
            <a:br>
              <a:rPr lang="en" dirty="0"/>
            </a:br>
            <a:br>
              <a:rPr lang="en" dirty="0"/>
            </a:br>
            <a:br>
              <a:rPr lang="en" dirty="0"/>
            </a:br>
            <a:br>
              <a:rPr lang="en" dirty="0"/>
            </a:br>
            <a:br>
              <a:rPr lang="en" dirty="0"/>
            </a:br>
            <a:r>
              <a:rPr lang="en" dirty="0"/>
              <a:t>RC FarmBot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Problem statement</a:t>
            </a:r>
            <a:endParaRPr dirty="0"/>
          </a:p>
        </p:txBody>
      </p:sp>
      <p:sp>
        <p:nvSpPr>
          <p:cNvPr id="61" name="Google Shape;61;p14"/>
          <p:cNvSpPr txBox="1">
            <a:spLocks noGrp="1"/>
          </p:cNvSpPr>
          <p:nvPr>
            <p:ph type="body" idx="1"/>
          </p:nvPr>
        </p:nvSpPr>
        <p:spPr>
          <a:xfrm>
            <a:off x="311700" y="1248600"/>
            <a:ext cx="8520600" cy="3416400"/>
          </a:xfrm>
          <a:prstGeom prst="rect">
            <a:avLst/>
          </a:prstGeom>
        </p:spPr>
        <p:txBody>
          <a:bodyPr spcFirstLastPara="1" wrap="square" lIns="91425" tIns="91425" rIns="91425" bIns="91425" anchor="t" anchorCtr="0">
            <a:normAutofit/>
          </a:bodyPr>
          <a:lstStyle/>
          <a:p>
            <a:pPr marL="457200" lvl="0" indent="0" algn="just" rtl="0">
              <a:spcBef>
                <a:spcPts val="0"/>
              </a:spcBef>
              <a:spcAft>
                <a:spcPts val="0"/>
              </a:spcAft>
              <a:buNone/>
            </a:pPr>
            <a:r>
              <a:rPr lang="en" sz="2000" dirty="0">
                <a:solidFill>
                  <a:schemeClr val="dk1"/>
                </a:solidFill>
              </a:rPr>
              <a:t>Farmers face challenges in effective monitoring the soil conditions across their fields, including soil moisture, temperature, and humidity. Existing methods often involve manual labor and are time-consuming, leading to suboptimal resource allocation and potentially reduced crop yields. Therefore, there is a need for an automated solution that can traverse the farm, collect accurate and real-time data on soil moisture, temperature, humidity and provide actionable insights for farmers so they can take accurate decision on watering etc.</a:t>
            </a:r>
            <a:r>
              <a:rPr lang="en" sz="1100" dirty="0">
                <a:solidFill>
                  <a:srgbClr val="000000"/>
                </a:solidFill>
                <a:latin typeface="Roboto"/>
                <a:ea typeface="Roboto"/>
                <a:cs typeface="Roboto"/>
                <a:sym typeface="Roboto"/>
              </a:rPr>
              <a:t>. </a:t>
            </a:r>
            <a:endParaRPr sz="1000" dirty="0">
              <a:solidFill>
                <a:schemeClr val="dk1"/>
              </a:solidFill>
            </a:endParaRPr>
          </a:p>
          <a:p>
            <a:pPr marL="0" lvl="0" indent="0" algn="l" rtl="0">
              <a:spcBef>
                <a:spcPts val="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Solution</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900" dirty="0">
                <a:solidFill>
                  <a:schemeClr val="dk1"/>
                </a:solidFill>
                <a:highlight>
                  <a:schemeClr val="lt1"/>
                </a:highlight>
                <a:latin typeface="Roboto"/>
                <a:ea typeface="Roboto"/>
                <a:cs typeface="Roboto"/>
                <a:sym typeface="Roboto"/>
              </a:rPr>
              <a:t>The RC FarmBot is a specially designed vehicle that can navigate through farm terrain easily. It is equipped with robust wheels and suspension to handle various surfaces and weather conditions.</a:t>
            </a:r>
            <a:endParaRPr sz="1900" dirty="0">
              <a:solidFill>
                <a:schemeClr val="dk1"/>
              </a:solidFill>
              <a:highlight>
                <a:schemeClr val="lt1"/>
              </a:highlight>
              <a:latin typeface="Roboto"/>
              <a:ea typeface="Roboto"/>
              <a:cs typeface="Roboto"/>
              <a:sym typeface="Roboto"/>
            </a:endParaRPr>
          </a:p>
          <a:p>
            <a:pPr marL="0" lvl="0" indent="0" algn="just" rtl="0">
              <a:spcBef>
                <a:spcPts val="1500"/>
              </a:spcBef>
              <a:spcAft>
                <a:spcPts val="0"/>
              </a:spcAft>
              <a:buNone/>
            </a:pPr>
            <a:r>
              <a:rPr lang="en" sz="1900" dirty="0">
                <a:solidFill>
                  <a:schemeClr val="dk1"/>
                </a:solidFill>
                <a:highlight>
                  <a:schemeClr val="lt1"/>
                </a:highlight>
                <a:latin typeface="Roboto"/>
                <a:ea typeface="Roboto"/>
                <a:cs typeface="Roboto"/>
                <a:sym typeface="Roboto"/>
              </a:rPr>
              <a:t>The integrated sensors measures the soil moisture, temperature and humidity content accurately.  This data is crucial for farmers to understand the environmental conditions affecting their crops and make informed decisions accordingly.</a:t>
            </a:r>
            <a:endParaRPr sz="1900" dirty="0">
              <a:solidFill>
                <a:schemeClr val="dk1"/>
              </a:solidFill>
              <a:highlight>
                <a:schemeClr val="lt1"/>
              </a:highlight>
              <a:latin typeface="Roboto"/>
              <a:ea typeface="Roboto"/>
              <a:cs typeface="Roboto"/>
              <a:sym typeface="Roboto"/>
            </a:endParaRPr>
          </a:p>
          <a:p>
            <a:pPr marL="0" lvl="0" indent="0" algn="l" rtl="0">
              <a:spcBef>
                <a:spcPts val="1500"/>
              </a:spcBef>
              <a:spcAft>
                <a:spcPts val="1200"/>
              </a:spcAft>
              <a:buNone/>
            </a:pPr>
            <a:endParaRPr sz="1500" dirty="0">
              <a:solidFill>
                <a:schemeClr val="dk1"/>
              </a:solidFill>
              <a:highlight>
                <a:schemeClr val="lt1"/>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2643187" y="0"/>
            <a:ext cx="3857626" cy="51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Benefits</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1500"/>
              </a:spcBef>
              <a:spcAft>
                <a:spcPts val="0"/>
              </a:spcAft>
              <a:buClr>
                <a:schemeClr val="dk1"/>
              </a:buClr>
              <a:buSzPts val="1800"/>
              <a:buFont typeface="Roboto"/>
              <a:buChar char="●"/>
            </a:pPr>
            <a:r>
              <a:rPr lang="en">
                <a:solidFill>
                  <a:schemeClr val="dk1"/>
                </a:solidFill>
                <a:highlight>
                  <a:schemeClr val="lt1"/>
                </a:highlight>
                <a:latin typeface="Roboto"/>
                <a:ea typeface="Roboto"/>
                <a:cs typeface="Roboto"/>
                <a:sym typeface="Roboto"/>
              </a:rPr>
              <a:t>Increased Efficiency:</a:t>
            </a:r>
            <a:endParaRPr>
              <a:solidFill>
                <a:schemeClr val="dk1"/>
              </a:solidFill>
              <a:highlight>
                <a:schemeClr val="lt1"/>
              </a:highlight>
              <a:latin typeface="Roboto"/>
              <a:ea typeface="Roboto"/>
              <a:cs typeface="Roboto"/>
              <a:sym typeface="Roboto"/>
            </a:endParaRPr>
          </a:p>
          <a:p>
            <a:pPr marL="914400" lvl="1" indent="-342900" algn="l" rtl="0">
              <a:spcBef>
                <a:spcPts val="0"/>
              </a:spcBef>
              <a:spcAft>
                <a:spcPts val="0"/>
              </a:spcAft>
              <a:buClr>
                <a:schemeClr val="dk1"/>
              </a:buClr>
              <a:buSzPts val="1800"/>
              <a:buFont typeface="Roboto"/>
              <a:buChar char="●"/>
            </a:pPr>
            <a:r>
              <a:rPr lang="en" sz="1800">
                <a:solidFill>
                  <a:schemeClr val="dk1"/>
                </a:solidFill>
                <a:highlight>
                  <a:schemeClr val="lt1"/>
                </a:highlight>
                <a:latin typeface="Roboto"/>
                <a:ea typeface="Roboto"/>
                <a:cs typeface="Roboto"/>
                <a:sym typeface="Roboto"/>
              </a:rPr>
              <a:t>Eliminates the need for manual soil measurements, saving time and labor.</a:t>
            </a:r>
            <a:endParaRPr sz="1800">
              <a:solidFill>
                <a:schemeClr val="dk1"/>
              </a:solidFill>
              <a:highlight>
                <a:schemeClr val="lt1"/>
              </a:highlight>
              <a:latin typeface="Roboto"/>
              <a:ea typeface="Roboto"/>
              <a:cs typeface="Roboto"/>
              <a:sym typeface="Roboto"/>
            </a:endParaRPr>
          </a:p>
          <a:p>
            <a:pPr marL="914400" lvl="1" indent="-342900" algn="l" rtl="0">
              <a:spcBef>
                <a:spcPts val="0"/>
              </a:spcBef>
              <a:spcAft>
                <a:spcPts val="0"/>
              </a:spcAft>
              <a:buClr>
                <a:schemeClr val="dk1"/>
              </a:buClr>
              <a:buSzPts val="1800"/>
              <a:buFont typeface="Roboto"/>
              <a:buChar char="●"/>
            </a:pPr>
            <a:r>
              <a:rPr lang="en" sz="1800">
                <a:solidFill>
                  <a:schemeClr val="dk1"/>
                </a:solidFill>
                <a:highlight>
                  <a:schemeClr val="lt1"/>
                </a:highlight>
                <a:latin typeface="Roboto"/>
                <a:ea typeface="Roboto"/>
                <a:cs typeface="Roboto"/>
                <a:sym typeface="Roboto"/>
              </a:rPr>
              <a:t>Enables data collection from multiple points in the field simultaneously.</a:t>
            </a:r>
            <a:endParaRPr sz="1800">
              <a:solidFill>
                <a:schemeClr val="dk1"/>
              </a:solidFill>
              <a:highlight>
                <a:schemeClr val="lt1"/>
              </a:highlight>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a:solidFill>
                  <a:schemeClr val="dk1"/>
                </a:solidFill>
                <a:highlight>
                  <a:schemeClr val="lt1"/>
                </a:highlight>
                <a:latin typeface="Roboto"/>
                <a:ea typeface="Roboto"/>
                <a:cs typeface="Roboto"/>
                <a:sym typeface="Roboto"/>
              </a:rPr>
              <a:t>Enhanced Crop Health:</a:t>
            </a:r>
            <a:endParaRPr>
              <a:solidFill>
                <a:schemeClr val="dk1"/>
              </a:solidFill>
              <a:highlight>
                <a:schemeClr val="lt1"/>
              </a:highlight>
              <a:latin typeface="Roboto"/>
              <a:ea typeface="Roboto"/>
              <a:cs typeface="Roboto"/>
              <a:sym typeface="Roboto"/>
            </a:endParaRPr>
          </a:p>
          <a:p>
            <a:pPr marL="914400" lvl="1" indent="-342900" algn="l" rtl="0">
              <a:spcBef>
                <a:spcPts val="0"/>
              </a:spcBef>
              <a:spcAft>
                <a:spcPts val="0"/>
              </a:spcAft>
              <a:buClr>
                <a:schemeClr val="dk1"/>
              </a:buClr>
              <a:buSzPts val="1800"/>
              <a:buFont typeface="Roboto"/>
              <a:buChar char="●"/>
            </a:pPr>
            <a:r>
              <a:rPr lang="en" sz="1800">
                <a:solidFill>
                  <a:schemeClr val="dk1"/>
                </a:solidFill>
                <a:highlight>
                  <a:schemeClr val="lt1"/>
                </a:highlight>
                <a:latin typeface="Roboto"/>
                <a:ea typeface="Roboto"/>
                <a:cs typeface="Roboto"/>
                <a:sym typeface="Roboto"/>
              </a:rPr>
              <a:t>Provides real-time insights into soil moisture, temperature, and humidity.</a:t>
            </a:r>
            <a:endParaRPr sz="1800">
              <a:solidFill>
                <a:schemeClr val="dk1"/>
              </a:solidFill>
              <a:highlight>
                <a:schemeClr val="lt1"/>
              </a:highlight>
              <a:latin typeface="Roboto"/>
              <a:ea typeface="Roboto"/>
              <a:cs typeface="Roboto"/>
              <a:sym typeface="Roboto"/>
            </a:endParaRPr>
          </a:p>
          <a:p>
            <a:pPr marL="914400" lvl="1" indent="-342900" algn="l" rtl="0">
              <a:spcBef>
                <a:spcPts val="0"/>
              </a:spcBef>
              <a:spcAft>
                <a:spcPts val="0"/>
              </a:spcAft>
              <a:buClr>
                <a:schemeClr val="dk1"/>
              </a:buClr>
              <a:buSzPts val="1800"/>
              <a:buFont typeface="Roboto"/>
              <a:buChar char="●"/>
            </a:pPr>
            <a:r>
              <a:rPr lang="en" sz="1800">
                <a:solidFill>
                  <a:schemeClr val="dk1"/>
                </a:solidFill>
                <a:highlight>
                  <a:schemeClr val="lt1"/>
                </a:highlight>
                <a:latin typeface="Roboto"/>
                <a:ea typeface="Roboto"/>
                <a:cs typeface="Roboto"/>
                <a:sym typeface="Roboto"/>
              </a:rPr>
              <a:t>Enables timely irrigation adjustments and prevents over/under-watering.</a:t>
            </a:r>
            <a:endParaRPr sz="1800">
              <a:solidFill>
                <a:schemeClr val="dk1"/>
              </a:solidFill>
              <a:highlight>
                <a:schemeClr val="lt1"/>
              </a:highlight>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a:solidFill>
                  <a:schemeClr val="dk1"/>
                </a:solidFill>
                <a:highlight>
                  <a:schemeClr val="lt1"/>
                </a:highlight>
                <a:latin typeface="Roboto"/>
                <a:ea typeface="Roboto"/>
                <a:cs typeface="Roboto"/>
                <a:sym typeface="Roboto"/>
              </a:rPr>
              <a:t>Improved Yield:</a:t>
            </a:r>
            <a:endParaRPr>
              <a:solidFill>
                <a:schemeClr val="dk1"/>
              </a:solidFill>
              <a:highlight>
                <a:schemeClr val="lt1"/>
              </a:highlight>
              <a:latin typeface="Roboto"/>
              <a:ea typeface="Roboto"/>
              <a:cs typeface="Roboto"/>
              <a:sym typeface="Roboto"/>
            </a:endParaRPr>
          </a:p>
          <a:p>
            <a:pPr marL="914400" lvl="1" indent="-342900" algn="l" rtl="0">
              <a:spcBef>
                <a:spcPts val="0"/>
              </a:spcBef>
              <a:spcAft>
                <a:spcPts val="0"/>
              </a:spcAft>
              <a:buClr>
                <a:schemeClr val="dk1"/>
              </a:buClr>
              <a:buSzPts val="1800"/>
              <a:buFont typeface="Roboto"/>
              <a:buChar char="●"/>
            </a:pPr>
            <a:r>
              <a:rPr lang="en" sz="1800">
                <a:solidFill>
                  <a:schemeClr val="dk1"/>
                </a:solidFill>
                <a:highlight>
                  <a:schemeClr val="lt1"/>
                </a:highlight>
                <a:latin typeface="Roboto"/>
                <a:ea typeface="Roboto"/>
                <a:cs typeface="Roboto"/>
                <a:sym typeface="Roboto"/>
              </a:rPr>
              <a:t>Optimizes crop growth conditions based on accurate data.</a:t>
            </a:r>
            <a:endParaRPr sz="1800">
              <a:solidFill>
                <a:schemeClr val="dk1"/>
              </a:solidFill>
              <a:highlight>
                <a:schemeClr val="lt1"/>
              </a:highlight>
              <a:latin typeface="Roboto"/>
              <a:ea typeface="Roboto"/>
              <a:cs typeface="Roboto"/>
              <a:sym typeface="Roboto"/>
            </a:endParaRPr>
          </a:p>
          <a:p>
            <a:pPr marL="914400" lvl="1" indent="-342900" algn="l" rtl="0">
              <a:spcBef>
                <a:spcPts val="0"/>
              </a:spcBef>
              <a:spcAft>
                <a:spcPts val="0"/>
              </a:spcAft>
              <a:buClr>
                <a:schemeClr val="dk1"/>
              </a:buClr>
              <a:buSzPts val="1800"/>
              <a:buFont typeface="Roboto"/>
              <a:buChar char="●"/>
            </a:pPr>
            <a:r>
              <a:rPr lang="en" sz="1800">
                <a:solidFill>
                  <a:schemeClr val="dk1"/>
                </a:solidFill>
                <a:highlight>
                  <a:schemeClr val="lt1"/>
                </a:highlight>
                <a:latin typeface="Roboto"/>
                <a:ea typeface="Roboto"/>
                <a:cs typeface="Roboto"/>
                <a:sym typeface="Roboto"/>
              </a:rPr>
              <a:t>Reduces the risk of crop damage and loss due to adverse soil conditions.</a:t>
            </a:r>
            <a:endParaRPr sz="1800">
              <a:solidFill>
                <a:schemeClr val="dk1"/>
              </a:solidFill>
              <a:highlight>
                <a:schemeClr val="lt1"/>
              </a:highlight>
              <a:latin typeface="Roboto"/>
              <a:ea typeface="Roboto"/>
              <a:cs typeface="Roboto"/>
              <a:sym typeface="Roboto"/>
            </a:endParaRPr>
          </a:p>
          <a:p>
            <a:pPr marL="0" lvl="0" indent="0" algn="l" rtl="0">
              <a:spcBef>
                <a:spcPts val="15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700" dirty="0">
              <a:solidFill>
                <a:srgbClr val="D1D5DB"/>
              </a:solidFill>
              <a:highlight>
                <a:srgbClr val="444654"/>
              </a:highlight>
              <a:latin typeface="Roboto"/>
              <a:ea typeface="Roboto"/>
              <a:cs typeface="Roboto"/>
              <a:sym typeface="Roboto"/>
            </a:endParaRPr>
          </a:p>
          <a:p>
            <a:pPr marL="457200" lvl="0" indent="-355600" algn="just" rtl="0">
              <a:spcBef>
                <a:spcPts val="1200"/>
              </a:spcBef>
              <a:spcAft>
                <a:spcPts val="0"/>
              </a:spcAft>
              <a:buClr>
                <a:schemeClr val="dk1"/>
              </a:buClr>
              <a:buSzPts val="2000"/>
              <a:buFont typeface="Roboto"/>
              <a:buChar char="●"/>
            </a:pPr>
            <a:r>
              <a:rPr lang="en" sz="2000" dirty="0">
                <a:solidFill>
                  <a:schemeClr val="dk1"/>
                </a:solidFill>
                <a:highlight>
                  <a:schemeClr val="lt1"/>
                </a:highlight>
                <a:latin typeface="Roboto"/>
                <a:ea typeface="Roboto"/>
                <a:cs typeface="Roboto"/>
                <a:sym typeface="Roboto"/>
              </a:rPr>
              <a:t>Combination of Soil moisture and DHT (Temperature and Humidity) sensors in a single device.</a:t>
            </a:r>
            <a:endParaRPr sz="2000" dirty="0">
              <a:solidFill>
                <a:schemeClr val="dk1"/>
              </a:solidFill>
              <a:highlight>
                <a:schemeClr val="lt1"/>
              </a:highlight>
              <a:latin typeface="Roboto"/>
              <a:ea typeface="Roboto"/>
              <a:cs typeface="Roboto"/>
              <a:sym typeface="Roboto"/>
            </a:endParaRPr>
          </a:p>
          <a:p>
            <a:pPr marL="457200" lvl="0" indent="-355600" algn="just" rtl="0">
              <a:spcBef>
                <a:spcPts val="0"/>
              </a:spcBef>
              <a:spcAft>
                <a:spcPts val="0"/>
              </a:spcAft>
              <a:buClr>
                <a:schemeClr val="dk1"/>
              </a:buClr>
              <a:buSzPts val="2000"/>
              <a:buFont typeface="Roboto"/>
              <a:buChar char="●"/>
            </a:pPr>
            <a:r>
              <a:rPr lang="en" sz="2000" dirty="0">
                <a:solidFill>
                  <a:schemeClr val="dk1"/>
                </a:solidFill>
                <a:highlight>
                  <a:schemeClr val="lt1"/>
                </a:highlight>
                <a:latin typeface="Roboto"/>
                <a:ea typeface="Roboto"/>
                <a:cs typeface="Roboto"/>
                <a:sym typeface="Roboto"/>
              </a:rPr>
              <a:t>Easy-to-use remote control for precise navigation.</a:t>
            </a:r>
            <a:endParaRPr sz="2000" dirty="0">
              <a:solidFill>
                <a:schemeClr val="dk1"/>
              </a:solidFill>
              <a:highlight>
                <a:schemeClr val="lt1"/>
              </a:highlight>
              <a:latin typeface="Roboto"/>
              <a:ea typeface="Roboto"/>
              <a:cs typeface="Roboto"/>
              <a:sym typeface="Roboto"/>
            </a:endParaRPr>
          </a:p>
          <a:p>
            <a:pPr marL="457200" lvl="0" indent="-355600" algn="just" rtl="0">
              <a:spcBef>
                <a:spcPts val="0"/>
              </a:spcBef>
              <a:spcAft>
                <a:spcPts val="0"/>
              </a:spcAft>
              <a:buClr>
                <a:schemeClr val="dk1"/>
              </a:buClr>
              <a:buSzPts val="2000"/>
              <a:buFont typeface="Roboto"/>
              <a:buChar char="●"/>
            </a:pPr>
            <a:r>
              <a:rPr lang="en" sz="2000" dirty="0">
                <a:solidFill>
                  <a:schemeClr val="dk1"/>
                </a:solidFill>
                <a:highlight>
                  <a:schemeClr val="lt1"/>
                </a:highlight>
                <a:latin typeface="Roboto"/>
                <a:ea typeface="Roboto"/>
                <a:cs typeface="Roboto"/>
                <a:sym typeface="Roboto"/>
              </a:rPr>
              <a:t>Robust construction for farm environments.</a:t>
            </a:r>
            <a:endParaRPr sz="2000" dirty="0">
              <a:solidFill>
                <a:schemeClr val="dk1"/>
              </a:solidFill>
              <a:highlight>
                <a:schemeClr val="lt1"/>
              </a:highlight>
              <a:latin typeface="Roboto"/>
              <a:ea typeface="Roboto"/>
              <a:cs typeface="Roboto"/>
              <a:sym typeface="Roboto"/>
            </a:endParaRPr>
          </a:p>
          <a:p>
            <a:pPr marL="457200" lvl="0" indent="-355600" algn="just" rtl="0">
              <a:spcBef>
                <a:spcPts val="0"/>
              </a:spcBef>
              <a:spcAft>
                <a:spcPts val="0"/>
              </a:spcAft>
              <a:buClr>
                <a:schemeClr val="dk1"/>
              </a:buClr>
              <a:buSzPts val="2000"/>
              <a:buFont typeface="Roboto"/>
              <a:buChar char="●"/>
            </a:pPr>
            <a:r>
              <a:rPr lang="en" sz="2000" dirty="0">
                <a:solidFill>
                  <a:schemeClr val="dk1"/>
                </a:solidFill>
                <a:highlight>
                  <a:schemeClr val="lt1"/>
                </a:highlight>
                <a:latin typeface="Roboto"/>
                <a:ea typeface="Roboto"/>
                <a:cs typeface="Roboto"/>
                <a:sym typeface="Roboto"/>
              </a:rPr>
              <a:t>Real-time data collection and analysis for informed decision-making.</a:t>
            </a:r>
            <a:endParaRPr sz="2000" dirty="0">
              <a:solidFill>
                <a:schemeClr val="dk1"/>
              </a:solidFill>
              <a:highlight>
                <a:schemeClr val="lt1"/>
              </a:highlight>
              <a:latin typeface="Roboto"/>
              <a:ea typeface="Roboto"/>
              <a:cs typeface="Roboto"/>
              <a:sym typeface="Roboto"/>
            </a:endParaRPr>
          </a:p>
          <a:p>
            <a:pPr marL="0" lvl="0" indent="0" algn="l" rtl="0">
              <a:spcBef>
                <a:spcPts val="0"/>
              </a:spcBef>
              <a:spcAft>
                <a:spcPts val="1200"/>
              </a:spcAft>
              <a:buNone/>
            </a:pPr>
            <a:endParaRPr dirty="0"/>
          </a:p>
        </p:txBody>
      </p:sp>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Competitive advantage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solidFill>
                  <a:schemeClr val="dk1"/>
                </a:solidFill>
                <a:highlight>
                  <a:schemeClr val="lt1"/>
                </a:highlight>
                <a:latin typeface="Roboto"/>
                <a:ea typeface="Roboto"/>
                <a:cs typeface="Roboto"/>
                <a:sym typeface="Roboto"/>
              </a:rPr>
              <a:t>RC FarmBot solution combines the convenience of remote control with the functionality of moisture and DHT sensors to enable accurate soil temperature and humidity monitoring on farms. It empowers farmers with timely information to make informed decisions, leading to improved crop health and increased yield.</a:t>
            </a:r>
            <a:endParaRPr sz="1600" dirty="0">
              <a:solidFill>
                <a:schemeClr val="dk1"/>
              </a:solidFill>
              <a:highlight>
                <a:schemeClr val="lt1"/>
              </a:highlight>
              <a:latin typeface="Roboto"/>
              <a:ea typeface="Roboto"/>
              <a:cs typeface="Roboto"/>
              <a:sym typeface="Roboto"/>
            </a:endParaRPr>
          </a:p>
          <a:p>
            <a:pPr marL="0" lvl="0" indent="0" algn="l" rtl="0">
              <a:spcBef>
                <a:spcPts val="1200"/>
              </a:spcBef>
              <a:spcAft>
                <a:spcPts val="0"/>
              </a:spcAft>
              <a:buNone/>
            </a:pPr>
            <a:endParaRPr sz="1600" dirty="0">
              <a:solidFill>
                <a:schemeClr val="dk1"/>
              </a:solidFill>
              <a:highlight>
                <a:schemeClr val="lt1"/>
              </a:highlight>
              <a:latin typeface="Roboto"/>
              <a:ea typeface="Roboto"/>
              <a:cs typeface="Roboto"/>
              <a:sym typeface="Roboto"/>
            </a:endParaRPr>
          </a:p>
          <a:p>
            <a:pPr marL="0" lvl="0" indent="0" algn="l" rtl="0">
              <a:spcBef>
                <a:spcPts val="1200"/>
              </a:spcBef>
              <a:spcAft>
                <a:spcPts val="1200"/>
              </a:spcAft>
              <a:buNone/>
            </a:pPr>
            <a:r>
              <a:rPr lang="en" sz="1600" dirty="0">
                <a:solidFill>
                  <a:schemeClr val="dk1"/>
                </a:solidFill>
                <a:highlight>
                  <a:schemeClr val="lt1"/>
                </a:highlight>
                <a:latin typeface="Roboto"/>
                <a:ea typeface="Roboto"/>
                <a:cs typeface="Roboto"/>
                <a:sym typeface="Roboto"/>
              </a:rPr>
              <a:t>By adopting RC FarmBot, farmers can revolutionize their farming practices, optimize their yields, and contribute to a more sustainable and efficient agriculture industry. Together, let's embrace the power of technology to shape the future of Agriculture.</a:t>
            </a:r>
            <a:endParaRPr sz="2000" dirty="0">
              <a:solidFill>
                <a:schemeClr val="dk1"/>
              </a:solidFill>
              <a:highlight>
                <a:schemeClr val="lt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382</Words>
  <Application>Microsoft Office PowerPoint</Application>
  <PresentationFormat>On-screen Show (16:9)</PresentationFormat>
  <Paragraphs>26</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Roboto</vt:lpstr>
      <vt:lpstr>Simple Dark</vt:lpstr>
      <vt:lpstr>            RC FarmBot</vt:lpstr>
      <vt:lpstr>Problem statement</vt:lpstr>
      <vt:lpstr>Solution</vt:lpstr>
      <vt:lpstr>PowerPoint Presentation</vt:lpstr>
      <vt:lpstr>Benefits</vt:lpstr>
      <vt:lpstr>Competitive advantage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RC FarmBot</dc:title>
  <dc:creator>lenovo</dc:creator>
  <cp:lastModifiedBy>Aditya Padgaonkar</cp:lastModifiedBy>
  <cp:revision>7</cp:revision>
  <dcterms:modified xsi:type="dcterms:W3CDTF">2023-09-13T02:40:03Z</dcterms:modified>
</cp:coreProperties>
</file>