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gembali" userId="fae58ee567b1caaf" providerId="LiveId" clId="{B15DE8BE-3576-4632-9B23-364AE79445C4}"/>
    <pc:docChg chg="undo custSel addSld delSld modSld">
      <pc:chgData name="Rakesh gembali" userId="fae58ee567b1caaf" providerId="LiveId" clId="{B15DE8BE-3576-4632-9B23-364AE79445C4}" dt="2022-11-27T06:52:27.881" v="662" actId="1076"/>
      <pc:docMkLst>
        <pc:docMk/>
      </pc:docMkLst>
      <pc:sldChg chg="modSp mod">
        <pc:chgData name="Rakesh gembali" userId="fae58ee567b1caaf" providerId="LiveId" clId="{B15DE8BE-3576-4632-9B23-364AE79445C4}" dt="2022-11-25T08:05:33.193" v="26" actId="1036"/>
        <pc:sldMkLst>
          <pc:docMk/>
          <pc:sldMk cId="1732267794" sldId="256"/>
        </pc:sldMkLst>
        <pc:picChg chg="mod">
          <ac:chgData name="Rakesh gembali" userId="fae58ee567b1caaf" providerId="LiveId" clId="{B15DE8BE-3576-4632-9B23-364AE79445C4}" dt="2022-11-25T08:05:33.193" v="26" actId="1036"/>
          <ac:picMkLst>
            <pc:docMk/>
            <pc:sldMk cId="1732267794" sldId="256"/>
            <ac:picMk id="7" creationId="{6B96F356-693F-1F81-CB2C-F799B730E70D}"/>
          </ac:picMkLst>
        </pc:picChg>
      </pc:sldChg>
      <pc:sldChg chg="modSp new del mod">
        <pc:chgData name="Rakesh gembali" userId="fae58ee567b1caaf" providerId="LiveId" clId="{B15DE8BE-3576-4632-9B23-364AE79445C4}" dt="2022-11-25T07:55:41.143" v="24" actId="2696"/>
        <pc:sldMkLst>
          <pc:docMk/>
          <pc:sldMk cId="2857426089" sldId="263"/>
        </pc:sldMkLst>
        <pc:spChg chg="mod">
          <ac:chgData name="Rakesh gembali" userId="fae58ee567b1caaf" providerId="LiveId" clId="{B15DE8BE-3576-4632-9B23-364AE79445C4}" dt="2022-11-25T07:55:27.021" v="23" actId="207"/>
          <ac:spMkLst>
            <pc:docMk/>
            <pc:sldMk cId="2857426089" sldId="263"/>
            <ac:spMk id="2" creationId="{81BA6BD2-BC30-2C61-B456-0866AC6B7DF1}"/>
          </ac:spMkLst>
        </pc:spChg>
      </pc:sldChg>
      <pc:sldChg chg="addSp modSp new mod setBg">
        <pc:chgData name="Rakesh gembali" userId="fae58ee567b1caaf" providerId="LiveId" clId="{B15DE8BE-3576-4632-9B23-364AE79445C4}" dt="2022-11-27T06:40:54.060" v="412" actId="2711"/>
        <pc:sldMkLst>
          <pc:docMk/>
          <pc:sldMk cId="3159749094" sldId="263"/>
        </pc:sldMkLst>
        <pc:spChg chg="mod">
          <ac:chgData name="Rakesh gembali" userId="fae58ee567b1caaf" providerId="LiveId" clId="{B15DE8BE-3576-4632-9B23-364AE79445C4}" dt="2022-11-27T06:36:12.757" v="206" actId="1076"/>
          <ac:spMkLst>
            <pc:docMk/>
            <pc:sldMk cId="3159749094" sldId="263"/>
            <ac:spMk id="2" creationId="{8F5B0178-8329-AC8D-59FD-AACCE71B3453}"/>
          </ac:spMkLst>
        </pc:spChg>
        <pc:spChg chg="add mod">
          <ac:chgData name="Rakesh gembali" userId="fae58ee567b1caaf" providerId="LiveId" clId="{B15DE8BE-3576-4632-9B23-364AE79445C4}" dt="2022-11-27T06:40:54.060" v="412" actId="2711"/>
          <ac:spMkLst>
            <pc:docMk/>
            <pc:sldMk cId="3159749094" sldId="263"/>
            <ac:spMk id="6" creationId="{F9CA89A9-A6F2-EDDF-87EA-0AC552A0DE04}"/>
          </ac:spMkLst>
        </pc:spChg>
        <pc:picChg chg="add mod">
          <ac:chgData name="Rakesh gembali" userId="fae58ee567b1caaf" providerId="LiveId" clId="{B15DE8BE-3576-4632-9B23-364AE79445C4}" dt="2022-11-27T06:36:27.919" v="211" actId="1076"/>
          <ac:picMkLst>
            <pc:docMk/>
            <pc:sldMk cId="3159749094" sldId="263"/>
            <ac:picMk id="3" creationId="{49B5C6FB-DA40-AE34-A2C3-C333969EB196}"/>
          </ac:picMkLst>
        </pc:picChg>
        <pc:picChg chg="add mod">
          <ac:chgData name="Rakesh gembali" userId="fae58ee567b1caaf" providerId="LiveId" clId="{B15DE8BE-3576-4632-9B23-364AE79445C4}" dt="2022-11-27T06:36:24.636" v="210" actId="1076"/>
          <ac:picMkLst>
            <pc:docMk/>
            <pc:sldMk cId="3159749094" sldId="263"/>
            <ac:picMk id="4" creationId="{7E3D966E-1121-C467-9095-B168EF48C4D7}"/>
          </ac:picMkLst>
        </pc:picChg>
        <pc:picChg chg="add mod">
          <ac:chgData name="Rakesh gembali" userId="fae58ee567b1caaf" providerId="LiveId" clId="{B15DE8BE-3576-4632-9B23-364AE79445C4}" dt="2022-11-27T06:36:37.166" v="213"/>
          <ac:picMkLst>
            <pc:docMk/>
            <pc:sldMk cId="3159749094" sldId="263"/>
            <ac:picMk id="5" creationId="{7F29834C-4D7B-F5BD-BE01-E6101F10E19A}"/>
          </ac:picMkLst>
        </pc:picChg>
      </pc:sldChg>
      <pc:sldChg chg="addSp delSp modSp new mod">
        <pc:chgData name="Rakesh gembali" userId="fae58ee567b1caaf" providerId="LiveId" clId="{B15DE8BE-3576-4632-9B23-364AE79445C4}" dt="2022-11-27T06:48:20.614" v="596" actId="20577"/>
        <pc:sldMkLst>
          <pc:docMk/>
          <pc:sldMk cId="3012200705" sldId="264"/>
        </pc:sldMkLst>
        <pc:spChg chg="mod">
          <ac:chgData name="Rakesh gembali" userId="fae58ee567b1caaf" providerId="LiveId" clId="{B15DE8BE-3576-4632-9B23-364AE79445C4}" dt="2022-11-27T06:42:07.885" v="446" actId="207"/>
          <ac:spMkLst>
            <pc:docMk/>
            <pc:sldMk cId="3012200705" sldId="264"/>
            <ac:spMk id="2" creationId="{4A30BCEC-196A-E420-6254-3BA30EF79720}"/>
          </ac:spMkLst>
        </pc:spChg>
        <pc:spChg chg="add mod">
          <ac:chgData name="Rakesh gembali" userId="fae58ee567b1caaf" providerId="LiveId" clId="{B15DE8BE-3576-4632-9B23-364AE79445C4}" dt="2022-11-27T06:43:31.369" v="489" actId="20577"/>
          <ac:spMkLst>
            <pc:docMk/>
            <pc:sldMk cId="3012200705" sldId="264"/>
            <ac:spMk id="4" creationId="{0806F17C-DED7-2146-F4D8-F42E88ABF2EF}"/>
          </ac:spMkLst>
        </pc:spChg>
        <pc:spChg chg="add mod">
          <ac:chgData name="Rakesh gembali" userId="fae58ee567b1caaf" providerId="LiveId" clId="{B15DE8BE-3576-4632-9B23-364AE79445C4}" dt="2022-11-27T06:47:18.675" v="546" actId="1076"/>
          <ac:spMkLst>
            <pc:docMk/>
            <pc:sldMk cId="3012200705" sldId="264"/>
            <ac:spMk id="6" creationId="{53859097-DD76-75C8-DEBA-93182D3A8699}"/>
          </ac:spMkLst>
        </pc:spChg>
        <pc:spChg chg="add mod">
          <ac:chgData name="Rakesh gembali" userId="fae58ee567b1caaf" providerId="LiveId" clId="{B15DE8BE-3576-4632-9B23-364AE79445C4}" dt="2022-11-27T06:47:46.620" v="566" actId="14100"/>
          <ac:spMkLst>
            <pc:docMk/>
            <pc:sldMk cId="3012200705" sldId="264"/>
            <ac:spMk id="10" creationId="{E93EBD3A-CF09-19CF-59AA-5A9F488DC678}"/>
          </ac:spMkLst>
        </pc:spChg>
        <pc:spChg chg="add del mod">
          <ac:chgData name="Rakesh gembali" userId="fae58ee567b1caaf" providerId="LiveId" clId="{B15DE8BE-3576-4632-9B23-364AE79445C4}" dt="2022-11-27T06:48:20.614" v="596" actId="20577"/>
          <ac:spMkLst>
            <pc:docMk/>
            <pc:sldMk cId="3012200705" sldId="264"/>
            <ac:spMk id="11" creationId="{D5A5F168-1BD4-C120-328D-A2EB769F82AD}"/>
          </ac:spMkLst>
        </pc:spChg>
        <pc:picChg chg="add mod">
          <ac:chgData name="Rakesh gembali" userId="fae58ee567b1caaf" providerId="LiveId" clId="{B15DE8BE-3576-4632-9B23-364AE79445C4}" dt="2022-11-27T06:43:42.051" v="491" actId="14100"/>
          <ac:picMkLst>
            <pc:docMk/>
            <pc:sldMk cId="3012200705" sldId="264"/>
            <ac:picMk id="3" creationId="{EA5EBF58-75F5-29A3-AA47-3622999A9BDA}"/>
          </ac:picMkLst>
        </pc:picChg>
        <pc:picChg chg="add del mod">
          <ac:chgData name="Rakesh gembali" userId="fae58ee567b1caaf" providerId="LiveId" clId="{B15DE8BE-3576-4632-9B23-364AE79445C4}" dt="2022-11-27T06:44:44.471" v="502" actId="21"/>
          <ac:picMkLst>
            <pc:docMk/>
            <pc:sldMk cId="3012200705" sldId="264"/>
            <ac:picMk id="5" creationId="{C9EAB8B0-4E64-4A8C-2F5D-C1AF4375B720}"/>
          </ac:picMkLst>
        </pc:picChg>
        <pc:picChg chg="add mod">
          <ac:chgData name="Rakesh gembali" userId="fae58ee567b1caaf" providerId="LiveId" clId="{B15DE8BE-3576-4632-9B23-364AE79445C4}" dt="2022-11-27T06:45:46.627" v="532" actId="14100"/>
          <ac:picMkLst>
            <pc:docMk/>
            <pc:sldMk cId="3012200705" sldId="264"/>
            <ac:picMk id="7" creationId="{54415629-2F40-7FD1-A2C4-71936C77A924}"/>
          </ac:picMkLst>
        </pc:picChg>
        <pc:picChg chg="add mod">
          <ac:chgData name="Rakesh gembali" userId="fae58ee567b1caaf" providerId="LiveId" clId="{B15DE8BE-3576-4632-9B23-364AE79445C4}" dt="2022-11-27T06:47:07.643" v="545" actId="14100"/>
          <ac:picMkLst>
            <pc:docMk/>
            <pc:sldMk cId="3012200705" sldId="264"/>
            <ac:picMk id="8" creationId="{FDE9D0CC-4BF6-92B5-D3F1-FCF176524425}"/>
          </ac:picMkLst>
        </pc:picChg>
        <pc:picChg chg="add mod">
          <ac:chgData name="Rakesh gembali" userId="fae58ee567b1caaf" providerId="LiveId" clId="{B15DE8BE-3576-4632-9B23-364AE79445C4}" dt="2022-11-27T06:46:57.406" v="543" actId="1076"/>
          <ac:picMkLst>
            <pc:docMk/>
            <pc:sldMk cId="3012200705" sldId="264"/>
            <ac:picMk id="9" creationId="{35BB03B4-68B8-B4C0-9025-6BA88D4120F7}"/>
          </ac:picMkLst>
        </pc:picChg>
      </pc:sldChg>
      <pc:sldChg chg="addSp modSp new mod setBg">
        <pc:chgData name="Rakesh gembali" userId="fae58ee567b1caaf" providerId="LiveId" clId="{B15DE8BE-3576-4632-9B23-364AE79445C4}" dt="2022-11-27T06:52:27.881" v="662" actId="1076"/>
        <pc:sldMkLst>
          <pc:docMk/>
          <pc:sldMk cId="2109328761" sldId="265"/>
        </pc:sldMkLst>
        <pc:spChg chg="mod">
          <ac:chgData name="Rakesh gembali" userId="fae58ee567b1caaf" providerId="LiveId" clId="{B15DE8BE-3576-4632-9B23-364AE79445C4}" dt="2022-11-27T06:49:04.316" v="625" actId="207"/>
          <ac:spMkLst>
            <pc:docMk/>
            <pc:sldMk cId="2109328761" sldId="265"/>
            <ac:spMk id="2" creationId="{5BF63654-3CF6-0465-63D1-03054F09777F}"/>
          </ac:spMkLst>
        </pc:spChg>
        <pc:spChg chg="add mod">
          <ac:chgData name="Rakesh gembali" userId="fae58ee567b1caaf" providerId="LiveId" clId="{B15DE8BE-3576-4632-9B23-364AE79445C4}" dt="2022-11-27T06:52:19.552" v="660" actId="1076"/>
          <ac:spMkLst>
            <pc:docMk/>
            <pc:sldMk cId="2109328761" sldId="265"/>
            <ac:spMk id="4" creationId="{63E255FB-0577-9859-8B0F-6BC705F8B127}"/>
          </ac:spMkLst>
        </pc:spChg>
        <pc:picChg chg="add mod">
          <ac:chgData name="Rakesh gembali" userId="fae58ee567b1caaf" providerId="LiveId" clId="{B15DE8BE-3576-4632-9B23-364AE79445C4}" dt="2022-11-27T06:52:27.881" v="662" actId="1076"/>
          <ac:picMkLst>
            <pc:docMk/>
            <pc:sldMk cId="2109328761" sldId="265"/>
            <ac:picMk id="3" creationId="{12376250-93BF-EFCE-1FB0-9E48F3DC5C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29C61-CBCE-4223-97AD-0BB40E931F4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DB09D-2F2F-42F1-BC9D-1CC77631B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1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8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3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0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23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1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7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9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7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2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5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219F29-86AF-4360-8CD8-6933D4DCF0D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6A9644-D157-47B2-83FA-A2F8F018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A239-E6F7-C9A2-C3B2-DBFFA561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i="0" kern="1200" dirty="0">
                <a:solidFill>
                  <a:schemeClr val="tx2"/>
                </a:solidFill>
                <a:effectLst>
                  <a:glow rad="228600">
                    <a:schemeClr val="accent2">
                      <a:satMod val="175000"/>
                      <a:alpha val="12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  <a:ea typeface="+mj-ea"/>
                <a:cs typeface="+mj-cs"/>
              </a:rPr>
              <a:t>Exploratory data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8D2A-04FD-6355-1BA3-75975C17671A}"/>
              </a:ext>
            </a:extLst>
          </p:cNvPr>
          <p:cNvSpPr txBox="1"/>
          <p:nvPr/>
        </p:nvSpPr>
        <p:spPr>
          <a:xfrm>
            <a:off x="1103311" y="2052214"/>
            <a:ext cx="5965394" cy="419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Name            	:  Aditya Kumar Pandey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Reg no         	:  12018602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Section         	:  K20RU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Course code 	:  INT 353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My Data set 	:  Sample superstore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6F356-693F-1F81-CB2C-F799B730E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saturation sat="84000"/>
                    </a14:imgEffect>
                    <a14:imgEffect>
                      <a14:brightnessContrast bright="-65000" contras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4655" y="2816440"/>
            <a:ext cx="4008888" cy="26677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26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92F9B2-7A07-121A-B273-153E5B9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519" y="2675572"/>
            <a:ext cx="5488515" cy="1659255"/>
          </a:xfrm>
          <a:effectLst>
            <a:glow rad="3302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8000" b="1" dirty="0">
                <a:effectLst>
                  <a:glow rad="393700">
                    <a:schemeClr val="accent2">
                      <a:satMod val="175000"/>
                      <a:alpha val="11000"/>
                    </a:schemeClr>
                  </a:glow>
                  <a:outerShdw blurRad="60007" dist="310007" dir="7680000" sy="30000" kx="1300200" algn="ctr" rotWithShape="0">
                    <a:prstClr val="black">
                      <a:alpha val="57000"/>
                    </a:prst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lang="en-IN" sz="8000" b="1" dirty="0">
              <a:effectLst>
                <a:glow rad="393700">
                  <a:schemeClr val="accent2">
                    <a:satMod val="175000"/>
                    <a:alpha val="11000"/>
                  </a:schemeClr>
                </a:glow>
                <a:outerShdw blurRad="60007" dist="310007" dir="7680000" sy="30000" kx="1300200" algn="ctr" rotWithShape="0">
                  <a:prstClr val="black">
                    <a:alpha val="57000"/>
                  </a:prst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BEC6-CCD6-FB71-8433-F17D3BB4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3" y="971550"/>
            <a:ext cx="7276042" cy="61976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 DATA SET: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86A5E-E694-4E3B-C0EF-2D338F3B5991}"/>
              </a:ext>
            </a:extLst>
          </p:cNvPr>
          <p:cNvSpPr txBox="1"/>
          <p:nvPr/>
        </p:nvSpPr>
        <p:spPr>
          <a:xfrm>
            <a:off x="1134533" y="2008127"/>
            <a:ext cx="4809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have chosen a data set from Kaggle it is about superstores in the United States, it contains 13 columns of which 8 categorical and 5 numerical columns are there.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</a:rPr>
              <a:t>		 Basically, it contains shipping mode, segment, country, city, state, postal code, region, category, sub-category, sales, quantity, discount, and profit.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		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		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2FD18-5919-B1B4-3804-8940774E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35704" r="27250" b="18038"/>
          <a:stretch/>
        </p:blipFill>
        <p:spPr>
          <a:xfrm>
            <a:off x="5943600" y="2143125"/>
            <a:ext cx="5709920" cy="33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0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ED75-E0D2-87EE-F992-4E7DF758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484" y="843280"/>
            <a:ext cx="3799416" cy="61404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9C86F-A27F-53BD-58E7-BC04AC8BAA96}"/>
              </a:ext>
            </a:extLst>
          </p:cNvPr>
          <p:cNvSpPr txBox="1"/>
          <p:nvPr/>
        </p:nvSpPr>
        <p:spPr>
          <a:xfrm>
            <a:off x="5314950" y="2305050"/>
            <a:ext cx="4305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detecting and correcting (or removing) corrupt or inaccurate records from a record set, table, or database and refers to identifying incomplete, incorrect, inaccurate, or irrelevant parts of the data and then replacing, modifying, or deleting the dirty or coarse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51202-61FA-0152-DAA2-C9B4455E8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483" y="1931368"/>
            <a:ext cx="3799415" cy="3301907"/>
          </a:xfrm>
          <a:prstGeom prst="rect">
            <a:avLst/>
          </a:prstGeom>
          <a:effectLst>
            <a:glow>
              <a:schemeClr val="accent1"/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3617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F44D-8CF9-1FB7-C5A2-BE5A53BB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695325"/>
            <a:ext cx="8596668" cy="74295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BBD51-B096-05DF-1975-F5B25D1D6FFC}"/>
              </a:ext>
            </a:extLst>
          </p:cNvPr>
          <p:cNvSpPr txBox="1"/>
          <p:nvPr/>
        </p:nvSpPr>
        <p:spPr>
          <a:xfrm>
            <a:off x="1266825" y="1438275"/>
            <a:ext cx="50831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In analysis, I have done three main tasks those are univariate, bivariate, and multivariant: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analysis has to do with the help of one variable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analysis has to do with the help of two variables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analysis has to do with the help of more than two variable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6B006-BFB6-ED6A-EA62-4E9F98B9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saturation sat="144000"/>
                    </a14:imgEffect>
                    <a14:imgEffect>
                      <a14:brightnessContrast bright="23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0641" y="2066925"/>
            <a:ext cx="4591051" cy="3228975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07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alpha val="80000"/>
                <a:lumMod val="80000"/>
              </a:schemeClr>
            </a:gs>
            <a:gs pos="94000">
              <a:schemeClr val="bg2">
                <a:shade val="96000"/>
                <a:lumMod val="8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0178-8329-AC8D-59FD-AACCE71B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4" y="595714"/>
            <a:ext cx="9009591" cy="62865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5C6FB-DA40-AE34-A2C3-C333969E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66" y="1403012"/>
            <a:ext cx="4130733" cy="273985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D966E-1121-C467-9095-B168EF48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4" y="1403012"/>
            <a:ext cx="6738181" cy="27398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A89A9-A6F2-EDDF-87EA-0AC552A0DE04}"/>
              </a:ext>
            </a:extLst>
          </p:cNvPr>
          <p:cNvSpPr txBox="1"/>
          <p:nvPr/>
        </p:nvSpPr>
        <p:spPr>
          <a:xfrm>
            <a:off x="1040204" y="4611708"/>
            <a:ext cx="8002196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of Binders and Paper are the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of copies are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 Supplies are the highest number in shipping.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the category number in shipping very less.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74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BCEC-196A-E420-6254-3BA30EF7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EBF58-75F5-29A3-AA47-3622999A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5" y="1921164"/>
            <a:ext cx="5286586" cy="184819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6F17C-DED7-2146-F4D8-F42E88ABF2EF}"/>
              </a:ext>
            </a:extLst>
          </p:cNvPr>
          <p:cNvSpPr txBox="1"/>
          <p:nvPr/>
        </p:nvSpPr>
        <p:spPr>
          <a:xfrm>
            <a:off x="809414" y="1453804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 region: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59097-DD76-75C8-DEBA-93182D3A8699}"/>
              </a:ext>
            </a:extLst>
          </p:cNvPr>
          <p:cNvSpPr txBox="1"/>
          <p:nvPr/>
        </p:nvSpPr>
        <p:spPr>
          <a:xfrm>
            <a:off x="6614478" y="1461316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 category: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15629-2F40-7FD1-A2C4-71936C77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78" y="1921164"/>
            <a:ext cx="5120322" cy="188899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9D0CC-4BF6-92B5-D3F1-FCF17652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4" y="4651169"/>
            <a:ext cx="5286586" cy="168696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B03B4-68B8-B4C0-9025-6BA88D412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147" y="4618916"/>
            <a:ext cx="5184983" cy="17192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3EBD3A-CF09-19CF-59AA-5A9F488DC678}"/>
              </a:ext>
            </a:extLst>
          </p:cNvPr>
          <p:cNvSpPr txBox="1"/>
          <p:nvPr/>
        </p:nvSpPr>
        <p:spPr>
          <a:xfrm>
            <a:off x="809414" y="4226560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 Segment: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5F168-1BD4-C120-328D-A2EB769F82AD}"/>
              </a:ext>
            </a:extLst>
          </p:cNvPr>
          <p:cNvSpPr txBox="1"/>
          <p:nvPr/>
        </p:nvSpPr>
        <p:spPr>
          <a:xfrm>
            <a:off x="6614478" y="4226560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 shipping mode:</a:t>
            </a:r>
          </a:p>
        </p:txBody>
      </p:sp>
    </p:spTree>
    <p:extLst>
      <p:ext uri="{BB962C8B-B14F-4D97-AF65-F5344CB8AC3E}">
        <p14:creationId xmlns:p14="http://schemas.microsoft.com/office/powerpoint/2010/main" val="301220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04000"/>
              </a:schemeClr>
            </a:gs>
            <a:gs pos="94000">
              <a:schemeClr val="bg2">
                <a:shade val="96000"/>
                <a:lumMod val="8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3654-3CF6-0465-63D1-03054F09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73" y="462621"/>
            <a:ext cx="8596668" cy="58928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76250-93BF-EFCE-1FB0-9E48F3DC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46" y="1051901"/>
            <a:ext cx="6167120" cy="52926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255FB-0577-9859-8B0F-6BC705F8B127}"/>
              </a:ext>
            </a:extLst>
          </p:cNvPr>
          <p:cNvSpPr txBox="1"/>
          <p:nvPr/>
        </p:nvSpPr>
        <p:spPr>
          <a:xfrm>
            <a:off x="921309" y="1623633"/>
            <a:ext cx="3883198" cy="42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0000"/>
              </a:lnSpc>
              <a:spcAft>
                <a:spcPts val="2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Technology category is high in sales, low in discounts, and high in profit.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Furniture category is low in profit, high in discount, and compared to office supplies high in sales.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Office supplies category is low in sales, compared to furniture high in profit, and compared to technology high discount.</a:t>
            </a:r>
          </a:p>
        </p:txBody>
      </p:sp>
    </p:spTree>
    <p:extLst>
      <p:ext uri="{BB962C8B-B14F-4D97-AF65-F5344CB8AC3E}">
        <p14:creationId xmlns:p14="http://schemas.microsoft.com/office/powerpoint/2010/main" val="210932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135BE-742C-29D6-A798-E8177889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27" y="874379"/>
            <a:ext cx="5627096" cy="36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69C06-CBA5-9B44-5092-799C03271581}"/>
              </a:ext>
            </a:extLst>
          </p:cNvPr>
          <p:cNvSpPr txBox="1"/>
          <p:nvPr/>
        </p:nvSpPr>
        <p:spPr>
          <a:xfrm>
            <a:off x="1352550" y="8763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and Insights: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4F04A-E3FC-0BC3-1F2D-AECB33F6BBAF}"/>
              </a:ext>
            </a:extLst>
          </p:cNvPr>
          <p:cNvSpPr txBox="1"/>
          <p:nvPr/>
        </p:nvSpPr>
        <p:spPr>
          <a:xfrm>
            <a:off x="1215527" y="1656604"/>
            <a:ext cx="8591550" cy="446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region:</a:t>
            </a:r>
          </a:p>
          <a:p>
            <a:pPr marL="342900" lvl="0" indent="-342900" fontAlgn="base">
              <a:lnSpc>
                <a:spcPct val="110000"/>
              </a:lnSpc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West region has the highest profit and finds the same region has the lowest discount</a:t>
            </a:r>
          </a:p>
          <a:p>
            <a:pPr marL="342900" lvl="0" indent="-342900" fontAlgn="base">
              <a:lnSpc>
                <a:spcPct val="110000"/>
              </a:lnSpc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South has the highest sales</a:t>
            </a:r>
          </a:p>
          <a:p>
            <a:pPr marL="342900" lvl="0" indent="-342900" fontAlgn="base">
              <a:lnSpc>
                <a:spcPct val="110000"/>
              </a:lnSpc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Central has the lowest profit and the highest discount, maybe that is why.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category:</a:t>
            </a:r>
          </a:p>
          <a:p>
            <a:pPr marL="342900" lvl="0" indent="-342900" fontAlgn="base">
              <a:lnSpc>
                <a:spcPct val="110000"/>
              </a:lnSpc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Furniture sales are high but have very low profit maybe a high discount is the reason.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segment:</a:t>
            </a:r>
          </a:p>
          <a:p>
            <a:pPr marL="342900" lvl="0" indent="-342900" fontAlgn="base">
              <a:lnSpc>
                <a:spcPct val="110000"/>
              </a:lnSpc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Home Office has the lowest discount but has also the highest profit as sales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ship mode:</a:t>
            </a:r>
          </a:p>
          <a:p>
            <a:pPr marL="342900" lvl="0" indent="-342900" fontAlgn="base">
              <a:lnSpc>
                <a:spcPct val="110000"/>
              </a:lnSpc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Same-day shipping has the highest sales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First class has the highest discount but also the highest profit</a:t>
            </a:r>
          </a:p>
        </p:txBody>
      </p:sp>
    </p:spTree>
    <p:extLst>
      <p:ext uri="{BB962C8B-B14F-4D97-AF65-F5344CB8AC3E}">
        <p14:creationId xmlns:p14="http://schemas.microsoft.com/office/powerpoint/2010/main" val="130420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AA02-197A-A46F-B58C-4A05B12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914400"/>
            <a:ext cx="6113991" cy="66675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11A52-C161-027E-E4E3-5927875DC074}"/>
              </a:ext>
            </a:extLst>
          </p:cNvPr>
          <p:cNvSpPr txBox="1"/>
          <p:nvPr/>
        </p:nvSpPr>
        <p:spPr>
          <a:xfrm>
            <a:off x="1353609" y="2028825"/>
            <a:ext cx="7133166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and Profit are not linear for most States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 region needs more attention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 discounts sometimes cause to loss of profit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Furniture and Office Supplies have a high loss with a high discount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Office Supplies has maximum loss at 80% and 0% discount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Furniture and Technology have a maximum loss between 30% to 50%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Tables and Supplies and bookcases in the sub-category have negative profit</a:t>
            </a: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25"/>
              </a:spcAft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52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853</TotalTime>
  <Words>538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MV Boli</vt:lpstr>
      <vt:lpstr>Symbol</vt:lpstr>
      <vt:lpstr>Times New Roman</vt:lpstr>
      <vt:lpstr>Wingdings</vt:lpstr>
      <vt:lpstr>Wingdings 3</vt:lpstr>
      <vt:lpstr>Celestial</vt:lpstr>
      <vt:lpstr>Exploratory data analysis </vt:lpstr>
      <vt:lpstr>INTRODUCTION TO MY DATA SET:</vt:lpstr>
      <vt:lpstr>DATA CLEANING:</vt:lpstr>
      <vt:lpstr>Analysis:</vt:lpstr>
      <vt:lpstr>Univariate analysis:</vt:lpstr>
      <vt:lpstr>Bivariate analysis:</vt:lpstr>
      <vt:lpstr>Multivariate analysis: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Rakesh gembali</dc:creator>
  <cp:lastModifiedBy>Aditya Kumar Pandey</cp:lastModifiedBy>
  <cp:revision>4</cp:revision>
  <dcterms:created xsi:type="dcterms:W3CDTF">2022-11-24T18:46:16Z</dcterms:created>
  <dcterms:modified xsi:type="dcterms:W3CDTF">2022-11-27T08:40:13Z</dcterms:modified>
</cp:coreProperties>
</file>