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4"/>
  </p:sldMasterIdLst>
  <p:notesMasterIdLst>
    <p:notesMasterId r:id="rId25"/>
  </p:notesMasterIdLst>
  <p:sldIdLst>
    <p:sldId id="256" r:id="rId5"/>
    <p:sldId id="257" r:id="rId6"/>
    <p:sldId id="258" r:id="rId7"/>
    <p:sldId id="276" r:id="rId8"/>
    <p:sldId id="277" r:id="rId9"/>
    <p:sldId id="278" r:id="rId10"/>
    <p:sldId id="281" r:id="rId11"/>
    <p:sldId id="259" r:id="rId12"/>
    <p:sldId id="260" r:id="rId13"/>
    <p:sldId id="275" r:id="rId14"/>
    <p:sldId id="279" r:id="rId15"/>
    <p:sldId id="263" r:id="rId16"/>
    <p:sldId id="265" r:id="rId17"/>
    <p:sldId id="274" r:id="rId18"/>
    <p:sldId id="269" r:id="rId19"/>
    <p:sldId id="270" r:id="rId20"/>
    <p:sldId id="271" r:id="rId21"/>
    <p:sldId id="272" r:id="rId22"/>
    <p:sldId id="28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hFRoDtyXaMDGLvcEMnXDfj4yd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4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eku sharma" userId="216f4370e4447f3a" providerId="LiveId" clId="{67612119-30BE-4505-AC37-776049330F05}"/>
    <pc:docChg chg="custSel modSld">
      <pc:chgData name="Cheeku sharma" userId="216f4370e4447f3a" providerId="LiveId" clId="{67612119-30BE-4505-AC37-776049330F05}" dt="2022-12-18T09:03:49.436" v="69" actId="20577"/>
      <pc:docMkLst>
        <pc:docMk/>
      </pc:docMkLst>
      <pc:sldChg chg="delSp modSp mod">
        <pc:chgData name="Cheeku sharma" userId="216f4370e4447f3a" providerId="LiveId" clId="{67612119-30BE-4505-AC37-776049330F05}" dt="2022-12-18T09:03:39.177" v="60" actId="20577"/>
        <pc:sldMkLst>
          <pc:docMk/>
          <pc:sldMk cId="0" sldId="256"/>
        </pc:sldMkLst>
        <pc:spChg chg="mod">
          <ac:chgData name="Cheeku sharma" userId="216f4370e4447f3a" providerId="LiveId" clId="{67612119-30BE-4505-AC37-776049330F05}" dt="2022-12-18T09:03:39.177" v="60" actId="20577"/>
          <ac:spMkLst>
            <pc:docMk/>
            <pc:sldMk cId="0" sldId="256"/>
            <ac:spMk id="3" creationId="{8521C83E-E1E5-35D7-3DB4-E6543A80F3DA}"/>
          </ac:spMkLst>
        </pc:spChg>
        <pc:spChg chg="del mod">
          <ac:chgData name="Cheeku sharma" userId="216f4370e4447f3a" providerId="LiveId" clId="{67612119-30BE-4505-AC37-776049330F05}" dt="2022-12-18T09:03:14.447" v="30"/>
          <ac:spMkLst>
            <pc:docMk/>
            <pc:sldMk cId="0" sldId="256"/>
            <ac:spMk id="81" creationId="{00000000-0000-0000-0000-000000000000}"/>
          </ac:spMkLst>
        </pc:spChg>
      </pc:sldChg>
      <pc:sldChg chg="modSp mod">
        <pc:chgData name="Cheeku sharma" userId="216f4370e4447f3a" providerId="LiveId" clId="{67612119-30BE-4505-AC37-776049330F05}" dt="2022-12-18T09:03:49.436" v="69" actId="20577"/>
        <pc:sldMkLst>
          <pc:docMk/>
          <pc:sldMk cId="0" sldId="257"/>
        </pc:sldMkLst>
        <pc:spChg chg="mod">
          <ac:chgData name="Cheeku sharma" userId="216f4370e4447f3a" providerId="LiveId" clId="{67612119-30BE-4505-AC37-776049330F05}" dt="2022-12-18T09:03:49.436" v="69" actId="20577"/>
          <ac:spMkLst>
            <pc:docMk/>
            <pc:sldMk cId="0" sldId="257"/>
            <ac:spMk id="88" creationId="{00000000-0000-0000-0000-000000000000}"/>
          </ac:spMkLst>
        </pc:spChg>
      </pc:sldChg>
      <pc:sldChg chg="delSp modSp mod">
        <pc:chgData name="Cheeku sharma" userId="216f4370e4447f3a" providerId="LiveId" clId="{67612119-30BE-4505-AC37-776049330F05}" dt="2022-12-18T09:02:59.218" v="11" actId="20577"/>
        <pc:sldMkLst>
          <pc:docMk/>
          <pc:sldMk cId="0" sldId="258"/>
        </pc:sldMkLst>
        <pc:spChg chg="mod">
          <ac:chgData name="Cheeku sharma" userId="216f4370e4447f3a" providerId="LiveId" clId="{67612119-30BE-4505-AC37-776049330F05}" dt="2022-12-18T09:02:59.218" v="11" actId="20577"/>
          <ac:spMkLst>
            <pc:docMk/>
            <pc:sldMk cId="0" sldId="258"/>
            <ac:spMk id="97" creationId="{00000000-0000-0000-0000-000000000000}"/>
          </ac:spMkLst>
        </pc:spChg>
        <pc:spChg chg="del mod">
          <ac:chgData name="Cheeku sharma" userId="216f4370e4447f3a" providerId="LiveId" clId="{67612119-30BE-4505-AC37-776049330F05}" dt="2022-12-18T09:02:52.858" v="2" actId="478"/>
          <ac:spMkLst>
            <pc:docMk/>
            <pc:sldMk cId="0" sldId="258"/>
            <ac:spMk id="10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9" name="Google Shape;36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fdbb836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fdbb8362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15fdbb836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fdbb8362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fdbb8362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15fdbb83626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fdbb83626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fdbb83626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15fdbb83626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5e21d8ef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3" name="Google Shape;343;g155e21d8ef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544f59a1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g1544f59a1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D2F4-101D-09D3-F592-4DD0EC0EC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3F94CF-29AE-0B8E-349B-2659F043D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08DC6-31E3-9772-CEE0-ED02A5FEB57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E7C9945-2071-8445-1DED-A282C91A48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67143-16A6-51F3-246F-77FAEBA0FA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544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FDE6-3C7D-73E7-E9BF-DCC3252ED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C8B34-E0E3-3B85-E38B-0B92B53E4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E3B2B-BE3E-D90A-2A54-B242D058FF9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6D9A14A-5E65-FE42-61D8-8286528EF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159B0-B56B-28F5-BC24-97EAEE60E4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75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E77F7-C3CE-134B-FA5C-961C669FC6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48ABF9-AABD-F4E0-0368-FEBD9E44B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320CD-FD64-201C-23D4-D25829392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5E401C5-1D90-C59B-E8C9-0B48183C0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B4F51-70DB-E1CD-2B57-409C7D044B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333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8A85-6A5E-22B9-E6A7-187AB5C62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38F5F-1E6D-C1CB-0227-BB1E71551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F66F2-0D04-012F-0B19-312F283CA08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54CA072-C2CB-CAB4-6C61-176B65F5F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F2BE6-6D62-1CC1-393F-26F05A5902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211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455D-CC58-532A-B34A-4025A87D7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9B743-3684-A110-05EB-08E0FCC72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00185-A491-F089-97ED-757F9BA4F93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387FD87-1915-B642-0686-4C9337E57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7A713-4997-81EE-C5D7-76E989C985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70245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BB80-E9F0-508C-FF1A-A5FD3C2567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5B9F8-51CB-DEA7-0327-FA14DBB05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F5761C-8D54-BC37-B865-9B54716A7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AA078A-8DC0-3A1A-326D-B7D1E2D7CE5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9D6A2DD-E635-9C2C-6A20-072904648E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AB41D-F870-4ED4-9A51-89F9623472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727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939D-7754-7B8E-9696-CA756F8DFB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D3D7FE-CFE1-57E3-0BF0-1647E57BC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7278E-D31E-986E-C897-7B556F998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AC746D-0246-AEFF-6C02-D70BA163D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87A2B7-2EB2-7351-2990-DBF111872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CF621-E5A6-E65F-A5D3-473A36F9E9BA}"/>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7C91445-C012-2E90-EBDE-56735AB014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1CCF68-E79A-9966-AD3E-1E7A7CBB92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879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FE0B-2445-12FB-79B4-DD710DA33C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F045EE-42B3-7C03-3806-47746DE7AE6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9495D2D0-D2A3-A2A9-9EBD-B8A1D6541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B46849-3239-096A-D149-3AED4496D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15059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699B9-B0DE-BAB4-CF9A-CDF2BE2F7BD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475FAA01-507A-E1C1-59EC-3260A1616E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C16F32-9E1F-E291-ACC7-2ADC6572FC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349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4154-83CD-957F-FBFB-8EBC0C258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61FB12-7B93-D92B-E3F1-E6628A361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B5F4FD-EFC8-77F7-2EA7-7C822A8D9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E422B-93DB-60BC-4C35-89108DB7923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39BB610-97A2-6C96-2131-E9D9CFCAC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054E6-A5BD-D8BF-2FDB-C5B254016B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205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AAD6-C62D-B489-8D66-F5C6D81FC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CE1012-76A6-C6C7-3067-F04104C31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1BC8FD-0EC5-C9B4-BFCF-9ADC18AFA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5E126-BE66-6D53-708A-A8934B40DA6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FFC1591-91BA-ED20-8DE7-1FDAFB7E4A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A8AF16-ED1D-9D78-9E0B-BC3FF6AF3B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875311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6A14B-C0A6-B8E9-BE81-D3069140C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A1548-A904-5572-2E2F-9CD565B06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B431C-BDA5-DE3A-ADFC-1BEF9D526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4B0E2D5F-B79B-C23F-C2F8-0317AEA3B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B5C107-4F8B-55DA-DA5F-E6F055D3B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986820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www.pngwing.com/en/free-png-hwwqg" TargetMode="External"/><Relationship Id="rId3" Type="http://schemas.openxmlformats.org/officeDocument/2006/relationships/hyperlink" Target="https://www.geeksforgeeks.org/python-programming-language/?ref=shm" TargetMode="External"/><Relationship Id="rId7" Type="http://schemas.openxmlformats.org/officeDocument/2006/relationships/hyperlink" Target="https://en.wikipedia.org/wiki/HTML#HTML_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1000logos.net/javascript-logo/" TargetMode="External"/><Relationship Id="rId5" Type="http://schemas.openxmlformats.org/officeDocument/2006/relationships/hyperlink" Target="https://en.wikipedia.org/wiki/Python_Software_Foundation" TargetMode="External"/><Relationship Id="rId4" Type="http://schemas.openxmlformats.org/officeDocument/2006/relationships/hyperlink" Target="https://slideplayer.com/slide/128https:/slideplayer.com/slide/12833818/33818/"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p:nvPr/>
        </p:nvSpPr>
        <p:spPr>
          <a:xfrm>
            <a:off x="514748" y="509155"/>
            <a:ext cx="10529739" cy="743912"/>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3200" b="1" dirty="0"/>
          </a:p>
          <a:p>
            <a:pPr marL="0" marR="0" lvl="0" indent="0" algn="ctr" rtl="0">
              <a:lnSpc>
                <a:spcPct val="90000"/>
              </a:lnSpc>
              <a:spcBef>
                <a:spcPts val="0"/>
              </a:spcBef>
              <a:spcAft>
                <a:spcPts val="0"/>
              </a:spcAft>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r>
              <a:rPr lang="en-US" sz="3200" b="1" dirty="0">
                <a:solidFill>
                  <a:schemeClr val="dk1"/>
                </a:solidFill>
              </a:rPr>
              <a:t> </a:t>
            </a:r>
            <a:endParaRPr sz="3200" b="1" i="0" u="none" strike="noStrike" cap="non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r>
              <a:rPr lang="en-IN" sz="3200" b="1" i="0" u="none" strike="noStrike" cap="none" dirty="0">
                <a:solidFill>
                  <a:schemeClr val="dk1"/>
                </a:solidFill>
                <a:latin typeface="Arial"/>
                <a:ea typeface="Arial"/>
                <a:cs typeface="Arial"/>
                <a:sym typeface="Arial"/>
              </a:rPr>
              <a:t>Real Time </a:t>
            </a:r>
            <a:r>
              <a:rPr lang="en-IN" sz="3200" b="1" dirty="0">
                <a:solidFill>
                  <a:schemeClr val="dk1"/>
                </a:solidFill>
              </a:rPr>
              <a:t>C</a:t>
            </a:r>
            <a:r>
              <a:rPr lang="en-IN" sz="3200" b="1" i="0" u="none" strike="noStrike" cap="none" dirty="0">
                <a:solidFill>
                  <a:schemeClr val="dk1"/>
                </a:solidFill>
                <a:latin typeface="Arial"/>
                <a:ea typeface="Arial"/>
                <a:cs typeface="Arial"/>
                <a:sym typeface="Arial"/>
              </a:rPr>
              <a:t>hat Application </a:t>
            </a:r>
            <a:endParaRPr sz="3200" b="1" i="0" u="none" strike="noStrike" cap="none" dirty="0">
              <a:solidFill>
                <a:schemeClr val="dk1"/>
              </a:solidFill>
              <a:latin typeface="Arial"/>
              <a:ea typeface="Arial"/>
              <a:cs typeface="Arial"/>
              <a:sym typeface="Arial"/>
            </a:endParaRPr>
          </a:p>
        </p:txBody>
      </p:sp>
      <p:sp>
        <p:nvSpPr>
          <p:cNvPr id="80" name="Google Shape;80;p1"/>
          <p:cNvSpPr txBox="1"/>
          <p:nvPr/>
        </p:nvSpPr>
        <p:spPr>
          <a:xfrm>
            <a:off x="1808871" y="5943601"/>
            <a:ext cx="88392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DEPARTMENT OF COMPUTER SCIENCE AND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MIET(Autonomous), JAMMU</a:t>
            </a:r>
            <a:endParaRPr sz="1600" b="1" i="0" u="none" strike="noStrike" cap="none">
              <a:solidFill>
                <a:schemeClr val="dk1"/>
              </a:solidFill>
              <a:latin typeface="Times New Roman"/>
              <a:ea typeface="Times New Roman"/>
              <a:cs typeface="Times New Roman"/>
              <a:sym typeface="Times New Roman"/>
            </a:endParaRPr>
          </a:p>
        </p:txBody>
      </p:sp>
      <p:pic>
        <p:nvPicPr>
          <p:cNvPr id="82" name="Google Shape;82;p1" descr="https://lh4.googleusercontent.com/ZKYbnYgfHu_V-sRm525LWasYe90coY8yVI-sqXyC5QETb30_E_GdSRPh_iJtz5xtVkZhZt3NOxJyfJM5tYPAZHQ0t1NeYwGMjbehRKir7-E8ZM9-BHNOdsEa5H5zxd8fmLQ13SjYhkKqhDVv"/>
          <p:cNvPicPr preferRelativeResize="0"/>
          <p:nvPr/>
        </p:nvPicPr>
        <p:blipFill rotWithShape="1">
          <a:blip r:embed="rId3">
            <a:alphaModFix/>
          </a:blip>
          <a:srcRect/>
          <a:stretch/>
        </p:blipFill>
        <p:spPr>
          <a:xfrm>
            <a:off x="3683001" y="2371057"/>
            <a:ext cx="4057794" cy="1428760"/>
          </a:xfrm>
          <a:prstGeom prst="rect">
            <a:avLst/>
          </a:prstGeom>
          <a:noFill/>
          <a:ln>
            <a:noFill/>
          </a:ln>
        </p:spPr>
      </p:pic>
      <p:sp>
        <p:nvSpPr>
          <p:cNvPr id="3" name="TextBox 2">
            <a:extLst>
              <a:ext uri="{FF2B5EF4-FFF2-40B4-BE49-F238E27FC236}">
                <a16:creationId xmlns:a16="http://schemas.microsoft.com/office/drawing/2014/main" id="{8521C83E-E1E5-35D7-3DB4-E6543A80F3DA}"/>
              </a:ext>
            </a:extLst>
          </p:cNvPr>
          <p:cNvSpPr txBox="1"/>
          <p:nvPr/>
        </p:nvSpPr>
        <p:spPr>
          <a:xfrm flipH="1">
            <a:off x="-1447949" y="4554676"/>
            <a:ext cx="6918875" cy="954107"/>
          </a:xfrm>
          <a:prstGeom prst="rect">
            <a:avLst/>
          </a:prstGeom>
          <a:noFill/>
        </p:spPr>
        <p:txBody>
          <a:bodyPr wrap="square" rtlCol="0">
            <a:spAutoFit/>
          </a:bodyPr>
          <a:lstStyle/>
          <a:p>
            <a:pPr lvl="2" algn="ctr"/>
            <a:r>
              <a:rPr lang="en-IN" sz="2000" b="1" dirty="0"/>
              <a:t>Presenter</a:t>
            </a:r>
          </a:p>
          <a:p>
            <a:pPr lvl="2" algn="ctr"/>
            <a:r>
              <a:rPr lang="en-IN" dirty="0" err="1"/>
              <a:t>Sukshum</a:t>
            </a:r>
            <a:r>
              <a:rPr lang="en-IN" dirty="0"/>
              <a:t> Gupta</a:t>
            </a:r>
            <a:r>
              <a:rPr lang="en-IN" sz="1800" dirty="0"/>
              <a:t>(2020a1r192)</a:t>
            </a:r>
          </a:p>
          <a:p>
            <a:pPr lvl="2" algn="ctr"/>
            <a:r>
              <a:rPr lang="en-IN" dirty="0"/>
              <a:t>Aryan sharma(2020a1r194)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5F5C-6625-D786-A02B-DA737A60BBCE}"/>
              </a:ext>
            </a:extLst>
          </p:cNvPr>
          <p:cNvSpPr>
            <a:spLocks noGrp="1"/>
          </p:cNvSpPr>
          <p:nvPr>
            <p:ph type="title"/>
          </p:nvPr>
        </p:nvSpPr>
        <p:spPr/>
        <p:txBody>
          <a:bodyPr/>
          <a:lstStyle/>
          <a:p>
            <a:r>
              <a:rPr lang="en-US" sz="4400" b="1" dirty="0"/>
              <a:t>Problem Statement</a:t>
            </a:r>
            <a:endParaRPr lang="en-IN" dirty="0"/>
          </a:p>
        </p:txBody>
      </p:sp>
      <p:sp>
        <p:nvSpPr>
          <p:cNvPr id="3" name="Text Placeholder 2">
            <a:extLst>
              <a:ext uri="{FF2B5EF4-FFF2-40B4-BE49-F238E27FC236}">
                <a16:creationId xmlns:a16="http://schemas.microsoft.com/office/drawing/2014/main" id="{6E51C5B4-0C44-F08D-EADC-A9DC165E8A80}"/>
              </a:ext>
            </a:extLst>
          </p:cNvPr>
          <p:cNvSpPr>
            <a:spLocks noGrp="1"/>
          </p:cNvSpPr>
          <p:nvPr>
            <p:ph idx="1"/>
          </p:nvPr>
        </p:nvSpPr>
        <p:spPr/>
        <p:txBody>
          <a:bodyPr>
            <a:normAutofit/>
          </a:bodyPr>
          <a:lstStyle/>
          <a:p>
            <a:r>
              <a:rPr lang="en-GB" sz="2400" dirty="0"/>
              <a:t>Before years ago, people were liking to interact each other and sharing the thoughts, But nowadays trend is changed, youngsters are not believed in real relationship, but they liking to Live in Virtual world, due to the expansion of growth of internet facilities rapidly, So nowadays Chat grabs the internet market.</a:t>
            </a:r>
            <a:endParaRPr lang="en-US" sz="2400" dirty="0"/>
          </a:p>
          <a:p>
            <a:endParaRPr lang="en-US" sz="2400" dirty="0"/>
          </a:p>
          <a:p>
            <a:r>
              <a:rPr lang="en-US" sz="2400" dirty="0"/>
              <a:t>This project is to create a chat application with a server and clients to </a:t>
            </a:r>
            <a:r>
              <a:rPr lang="en-US" sz="2400" dirty="0" err="1"/>
              <a:t>enablethe</a:t>
            </a:r>
            <a:r>
              <a:rPr lang="en-US" sz="2400" dirty="0"/>
              <a:t> client to chat with many other client int the same common chat groups .</a:t>
            </a:r>
          </a:p>
          <a:p>
            <a:endParaRPr lang="en-US" sz="2400" dirty="0"/>
          </a:p>
          <a:p>
            <a:r>
              <a:rPr lang="en-US" sz="2400" dirty="0"/>
              <a:t>This project is to simulate the multicast chatting . In the case of multicasting when a message is sent to group of clients , then only a single message is sent to the router </a:t>
            </a:r>
          </a:p>
        </p:txBody>
      </p:sp>
    </p:spTree>
    <p:extLst>
      <p:ext uri="{BB962C8B-B14F-4D97-AF65-F5344CB8AC3E}">
        <p14:creationId xmlns:p14="http://schemas.microsoft.com/office/powerpoint/2010/main" val="30958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4B3-CD4E-F07E-5534-07C6F174F7E3}"/>
              </a:ext>
            </a:extLst>
          </p:cNvPr>
          <p:cNvSpPr>
            <a:spLocks noGrp="1"/>
          </p:cNvSpPr>
          <p:nvPr>
            <p:ph type="title"/>
          </p:nvPr>
        </p:nvSpPr>
        <p:spPr/>
        <p:txBody>
          <a:bodyPr/>
          <a:lstStyle/>
          <a:p>
            <a:r>
              <a:rPr lang="en-US" dirty="0"/>
              <a:t>Solution </a:t>
            </a:r>
            <a:endParaRPr lang="en-IN" dirty="0"/>
          </a:p>
        </p:txBody>
      </p:sp>
      <p:sp>
        <p:nvSpPr>
          <p:cNvPr id="3" name="Text Placeholder 2">
            <a:extLst>
              <a:ext uri="{FF2B5EF4-FFF2-40B4-BE49-F238E27FC236}">
                <a16:creationId xmlns:a16="http://schemas.microsoft.com/office/drawing/2014/main" id="{4BB8C164-CA4C-7A79-B52E-3AA35790EEA5}"/>
              </a:ext>
            </a:extLst>
          </p:cNvPr>
          <p:cNvSpPr>
            <a:spLocks noGrp="1"/>
          </p:cNvSpPr>
          <p:nvPr>
            <p:ph idx="1"/>
          </p:nvPr>
        </p:nvSpPr>
        <p:spPr/>
        <p:txBody>
          <a:bodyPr/>
          <a:lstStyle/>
          <a:p>
            <a:r>
              <a:rPr lang="en-GB" dirty="0"/>
              <a:t>There is two way communication between different client and server.</a:t>
            </a:r>
          </a:p>
          <a:p>
            <a:r>
              <a:rPr lang="en-IN" dirty="0"/>
              <a:t>The purpose of this project is to implement a chat application that will allow user with an internet connection to engage in private and public conversation.</a:t>
            </a:r>
          </a:p>
          <a:p>
            <a:r>
              <a:rPr lang="en-IN" dirty="0"/>
              <a:t>The development of this project centred on the development is a message protocol that would allow the application to properly log in users, send message and perform system </a:t>
            </a:r>
            <a:r>
              <a:rPr lang="en-IN" dirty="0" err="1"/>
              <a:t>maintance</a:t>
            </a:r>
            <a:r>
              <a:rPr lang="en-IN" dirty="0"/>
              <a:t>.</a:t>
            </a:r>
          </a:p>
        </p:txBody>
      </p:sp>
    </p:spTree>
    <p:extLst>
      <p:ext uri="{BB962C8B-B14F-4D97-AF65-F5344CB8AC3E}">
        <p14:creationId xmlns:p14="http://schemas.microsoft.com/office/powerpoint/2010/main" val="414021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9" name="Google Shape;159;p5"/>
          <p:cNvSpPr txBox="1">
            <a:spLocks noGrp="1"/>
          </p:cNvSpPr>
          <p:nvPr>
            <p:ph type="title"/>
          </p:nvPr>
        </p:nvSpPr>
        <p:spPr>
          <a:xfrm>
            <a:off x="809588" y="28572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dirty="0">
                <a:solidFill>
                  <a:schemeClr val="dk1"/>
                </a:solidFill>
              </a:rPr>
              <a:t>Tech Stack</a:t>
            </a:r>
            <a:endParaRPr sz="3200" dirty="0">
              <a:solidFill>
                <a:schemeClr val="dk1"/>
              </a:solidFill>
            </a:endParaRPr>
          </a:p>
        </p:txBody>
      </p:sp>
      <p:sp>
        <p:nvSpPr>
          <p:cNvPr id="161" name="Google Shape;161;p5"/>
          <p:cNvSpPr/>
          <p:nvPr/>
        </p:nvSpPr>
        <p:spPr>
          <a:xfrm>
            <a:off x="1124712" y="1883664"/>
            <a:ext cx="6096000" cy="1615787"/>
          </a:xfrm>
          <a:prstGeom prst="rect">
            <a:avLst/>
          </a:prstGeom>
          <a:noFill/>
          <a:ln>
            <a:noFill/>
          </a:ln>
        </p:spPr>
        <p:txBody>
          <a:bodyPr spcFirstLastPara="1" wrap="square" lIns="91425" tIns="45700" rIns="91425" bIns="45700" anchor="t" anchorCtr="0">
            <a:spAutoFit/>
          </a:bodyPr>
          <a:lstStyle/>
          <a:p>
            <a:pPr marL="457200" marR="0" lvl="0" indent="-381000" algn="l" rtl="0">
              <a:lnSpc>
                <a:spcPct val="150000"/>
              </a:lnSpc>
              <a:spcBef>
                <a:spcPts val="0"/>
              </a:spcBef>
              <a:spcAft>
                <a:spcPts val="0"/>
              </a:spcAft>
              <a:buClr>
                <a:srgbClr val="000000"/>
              </a:buClr>
              <a:buSzPts val="2400"/>
              <a:buFont typeface="Arial"/>
              <a:buAutoNum type="arabicPeriod"/>
            </a:pPr>
            <a:r>
              <a:rPr lang="en-US" sz="2200" dirty="0"/>
              <a:t>Html                                                Frontend</a:t>
            </a:r>
            <a:endParaRPr dirty="0"/>
          </a:p>
          <a:p>
            <a:pPr marL="457200" marR="0" lvl="0" indent="-381000" algn="l" rtl="0">
              <a:lnSpc>
                <a:spcPct val="150000"/>
              </a:lnSpc>
              <a:spcBef>
                <a:spcPts val="0"/>
              </a:spcBef>
              <a:spcAft>
                <a:spcPts val="0"/>
              </a:spcAft>
              <a:buClr>
                <a:srgbClr val="000000"/>
              </a:buClr>
              <a:buSzPts val="2400"/>
              <a:buFont typeface="Arial"/>
              <a:buAutoNum type="arabicPeriod"/>
            </a:pPr>
            <a:r>
              <a:rPr lang="en-US" sz="2200" dirty="0"/>
              <a:t>Python</a:t>
            </a:r>
            <a:endParaRPr dirty="0"/>
          </a:p>
          <a:p>
            <a:pPr marL="457200" marR="0" lvl="0" indent="-381000" algn="l" rtl="0">
              <a:lnSpc>
                <a:spcPct val="150000"/>
              </a:lnSpc>
              <a:spcBef>
                <a:spcPts val="0"/>
              </a:spcBef>
              <a:spcAft>
                <a:spcPts val="0"/>
              </a:spcAft>
              <a:buClr>
                <a:srgbClr val="000000"/>
              </a:buClr>
              <a:buSzPts val="2400"/>
              <a:buFont typeface="Arial"/>
              <a:buAutoNum type="arabicPeriod"/>
            </a:pPr>
            <a:r>
              <a:rPr lang="en-US" sz="2200" dirty="0"/>
              <a:t>Java                                   </a:t>
            </a:r>
            <a:endParaRPr sz="2200" dirty="0"/>
          </a:p>
        </p:txBody>
      </p:sp>
      <p:cxnSp>
        <p:nvCxnSpPr>
          <p:cNvPr id="162" name="Google Shape;162;p5"/>
          <p:cNvCxnSpPr/>
          <p:nvPr/>
        </p:nvCxnSpPr>
        <p:spPr>
          <a:xfrm>
            <a:off x="2252744" y="2193132"/>
            <a:ext cx="2933400" cy="0"/>
          </a:xfrm>
          <a:prstGeom prst="straightConnector1">
            <a:avLst/>
          </a:prstGeom>
          <a:noFill/>
          <a:ln w="28575" cap="flat" cmpd="sng">
            <a:solidFill>
              <a:schemeClr val="dk2"/>
            </a:solidFill>
            <a:prstDash val="solid"/>
            <a:round/>
            <a:headEnd type="none" w="med" len="med"/>
            <a:tailEnd type="triangle" w="med" len="med"/>
          </a:ln>
        </p:spPr>
      </p:cxnSp>
      <p:cxnSp>
        <p:nvCxnSpPr>
          <p:cNvPr id="163" name="Google Shape;163;p5"/>
          <p:cNvCxnSpPr/>
          <p:nvPr/>
        </p:nvCxnSpPr>
        <p:spPr>
          <a:xfrm>
            <a:off x="2560944" y="2700743"/>
            <a:ext cx="2611800" cy="602700"/>
          </a:xfrm>
          <a:prstGeom prst="straightConnector1">
            <a:avLst/>
          </a:prstGeom>
          <a:noFill/>
          <a:ln w="28575" cap="flat" cmpd="sng">
            <a:solidFill>
              <a:schemeClr val="dk2"/>
            </a:solidFill>
            <a:prstDash val="solid"/>
            <a:round/>
            <a:headEnd type="none" w="med" len="med"/>
            <a:tailEnd type="triangle" w="med" len="med"/>
          </a:ln>
        </p:spPr>
      </p:cxnSp>
      <p:cxnSp>
        <p:nvCxnSpPr>
          <p:cNvPr id="164" name="Google Shape;164;p5"/>
          <p:cNvCxnSpPr/>
          <p:nvPr/>
        </p:nvCxnSpPr>
        <p:spPr>
          <a:xfrm>
            <a:off x="2574344" y="3276718"/>
            <a:ext cx="2611800" cy="26700"/>
          </a:xfrm>
          <a:prstGeom prst="straightConnector1">
            <a:avLst/>
          </a:prstGeom>
          <a:noFill/>
          <a:ln w="28575" cap="flat" cmpd="sng">
            <a:solidFill>
              <a:schemeClr val="dk2"/>
            </a:solidFill>
            <a:prstDash val="solid"/>
            <a:round/>
            <a:headEnd type="none" w="med" len="med"/>
            <a:tailEnd type="triangle" w="med" len="med"/>
          </a:ln>
        </p:spPr>
      </p:cxnSp>
      <p:sp>
        <p:nvSpPr>
          <p:cNvPr id="165" name="Google Shape;165;p5"/>
          <p:cNvSpPr txBox="1"/>
          <p:nvPr/>
        </p:nvSpPr>
        <p:spPr>
          <a:xfrm>
            <a:off x="5119137" y="3028464"/>
            <a:ext cx="1285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chemeClr val="dk1"/>
                </a:solidFill>
              </a:rPr>
              <a:t>Backend</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2416943" y="2768600"/>
            <a:ext cx="7358114" cy="1320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t>WORKFLOW</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F1B55-FD95-64FB-F50F-E405C2885A9A}"/>
              </a:ext>
            </a:extLst>
          </p:cNvPr>
          <p:cNvPicPr>
            <a:picLocks noChangeAspect="1"/>
          </p:cNvPicPr>
          <p:nvPr/>
        </p:nvPicPr>
        <p:blipFill>
          <a:blip r:embed="rId2"/>
          <a:stretch>
            <a:fillRect/>
          </a:stretch>
        </p:blipFill>
        <p:spPr>
          <a:xfrm>
            <a:off x="623454" y="1203658"/>
            <a:ext cx="5989816" cy="3610189"/>
          </a:xfrm>
          <a:prstGeom prst="rect">
            <a:avLst/>
          </a:prstGeom>
        </p:spPr>
      </p:pic>
      <p:pic>
        <p:nvPicPr>
          <p:cNvPr id="6" name="Picture 5">
            <a:extLst>
              <a:ext uri="{FF2B5EF4-FFF2-40B4-BE49-F238E27FC236}">
                <a16:creationId xmlns:a16="http://schemas.microsoft.com/office/drawing/2014/main" id="{D803A6A0-9974-5EBE-E15D-205A5B19CE30}"/>
              </a:ext>
            </a:extLst>
          </p:cNvPr>
          <p:cNvPicPr>
            <a:picLocks noChangeAspect="1"/>
          </p:cNvPicPr>
          <p:nvPr/>
        </p:nvPicPr>
        <p:blipFill>
          <a:blip r:embed="rId3"/>
          <a:stretch>
            <a:fillRect/>
          </a:stretch>
        </p:blipFill>
        <p:spPr>
          <a:xfrm>
            <a:off x="7085734" y="136524"/>
            <a:ext cx="3959802" cy="6416675"/>
          </a:xfrm>
          <a:prstGeom prst="rect">
            <a:avLst/>
          </a:prstGeom>
        </p:spPr>
      </p:pic>
    </p:spTree>
    <p:extLst>
      <p:ext uri="{BB962C8B-B14F-4D97-AF65-F5344CB8AC3E}">
        <p14:creationId xmlns:p14="http://schemas.microsoft.com/office/powerpoint/2010/main" val="276493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g155e21d8ef9_0_0"/>
          <p:cNvSpPr txBox="1">
            <a:spLocks noGrp="1"/>
          </p:cNvSpPr>
          <p:nvPr>
            <p:ph type="title"/>
          </p:nvPr>
        </p:nvSpPr>
        <p:spPr>
          <a:xfrm>
            <a:off x="809588" y="28572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a:t>References</a:t>
            </a:r>
            <a:endParaRPr sz="3200">
              <a:solidFill>
                <a:schemeClr val="dk1"/>
              </a:solidFill>
            </a:endParaRPr>
          </a:p>
        </p:txBody>
      </p:sp>
      <p:sp>
        <p:nvSpPr>
          <p:cNvPr id="3" name="TextBox 2">
            <a:extLst>
              <a:ext uri="{FF2B5EF4-FFF2-40B4-BE49-F238E27FC236}">
                <a16:creationId xmlns:a16="http://schemas.microsoft.com/office/drawing/2014/main" id="{FD8C9458-9CA9-0BA9-1E47-D0544EFD034D}"/>
              </a:ext>
            </a:extLst>
          </p:cNvPr>
          <p:cNvSpPr txBox="1"/>
          <p:nvPr/>
        </p:nvSpPr>
        <p:spPr>
          <a:xfrm>
            <a:off x="818055" y="1611428"/>
            <a:ext cx="8537612" cy="2031325"/>
          </a:xfrm>
          <a:prstGeom prst="rect">
            <a:avLst/>
          </a:prstGeom>
          <a:noFill/>
        </p:spPr>
        <p:txBody>
          <a:bodyPr wrap="square">
            <a:spAutoFit/>
          </a:bodyPr>
          <a:lstStyle/>
          <a:p>
            <a:pPr marL="285750" indent="-285750">
              <a:buFont typeface="Arial" panose="020B0604020202020204" pitchFamily="34" charset="0"/>
              <a:buChar char="•"/>
            </a:pPr>
            <a:r>
              <a:rPr lang="en-IN" sz="1800" dirty="0">
                <a:hlinkClick r:id="rId3"/>
              </a:rPr>
              <a:t>https://www.geeksforgeeks.org/python-programming-language/?ref=shm</a:t>
            </a:r>
            <a:endParaRPr lang="en-IN" sz="1800" dirty="0"/>
          </a:p>
          <a:p>
            <a:pPr marL="285750" indent="-285750">
              <a:buFont typeface="Arial" panose="020B0604020202020204" pitchFamily="34" charset="0"/>
              <a:buChar char="•"/>
            </a:pPr>
            <a:r>
              <a:rPr lang="en-IN" sz="1800" dirty="0">
                <a:hlinkClick r:id="rId4"/>
              </a:rPr>
              <a:t>https://slideplayer.com/slide/128https://slideplayer.com/slide/12833818/33818/</a:t>
            </a:r>
            <a:endParaRPr lang="en-IN" sz="1800" dirty="0"/>
          </a:p>
          <a:p>
            <a:pPr marL="285750" indent="-285750">
              <a:buFont typeface="Arial" panose="020B0604020202020204" pitchFamily="34" charset="0"/>
              <a:buChar char="•"/>
            </a:pPr>
            <a:r>
              <a:rPr lang="en-IN" sz="1800" dirty="0">
                <a:hlinkClick r:id="rId5"/>
              </a:rPr>
              <a:t>https://en.wikipedia.org/wiki/Python_Software_Foundation</a:t>
            </a:r>
            <a:endParaRPr lang="en-IN" sz="1800" dirty="0"/>
          </a:p>
          <a:p>
            <a:pPr marL="285750" indent="-285750">
              <a:buFont typeface="Arial" panose="020B0604020202020204" pitchFamily="34" charset="0"/>
              <a:buChar char="•"/>
            </a:pPr>
            <a:r>
              <a:rPr lang="en-IN" sz="1800" dirty="0">
                <a:hlinkClick r:id="rId6"/>
              </a:rPr>
              <a:t>https://1000logos.net/javascript-logo/</a:t>
            </a:r>
            <a:endParaRPr lang="en-IN" sz="1800" dirty="0"/>
          </a:p>
          <a:p>
            <a:pPr marL="285750" indent="-285750">
              <a:buFont typeface="Arial" panose="020B0604020202020204" pitchFamily="34" charset="0"/>
              <a:buChar char="•"/>
            </a:pPr>
            <a:r>
              <a:rPr lang="en-IN" sz="1800" dirty="0">
                <a:hlinkClick r:id="rId7"/>
              </a:rPr>
              <a:t>https://en.wikipedia.org/wiki/HTML#HTML_4</a:t>
            </a:r>
            <a:endParaRPr lang="en-IN" sz="1800" dirty="0"/>
          </a:p>
          <a:p>
            <a:pPr marL="285750" indent="-285750">
              <a:buFont typeface="Arial" panose="020B0604020202020204" pitchFamily="34" charset="0"/>
              <a:buChar char="•"/>
            </a:pPr>
            <a:r>
              <a:rPr lang="en-IN" sz="1800" dirty="0">
                <a:hlinkClick r:id="rId8"/>
              </a:rPr>
              <a:t>https://www.pngwing.com/en/free-png-hwwqg</a:t>
            </a:r>
            <a:endParaRPr lang="en-IN" sz="1800" dirty="0"/>
          </a:p>
          <a:p>
            <a:pPr marL="285750" indent="-285750">
              <a:buFont typeface="Arial" panose="020B0604020202020204" pitchFamily="34" charset="0"/>
              <a:buChar char="•"/>
            </a:pPr>
            <a:endParaRPr lang="en-IN" sz="1800" dirty="0"/>
          </a:p>
        </p:txBody>
      </p:sp>
      <p:sp>
        <p:nvSpPr>
          <p:cNvPr id="4" name="Google Shape;349;g155e21d8ef9_0_0">
            <a:extLst>
              <a:ext uri="{FF2B5EF4-FFF2-40B4-BE49-F238E27FC236}">
                <a16:creationId xmlns:a16="http://schemas.microsoft.com/office/drawing/2014/main" id="{14A5D470-DF10-CEB9-FE13-BF1AADC95D6E}"/>
              </a:ext>
            </a:extLst>
          </p:cNvPr>
          <p:cNvSpPr/>
          <p:nvPr/>
        </p:nvSpPr>
        <p:spPr>
          <a:xfrm>
            <a:off x="809588" y="1729961"/>
            <a:ext cx="8720400" cy="40902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endParaRPr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544f59a126_0_0"/>
          <p:cNvSpPr txBox="1">
            <a:spLocks noGrp="1"/>
          </p:cNvSpPr>
          <p:nvPr>
            <p:ph type="title"/>
          </p:nvPr>
        </p:nvSpPr>
        <p:spPr>
          <a:xfrm>
            <a:off x="838200" y="365126"/>
            <a:ext cx="10515600" cy="881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Times New Roman"/>
              <a:buNone/>
            </a:pPr>
            <a:r>
              <a:rPr lang="en-US" sz="3200" b="1"/>
              <a:t>Future Scope</a:t>
            </a:r>
            <a:endParaRPr sz="3200" b="1"/>
          </a:p>
        </p:txBody>
      </p:sp>
      <p:sp>
        <p:nvSpPr>
          <p:cNvPr id="3" name="Text Placeholder 2">
            <a:extLst>
              <a:ext uri="{FF2B5EF4-FFF2-40B4-BE49-F238E27FC236}">
                <a16:creationId xmlns:a16="http://schemas.microsoft.com/office/drawing/2014/main" id="{F2D3CD65-9F36-5811-248B-554E35713AE9}"/>
              </a:ext>
            </a:extLst>
          </p:cNvPr>
          <p:cNvSpPr>
            <a:spLocks noGrp="1"/>
          </p:cNvSpPr>
          <p:nvPr>
            <p:ph idx="1"/>
          </p:nvPr>
        </p:nvSpPr>
        <p:spPr/>
        <p:txBody>
          <a:bodyPr/>
          <a:lstStyle/>
          <a:p>
            <a:r>
              <a:rPr lang="en-GB" dirty="0"/>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features like FILE TRANSFER and VOICE CHAT, etc.</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1"/>
          <p:cNvSpPr txBox="1">
            <a:spLocks noGrp="1"/>
          </p:cNvSpPr>
          <p:nvPr>
            <p:ph type="title"/>
          </p:nvPr>
        </p:nvSpPr>
        <p:spPr>
          <a:xfrm>
            <a:off x="3452794" y="2766219"/>
            <a:ext cx="5286412"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b="1"/>
              <a:t>DEMONSTRATION</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 name="Picture 2" descr="Graphical user interface, application">
            <a:extLst>
              <a:ext uri="{FF2B5EF4-FFF2-40B4-BE49-F238E27FC236}">
                <a16:creationId xmlns:a16="http://schemas.microsoft.com/office/drawing/2014/main" id="{3F41DCB0-A6BD-40A6-5E4F-60D4E5839B26}"/>
              </a:ext>
            </a:extLst>
          </p:cNvPr>
          <p:cNvPicPr>
            <a:picLocks noChangeAspect="1"/>
          </p:cNvPicPr>
          <p:nvPr/>
        </p:nvPicPr>
        <p:blipFill>
          <a:blip r:embed="rId3"/>
          <a:stretch>
            <a:fillRect/>
          </a:stretch>
        </p:blipFill>
        <p:spPr>
          <a:xfrm>
            <a:off x="0" y="0"/>
            <a:ext cx="12192000" cy="5897880"/>
          </a:xfrm>
          <a:prstGeom prst="rect">
            <a:avLst/>
          </a:prstGeom>
        </p:spPr>
      </p:pic>
      <p:sp>
        <p:nvSpPr>
          <p:cNvPr id="5" name="TextBox 4">
            <a:extLst>
              <a:ext uri="{FF2B5EF4-FFF2-40B4-BE49-F238E27FC236}">
                <a16:creationId xmlns:a16="http://schemas.microsoft.com/office/drawing/2014/main" id="{0C5F41C8-5FA6-A3F0-547D-631A49C8C6C1}"/>
              </a:ext>
            </a:extLst>
          </p:cNvPr>
          <p:cNvSpPr txBox="1"/>
          <p:nvPr/>
        </p:nvSpPr>
        <p:spPr>
          <a:xfrm>
            <a:off x="4390644" y="6035040"/>
            <a:ext cx="3410712" cy="646331"/>
          </a:xfrm>
          <a:prstGeom prst="rect">
            <a:avLst/>
          </a:prstGeom>
          <a:noFill/>
        </p:spPr>
        <p:txBody>
          <a:bodyPr wrap="square" rtlCol="0">
            <a:spAutoFit/>
          </a:bodyPr>
          <a:lstStyle/>
          <a:p>
            <a:r>
              <a:rPr lang="en-GB" sz="3600" b="1" dirty="0"/>
              <a:t>LOGIN PAGE </a:t>
            </a:r>
            <a:endParaRPr lang="en-IN"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E2BBE91B-896D-6C4D-1CCA-083D269EEF7C}"/>
              </a:ext>
            </a:extLst>
          </p:cNvPr>
          <p:cNvPicPr>
            <a:picLocks noChangeAspect="1"/>
          </p:cNvPicPr>
          <p:nvPr/>
        </p:nvPicPr>
        <p:blipFill>
          <a:blip r:embed="rId2"/>
          <a:stretch>
            <a:fillRect/>
          </a:stretch>
        </p:blipFill>
        <p:spPr>
          <a:xfrm>
            <a:off x="0" y="-1"/>
            <a:ext cx="12192000" cy="5991225"/>
          </a:xfrm>
          <a:prstGeom prst="rect">
            <a:avLst/>
          </a:prstGeom>
        </p:spPr>
      </p:pic>
      <p:sp>
        <p:nvSpPr>
          <p:cNvPr id="7" name="TextBox 6">
            <a:extLst>
              <a:ext uri="{FF2B5EF4-FFF2-40B4-BE49-F238E27FC236}">
                <a16:creationId xmlns:a16="http://schemas.microsoft.com/office/drawing/2014/main" id="{95C55835-FB27-CF39-34D3-29D1CCE97E50}"/>
              </a:ext>
            </a:extLst>
          </p:cNvPr>
          <p:cNvSpPr txBox="1"/>
          <p:nvPr/>
        </p:nvSpPr>
        <p:spPr>
          <a:xfrm>
            <a:off x="4333875" y="6075144"/>
            <a:ext cx="2582245" cy="646331"/>
          </a:xfrm>
          <a:prstGeom prst="rect">
            <a:avLst/>
          </a:prstGeom>
          <a:noFill/>
        </p:spPr>
        <p:txBody>
          <a:bodyPr wrap="none" rtlCol="0">
            <a:spAutoFit/>
          </a:bodyPr>
          <a:lstStyle/>
          <a:p>
            <a:r>
              <a:rPr lang="en-GB" sz="3600" b="1" dirty="0"/>
              <a:t>CHAT ROOM</a:t>
            </a:r>
            <a:endParaRPr lang="en-IN" sz="3600" b="1" dirty="0"/>
          </a:p>
        </p:txBody>
      </p:sp>
    </p:spTree>
    <p:extLst>
      <p:ext uri="{BB962C8B-B14F-4D97-AF65-F5344CB8AC3E}">
        <p14:creationId xmlns:p14="http://schemas.microsoft.com/office/powerpoint/2010/main" val="78293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3200" b="1"/>
              <a:t>Contents</a:t>
            </a:r>
            <a:endParaRPr sz="3200" b="1"/>
          </a:p>
        </p:txBody>
      </p:sp>
      <p:sp>
        <p:nvSpPr>
          <p:cNvPr id="88" name="Google Shape;88;p2"/>
          <p:cNvSpPr txBox="1">
            <a:spLocks noGrp="1"/>
          </p:cNvSpPr>
          <p:nvPr>
            <p:ph idx="1"/>
          </p:nvPr>
        </p:nvSpPr>
        <p:spPr>
          <a:xfrm>
            <a:off x="1166775" y="1452275"/>
            <a:ext cx="10515600" cy="4789500"/>
          </a:xfrm>
          <a:prstGeom prst="rect">
            <a:avLst/>
          </a:prstGeom>
          <a:noFill/>
          <a:ln>
            <a:noFill/>
          </a:ln>
        </p:spPr>
        <p:txBody>
          <a:bodyPr spcFirstLastPara="1" wrap="square" lIns="91425" tIns="45700" rIns="91425" bIns="45700" anchor="t" anchorCtr="0">
            <a:noAutofit/>
          </a:bodyPr>
          <a:lstStyle/>
          <a:p>
            <a:pPr marL="457200" lvl="0" indent="-360589" algn="l" rtl="0">
              <a:lnSpc>
                <a:spcPct val="130000"/>
              </a:lnSpc>
              <a:spcBef>
                <a:spcPts val="1000"/>
              </a:spcBef>
              <a:spcAft>
                <a:spcPts val="0"/>
              </a:spcAft>
              <a:buSzPts val="2079"/>
              <a:buFont typeface="Arial"/>
              <a:buChar char="•"/>
            </a:pPr>
            <a:r>
              <a:rPr lang="en-US" sz="2078" dirty="0"/>
              <a:t>Topics</a:t>
            </a:r>
            <a:endParaRPr sz="2078" dirty="0"/>
          </a:p>
          <a:p>
            <a:pPr marL="457200" lvl="0" indent="-360589" algn="l" rtl="0">
              <a:lnSpc>
                <a:spcPct val="130000"/>
              </a:lnSpc>
              <a:spcBef>
                <a:spcPts val="1000"/>
              </a:spcBef>
              <a:spcAft>
                <a:spcPts val="0"/>
              </a:spcAft>
              <a:buSzPts val="2079"/>
              <a:buFont typeface="Arial"/>
              <a:buChar char="•"/>
            </a:pPr>
            <a:r>
              <a:rPr lang="en-US" sz="2078" dirty="0"/>
              <a:t>Problem Statement</a:t>
            </a:r>
            <a:endParaRPr sz="2328" dirty="0"/>
          </a:p>
          <a:p>
            <a:pPr marL="457200" lvl="0" indent="-360589" algn="l" rtl="0">
              <a:lnSpc>
                <a:spcPct val="130000"/>
              </a:lnSpc>
              <a:spcBef>
                <a:spcPts val="1000"/>
              </a:spcBef>
              <a:spcAft>
                <a:spcPts val="0"/>
              </a:spcAft>
              <a:buSzPts val="2079"/>
              <a:buFont typeface="Arial"/>
              <a:buChar char="•"/>
            </a:pPr>
            <a:r>
              <a:rPr lang="en-US" sz="2078" dirty="0"/>
              <a:t>Solution</a:t>
            </a:r>
            <a:endParaRPr sz="2328" dirty="0"/>
          </a:p>
          <a:p>
            <a:pPr marL="457200" lvl="0" indent="-360589" algn="l" rtl="0">
              <a:lnSpc>
                <a:spcPct val="130000"/>
              </a:lnSpc>
              <a:spcBef>
                <a:spcPts val="1000"/>
              </a:spcBef>
              <a:spcAft>
                <a:spcPts val="0"/>
              </a:spcAft>
              <a:buSzPts val="2079"/>
              <a:buFont typeface="Arial"/>
              <a:buChar char="•"/>
            </a:pPr>
            <a:r>
              <a:rPr lang="en-US" sz="2078" dirty="0"/>
              <a:t>Tech Stack</a:t>
            </a:r>
            <a:endParaRPr sz="2328" dirty="0"/>
          </a:p>
          <a:p>
            <a:pPr marL="457200" lvl="0" indent="-360589" algn="l" rtl="0">
              <a:lnSpc>
                <a:spcPct val="130000"/>
              </a:lnSpc>
              <a:spcBef>
                <a:spcPts val="1000"/>
              </a:spcBef>
              <a:spcAft>
                <a:spcPts val="0"/>
              </a:spcAft>
              <a:buSzPts val="2079"/>
              <a:buFont typeface="Arial"/>
              <a:buChar char="•"/>
            </a:pPr>
            <a:r>
              <a:rPr lang="en-US" sz="2078" dirty="0"/>
              <a:t>Workflow</a:t>
            </a:r>
            <a:endParaRPr sz="2328" dirty="0"/>
          </a:p>
          <a:p>
            <a:pPr marL="457200" lvl="0" indent="-360589" algn="l" rtl="0">
              <a:lnSpc>
                <a:spcPct val="130000"/>
              </a:lnSpc>
              <a:spcBef>
                <a:spcPts val="1000"/>
              </a:spcBef>
              <a:spcAft>
                <a:spcPts val="0"/>
              </a:spcAft>
              <a:buSzPts val="2079"/>
              <a:buFont typeface="Arial"/>
              <a:buChar char="•"/>
            </a:pPr>
            <a:r>
              <a:rPr lang="en-US" sz="2078" dirty="0"/>
              <a:t>References</a:t>
            </a:r>
            <a:endParaRPr sz="2328" dirty="0"/>
          </a:p>
          <a:p>
            <a:pPr marL="457200" lvl="0" indent="-360589" algn="l" rtl="0">
              <a:lnSpc>
                <a:spcPct val="130000"/>
              </a:lnSpc>
              <a:spcBef>
                <a:spcPts val="1000"/>
              </a:spcBef>
              <a:spcAft>
                <a:spcPts val="0"/>
              </a:spcAft>
              <a:buSzPts val="2079"/>
              <a:buFont typeface="Arial"/>
              <a:buChar char="•"/>
            </a:pPr>
            <a:r>
              <a:rPr lang="en-US" sz="2078" dirty="0"/>
              <a:t>Future Scope</a:t>
            </a:r>
            <a:endParaRPr sz="2078" dirty="0"/>
          </a:p>
          <a:p>
            <a:pPr marL="457200" lvl="0" indent="-360589" algn="l" rtl="0">
              <a:lnSpc>
                <a:spcPct val="130000"/>
              </a:lnSpc>
              <a:spcBef>
                <a:spcPts val="1000"/>
              </a:spcBef>
              <a:spcAft>
                <a:spcPts val="0"/>
              </a:spcAft>
              <a:buSzPts val="2079"/>
              <a:buChar char="•"/>
            </a:pPr>
            <a:r>
              <a:rPr lang="en-US" sz="2078" dirty="0"/>
              <a:t>Demonstration</a:t>
            </a:r>
            <a:endParaRPr sz="15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13"/>
          <p:cNvPicPr preferRelativeResize="0"/>
          <p:nvPr/>
        </p:nvPicPr>
        <p:blipFill rotWithShape="1">
          <a:blip r:embed="rId3">
            <a:alphaModFix/>
          </a:blip>
          <a:srcRect/>
          <a:stretch/>
        </p:blipFill>
        <p:spPr>
          <a:xfrm>
            <a:off x="2220516" y="1869282"/>
            <a:ext cx="7750970" cy="3119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5fdbb83626_0_0"/>
          <p:cNvSpPr txBox="1">
            <a:spLocks noGrp="1"/>
          </p:cNvSpPr>
          <p:nvPr>
            <p:ph type="title"/>
          </p:nvPr>
        </p:nvSpPr>
        <p:spPr>
          <a:xfrm>
            <a:off x="838200" y="365125"/>
            <a:ext cx="10515600" cy="96477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400" b="1" dirty="0">
                <a:latin typeface="Arial"/>
                <a:ea typeface="Arial"/>
                <a:cs typeface="Arial"/>
                <a:sym typeface="Arial"/>
              </a:rPr>
              <a:t>TOPICS</a:t>
            </a:r>
            <a:endParaRPr dirty="0"/>
          </a:p>
        </p:txBody>
      </p:sp>
      <p:sp>
        <p:nvSpPr>
          <p:cNvPr id="99" name="Google Shape;99;g15fdbb83626_0_0"/>
          <p:cNvSpPr txBox="1"/>
          <p:nvPr/>
        </p:nvSpPr>
        <p:spPr>
          <a:xfrm>
            <a:off x="516850" y="1631507"/>
            <a:ext cx="35094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Python</a:t>
            </a:r>
            <a:endParaRPr sz="2000" dirty="0">
              <a:latin typeface="Times New Roman"/>
              <a:ea typeface="Times New Roman"/>
              <a:cs typeface="Times New Roman"/>
              <a:sym typeface="Times New Roman"/>
            </a:endParaRPr>
          </a:p>
        </p:txBody>
      </p:sp>
      <p:sp>
        <p:nvSpPr>
          <p:cNvPr id="101" name="Google Shape;101;g15fdbb83626_0_0"/>
          <p:cNvSpPr txBox="1"/>
          <p:nvPr/>
        </p:nvSpPr>
        <p:spPr>
          <a:xfrm>
            <a:off x="3124709" y="1623040"/>
            <a:ext cx="35094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HTML </a:t>
            </a:r>
            <a:endParaRPr sz="2000" dirty="0">
              <a:latin typeface="Times New Roman"/>
              <a:ea typeface="Times New Roman"/>
              <a:cs typeface="Times New Roman"/>
              <a:sym typeface="Times New Roman"/>
            </a:endParaRPr>
          </a:p>
        </p:txBody>
      </p:sp>
      <p:sp>
        <p:nvSpPr>
          <p:cNvPr id="102" name="Google Shape;102;g15fdbb83626_0_0"/>
          <p:cNvSpPr txBox="1"/>
          <p:nvPr/>
        </p:nvSpPr>
        <p:spPr>
          <a:xfrm>
            <a:off x="5071532" y="1612013"/>
            <a:ext cx="2833317" cy="492412"/>
          </a:xfrm>
          <a:prstGeom prst="rect">
            <a:avLst/>
          </a:prstGeom>
          <a:noFill/>
          <a:ln>
            <a:noFill/>
          </a:ln>
        </p:spPr>
        <p:txBody>
          <a:bodyPr spcFirstLastPara="1" wrap="square" lIns="91425" tIns="91425" rIns="91425" bIns="91425" anchor="t" anchorCtr="0">
            <a:spAutoFit/>
          </a:bodyPr>
          <a:lstStyle/>
          <a:p>
            <a:pPr marL="901700" lvl="1" indent="-342900">
              <a:buSzPct val="110000"/>
              <a:buFont typeface="Arial" panose="020B0604020202020204" pitchFamily="34" charset="0"/>
              <a:buChar char="•"/>
            </a:pPr>
            <a:r>
              <a:rPr lang="en-US" sz="2000" dirty="0">
                <a:latin typeface="Times New Roman"/>
                <a:ea typeface="Times New Roman"/>
                <a:cs typeface="Times New Roman"/>
                <a:sym typeface="Times New Roman"/>
              </a:rPr>
              <a:t>Java script </a:t>
            </a:r>
          </a:p>
        </p:txBody>
      </p:sp>
      <p:pic>
        <p:nvPicPr>
          <p:cNvPr id="1026" name="Picture 2" descr="Geospatial Solutions Expert: Using Python to create and view HTML file">
            <a:extLst>
              <a:ext uri="{FF2B5EF4-FFF2-40B4-BE49-F238E27FC236}">
                <a16:creationId xmlns:a16="http://schemas.microsoft.com/office/drawing/2014/main" id="{64F2955E-9CA8-552B-9BE8-245006066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5" y="2761655"/>
            <a:ext cx="5340175" cy="30295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Script logo and symbol, meaning, history, PNG">
            <a:extLst>
              <a:ext uri="{FF2B5EF4-FFF2-40B4-BE49-F238E27FC236}">
                <a16:creationId xmlns:a16="http://schemas.microsoft.com/office/drawing/2014/main" id="{751E3E1E-B34F-4C7D-B45D-72A647093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33" y="2761655"/>
            <a:ext cx="4758267" cy="302950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9BECE2A-3DEE-79B8-8FDB-E89CDEB6DA18}"/>
              </a:ext>
            </a:extLst>
          </p:cNvPr>
          <p:cNvPicPr>
            <a:picLocks noChangeAspect="1"/>
          </p:cNvPicPr>
          <p:nvPr/>
        </p:nvPicPr>
        <p:blipFill>
          <a:blip r:embed="rId5"/>
          <a:stretch>
            <a:fillRect/>
          </a:stretch>
        </p:blipFill>
        <p:spPr>
          <a:xfrm>
            <a:off x="8610600" y="2980780"/>
            <a:ext cx="3132160" cy="2810381"/>
          </a:xfrm>
          <a:prstGeom prst="rect">
            <a:avLst/>
          </a:prstGeom>
        </p:spPr>
      </p:pic>
      <p:sp>
        <p:nvSpPr>
          <p:cNvPr id="3" name="TextBox 2">
            <a:extLst>
              <a:ext uri="{FF2B5EF4-FFF2-40B4-BE49-F238E27FC236}">
                <a16:creationId xmlns:a16="http://schemas.microsoft.com/office/drawing/2014/main" id="{718DCEA3-8FAB-2E9D-01D0-B307123ADF79}"/>
              </a:ext>
            </a:extLst>
          </p:cNvPr>
          <p:cNvSpPr txBox="1"/>
          <p:nvPr/>
        </p:nvSpPr>
        <p:spPr>
          <a:xfrm>
            <a:off x="8610600" y="1698398"/>
            <a:ext cx="2235200" cy="369332"/>
          </a:xfrm>
          <a:prstGeom prst="rect">
            <a:avLst/>
          </a:prstGeom>
          <a:noFill/>
        </p:spPr>
        <p:txBody>
          <a:bodyPr wrap="square" rtlCol="0">
            <a:spAutoFit/>
          </a:bodyPr>
          <a:lstStyle/>
          <a:p>
            <a:pPr marL="285750" indent="-285750">
              <a:buFont typeface="Arial" panose="020B0604020202020204" pitchFamily="34" charset="0"/>
              <a:buChar char="•"/>
            </a:pPr>
            <a:r>
              <a:rPr lang="en-GB" dirty="0"/>
              <a:t>Django</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61A19-B147-643A-4713-2136D56435AD}"/>
              </a:ext>
            </a:extLst>
          </p:cNvPr>
          <p:cNvSpPr>
            <a:spLocks noGrp="1"/>
          </p:cNvSpPr>
          <p:nvPr>
            <p:ph type="title"/>
          </p:nvPr>
        </p:nvSpPr>
        <p:spPr>
          <a:xfrm>
            <a:off x="572493" y="238539"/>
            <a:ext cx="11018520" cy="1434415"/>
          </a:xfrm>
        </p:spPr>
        <p:txBody>
          <a:bodyPr anchor="b">
            <a:normAutofit/>
          </a:bodyPr>
          <a:lstStyle/>
          <a:p>
            <a:r>
              <a:rPr lang="en-US" sz="5400" dirty="0"/>
              <a:t>Role of HTML</a:t>
            </a:r>
            <a:endParaRPr lang="en-IN" sz="5400" dirty="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C22BE79-450B-4D99-0C80-012E3A7CEFD1}"/>
              </a:ext>
            </a:extLst>
          </p:cNvPr>
          <p:cNvSpPr>
            <a:spLocks noGrp="1"/>
          </p:cNvSpPr>
          <p:nvPr>
            <p:ph idx="1"/>
          </p:nvPr>
        </p:nvSpPr>
        <p:spPr>
          <a:xfrm>
            <a:off x="572493" y="2071316"/>
            <a:ext cx="6713552" cy="4119172"/>
          </a:xfrm>
        </p:spPr>
        <p:txBody>
          <a:bodyPr anchor="t">
            <a:normAutofit/>
          </a:bodyPr>
          <a:lstStyle/>
          <a:p>
            <a:r>
              <a:rPr lang="en-US" sz="2200" dirty="0"/>
              <a:t>Html </a:t>
            </a:r>
            <a:r>
              <a:rPr lang="en-US" sz="2200"/>
              <a:t>stads</a:t>
            </a:r>
            <a:r>
              <a:rPr lang="en-US" sz="2200" dirty="0"/>
              <a:t> for hypertext markup language </a:t>
            </a:r>
          </a:p>
          <a:p>
            <a:r>
              <a:rPr lang="en-US" sz="2200" dirty="0"/>
              <a:t>It is basically a standard markup language for giving a static skeleton to web application and websites </a:t>
            </a:r>
          </a:p>
          <a:p>
            <a:r>
              <a:rPr lang="en-US" sz="2200" dirty="0"/>
              <a:t>It’s a well standardized system </a:t>
            </a:r>
            <a:endParaRPr lang="en-IN" sz="2200" dirty="0"/>
          </a:p>
        </p:txBody>
      </p:sp>
      <p:pic>
        <p:nvPicPr>
          <p:cNvPr id="1026" name="Picture 2" descr="HTML - Wikipedia">
            <a:extLst>
              <a:ext uri="{FF2B5EF4-FFF2-40B4-BE49-F238E27FC236}">
                <a16:creationId xmlns:a16="http://schemas.microsoft.com/office/drawing/2014/main" id="{5F996570-B949-FCF7-DC79-D562836964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6" r="2460"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0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C614D-28D8-5220-69A2-BA3AF38E5A78}"/>
              </a:ext>
            </a:extLst>
          </p:cNvPr>
          <p:cNvSpPr>
            <a:spLocks noGrp="1"/>
          </p:cNvSpPr>
          <p:nvPr>
            <p:ph type="title"/>
          </p:nvPr>
        </p:nvSpPr>
        <p:spPr>
          <a:xfrm>
            <a:off x="572493" y="238539"/>
            <a:ext cx="11018520" cy="1434415"/>
          </a:xfrm>
        </p:spPr>
        <p:txBody>
          <a:bodyPr anchor="b">
            <a:normAutofit/>
          </a:bodyPr>
          <a:lstStyle/>
          <a:p>
            <a:r>
              <a:rPr lang="en-US" sz="5400"/>
              <a:t>Role of Javascript </a:t>
            </a:r>
            <a:endParaRPr lang="en-IN" sz="5400"/>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A8D22FC-151B-2454-AA71-1D46C73E839A}"/>
              </a:ext>
            </a:extLst>
          </p:cNvPr>
          <p:cNvSpPr>
            <a:spLocks noGrp="1"/>
          </p:cNvSpPr>
          <p:nvPr>
            <p:ph idx="1"/>
          </p:nvPr>
        </p:nvSpPr>
        <p:spPr>
          <a:xfrm>
            <a:off x="572493" y="2071316"/>
            <a:ext cx="6713552" cy="4119172"/>
          </a:xfrm>
        </p:spPr>
        <p:txBody>
          <a:bodyPr anchor="t">
            <a:normAutofit/>
          </a:bodyPr>
          <a:lstStyle/>
          <a:p>
            <a:r>
              <a:rPr lang="en-US" sz="2200"/>
              <a:t>Javascript</a:t>
            </a:r>
            <a:r>
              <a:rPr lang="en-US" sz="2200" dirty="0"/>
              <a:t> which is often known as </a:t>
            </a:r>
            <a:r>
              <a:rPr lang="en-US" sz="2200"/>
              <a:t>js</a:t>
            </a:r>
            <a:r>
              <a:rPr lang="en-US" sz="2200" dirty="0"/>
              <a:t> , is a high –level dynamic interpreted programming language </a:t>
            </a:r>
          </a:p>
          <a:p>
            <a:r>
              <a:rPr lang="en-US" sz="2200" dirty="0"/>
              <a:t>It allows client-side scripting to create completely dynamic we application and websites </a:t>
            </a:r>
            <a:endParaRPr lang="en-IN" sz="2200" dirty="0"/>
          </a:p>
        </p:txBody>
      </p:sp>
      <p:pic>
        <p:nvPicPr>
          <p:cNvPr id="2050" name="Picture 2" descr="JavaScript | Rootstack">
            <a:extLst>
              <a:ext uri="{FF2B5EF4-FFF2-40B4-BE49-F238E27FC236}">
                <a16:creationId xmlns:a16="http://schemas.microsoft.com/office/drawing/2014/main" id="{FDADB5FF-77EC-B98B-51B6-D5B6A86C1C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93" r="22492"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1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7BCD-4791-42E1-7B39-D64E0FC4C3E9}"/>
              </a:ext>
            </a:extLst>
          </p:cNvPr>
          <p:cNvSpPr>
            <a:spLocks noGrp="1"/>
          </p:cNvSpPr>
          <p:nvPr>
            <p:ph type="title"/>
          </p:nvPr>
        </p:nvSpPr>
        <p:spPr>
          <a:xfrm>
            <a:off x="572493" y="238539"/>
            <a:ext cx="11018520" cy="1434415"/>
          </a:xfrm>
        </p:spPr>
        <p:txBody>
          <a:bodyPr anchor="b">
            <a:normAutofit/>
          </a:bodyPr>
          <a:lstStyle/>
          <a:p>
            <a:r>
              <a:rPr lang="en-US" sz="5400" dirty="0"/>
              <a:t>Role of Python </a:t>
            </a:r>
            <a:endParaRPr lang="en-IN" sz="5400" dirty="0"/>
          </a:p>
        </p:txBody>
      </p:sp>
      <p:sp>
        <p:nvSpPr>
          <p:cNvPr id="308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5E54A10-2443-6C3D-B6F3-3FBA591654FE}"/>
              </a:ext>
            </a:extLst>
          </p:cNvPr>
          <p:cNvSpPr>
            <a:spLocks noGrp="1"/>
          </p:cNvSpPr>
          <p:nvPr>
            <p:ph idx="1"/>
          </p:nvPr>
        </p:nvSpPr>
        <p:spPr>
          <a:xfrm>
            <a:off x="572493" y="2071316"/>
            <a:ext cx="6713552" cy="4119172"/>
          </a:xfrm>
        </p:spPr>
        <p:txBody>
          <a:bodyPr anchor="t">
            <a:normAutofit/>
          </a:bodyPr>
          <a:lstStyle/>
          <a:p>
            <a:r>
              <a:rPr lang="en-US" sz="2200" dirty="0"/>
              <a:t>The repository of this application consists of two python files, server.py and client.py. server.py is the script that runs the server, which all the clients will use to communicate to each other. And client.py will be used by the client to connect to server and send messages to other clients</a:t>
            </a:r>
            <a:endParaRPr lang="en-IN" sz="2200" dirty="0"/>
          </a:p>
        </p:txBody>
      </p:sp>
      <p:pic>
        <p:nvPicPr>
          <p:cNvPr id="3074" name="Picture 2" descr="Python - Wikiversity">
            <a:extLst>
              <a:ext uri="{FF2B5EF4-FFF2-40B4-BE49-F238E27FC236}">
                <a16:creationId xmlns:a16="http://schemas.microsoft.com/office/drawing/2014/main" id="{D6EF59AA-61B1-869D-D988-357F6CAEF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8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E5C11-F9D0-4767-9638-D812954BFB57}"/>
              </a:ext>
            </a:extLst>
          </p:cNvPr>
          <p:cNvSpPr>
            <a:spLocks noGrp="1"/>
          </p:cNvSpPr>
          <p:nvPr>
            <p:ph type="title"/>
          </p:nvPr>
        </p:nvSpPr>
        <p:spPr>
          <a:xfrm>
            <a:off x="572493" y="238539"/>
            <a:ext cx="11018520" cy="1434415"/>
          </a:xfrm>
        </p:spPr>
        <p:txBody>
          <a:bodyPr anchor="b">
            <a:normAutofit/>
          </a:bodyPr>
          <a:lstStyle/>
          <a:p>
            <a:r>
              <a:rPr lang="en-GB" sz="5400" dirty="0"/>
              <a:t>Role of Django</a:t>
            </a:r>
            <a:endParaRPr lang="en-IN" sz="5400" dirty="0"/>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3825D68-CD41-9875-884A-B93F8127FD6E}"/>
              </a:ext>
            </a:extLst>
          </p:cNvPr>
          <p:cNvSpPr>
            <a:spLocks noGrp="1"/>
          </p:cNvSpPr>
          <p:nvPr>
            <p:ph idx="1"/>
          </p:nvPr>
        </p:nvSpPr>
        <p:spPr>
          <a:xfrm>
            <a:off x="572493" y="2071317"/>
            <a:ext cx="6713552" cy="2246684"/>
          </a:xfrm>
        </p:spPr>
        <p:txBody>
          <a:bodyPr anchor="t">
            <a:normAutofit/>
          </a:bodyPr>
          <a:lstStyle/>
          <a:p>
            <a:r>
              <a:rPr lang="en-GB" sz="2200" dirty="0"/>
              <a:t>Django is a high-level Python web framework that enables rapid development of secure and maintainable websites. Built by experienced developers, Django takes care of much of the hassle of web development, so you can focus on writing your app without needing to reinvent the wheel</a:t>
            </a:r>
            <a:endParaRPr lang="en-IN" sz="2200" dirty="0"/>
          </a:p>
        </p:txBody>
      </p:sp>
      <p:pic>
        <p:nvPicPr>
          <p:cNvPr id="6" name="Picture 5" descr="Logo, icon&#10;&#10;Description automatically generated">
            <a:extLst>
              <a:ext uri="{FF2B5EF4-FFF2-40B4-BE49-F238E27FC236}">
                <a16:creationId xmlns:a16="http://schemas.microsoft.com/office/drawing/2014/main" id="{BC3FADFA-F4AF-761F-83A6-F1556D78BE7D}"/>
              </a:ext>
            </a:extLst>
          </p:cNvPr>
          <p:cNvPicPr>
            <a:picLocks noChangeAspect="1"/>
          </p:cNvPicPr>
          <p:nvPr/>
        </p:nvPicPr>
        <p:blipFill rotWithShape="1">
          <a:blip r:embed="rId2"/>
          <a:srcRect l="1639" r="2154" b="-2"/>
          <a:stretch/>
        </p:blipFill>
        <p:spPr>
          <a:xfrm>
            <a:off x="7675658" y="2093976"/>
            <a:ext cx="3941064" cy="4096512"/>
          </a:xfrm>
          <a:prstGeom prst="rect">
            <a:avLst/>
          </a:prstGeom>
        </p:spPr>
      </p:pic>
    </p:spTree>
    <p:extLst>
      <p:ext uri="{BB962C8B-B14F-4D97-AF65-F5344CB8AC3E}">
        <p14:creationId xmlns:p14="http://schemas.microsoft.com/office/powerpoint/2010/main" val="231268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5fdbb83626_0_17"/>
          <p:cNvSpPr txBox="1">
            <a:spLocks noGrp="1"/>
          </p:cNvSpPr>
          <p:nvPr>
            <p:ph type="title"/>
          </p:nvPr>
        </p:nvSpPr>
        <p:spPr>
          <a:xfrm>
            <a:off x="570278" y="213117"/>
            <a:ext cx="10783522" cy="132556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Training Topics</a:t>
            </a:r>
            <a:endParaRPr dirty="0"/>
          </a:p>
        </p:txBody>
      </p:sp>
      <p:sp>
        <p:nvSpPr>
          <p:cNvPr id="112" name="Google Shape;112;g15fdbb83626_0_17"/>
          <p:cNvSpPr txBox="1">
            <a:spLocks noGrp="1"/>
          </p:cNvSpPr>
          <p:nvPr>
            <p:ph idx="1"/>
          </p:nvPr>
        </p:nvSpPr>
        <p:spPr>
          <a:xfrm>
            <a:off x="570278" y="1493206"/>
            <a:ext cx="2980500" cy="25365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688"/>
              <a:buNone/>
            </a:pPr>
            <a:r>
              <a:rPr lang="en-US" sz="1700" b="1" dirty="0"/>
              <a:t>Introduction</a:t>
            </a:r>
            <a:r>
              <a:rPr lang="en-US" sz="1700" dirty="0"/>
              <a:t>			</a:t>
            </a:r>
            <a:endParaRPr sz="1700" dirty="0"/>
          </a:p>
          <a:p>
            <a:pPr marL="457200" lvl="0" indent="-336550" algn="l" rtl="0">
              <a:lnSpc>
                <a:spcPct val="95000"/>
              </a:lnSpc>
              <a:spcBef>
                <a:spcPts val="1200"/>
              </a:spcBef>
              <a:spcAft>
                <a:spcPts val="0"/>
              </a:spcAft>
              <a:buSzPts val="1700"/>
              <a:buChar char="•"/>
            </a:pPr>
            <a:r>
              <a:rPr lang="en-US" sz="1700" dirty="0"/>
              <a:t>History</a:t>
            </a:r>
            <a:endParaRPr sz="1700" dirty="0"/>
          </a:p>
          <a:p>
            <a:pPr marL="457200" lvl="0" indent="-336550" algn="l" rtl="0">
              <a:lnSpc>
                <a:spcPct val="95000"/>
              </a:lnSpc>
              <a:spcBef>
                <a:spcPts val="0"/>
              </a:spcBef>
              <a:spcAft>
                <a:spcPts val="0"/>
              </a:spcAft>
              <a:buSzPts val="1700"/>
              <a:buChar char="•"/>
            </a:pPr>
            <a:r>
              <a:rPr lang="en-US" sz="1700" dirty="0"/>
              <a:t>Features</a:t>
            </a:r>
            <a:endParaRPr sz="1700" dirty="0"/>
          </a:p>
          <a:p>
            <a:pPr marL="457200" lvl="0" indent="-336550" algn="l" rtl="0">
              <a:lnSpc>
                <a:spcPct val="115000"/>
              </a:lnSpc>
              <a:spcBef>
                <a:spcPts val="0"/>
              </a:spcBef>
              <a:spcAft>
                <a:spcPts val="0"/>
              </a:spcAft>
              <a:buSzPts val="1700"/>
              <a:buChar char="•"/>
            </a:pPr>
            <a:r>
              <a:rPr lang="en-US" sz="1700" dirty="0"/>
              <a:t>Setting up path</a:t>
            </a:r>
            <a:endParaRPr sz="1700" dirty="0"/>
          </a:p>
          <a:p>
            <a:pPr marL="457200" lvl="0" indent="-336550" algn="l" rtl="0">
              <a:lnSpc>
                <a:spcPct val="115000"/>
              </a:lnSpc>
              <a:spcBef>
                <a:spcPts val="0"/>
              </a:spcBef>
              <a:spcAft>
                <a:spcPts val="0"/>
              </a:spcAft>
              <a:buSzPts val="1700"/>
              <a:buChar char="•"/>
            </a:pPr>
            <a:r>
              <a:rPr lang="en-US" sz="1700" dirty="0"/>
              <a:t>Working with Python</a:t>
            </a:r>
            <a:endParaRPr sz="1700" dirty="0"/>
          </a:p>
          <a:p>
            <a:pPr marL="457200" lvl="0" indent="-336550" algn="l" rtl="0">
              <a:lnSpc>
                <a:spcPct val="115000"/>
              </a:lnSpc>
              <a:spcBef>
                <a:spcPts val="0"/>
              </a:spcBef>
              <a:spcAft>
                <a:spcPts val="0"/>
              </a:spcAft>
              <a:buSzPts val="1700"/>
              <a:buChar char="•"/>
            </a:pPr>
            <a:r>
              <a:rPr lang="en-US" sz="1700" dirty="0"/>
              <a:t>Basic Syntax</a:t>
            </a:r>
            <a:endParaRPr sz="1700" dirty="0"/>
          </a:p>
          <a:p>
            <a:pPr marL="457200" lvl="0" indent="-336550" algn="l" rtl="0">
              <a:lnSpc>
                <a:spcPct val="115000"/>
              </a:lnSpc>
              <a:spcBef>
                <a:spcPts val="0"/>
              </a:spcBef>
              <a:spcAft>
                <a:spcPts val="0"/>
              </a:spcAft>
              <a:buSzPts val="1700"/>
              <a:buChar char="•"/>
            </a:pPr>
            <a:r>
              <a:rPr lang="en-US" sz="1700" dirty="0"/>
              <a:t>Variable and Data Types</a:t>
            </a:r>
            <a:endParaRPr sz="1700" dirty="0"/>
          </a:p>
          <a:p>
            <a:pPr marL="457200" lvl="0" indent="-336550" algn="l" rtl="0">
              <a:lnSpc>
                <a:spcPct val="115000"/>
              </a:lnSpc>
              <a:spcBef>
                <a:spcPts val="0"/>
              </a:spcBef>
              <a:spcAft>
                <a:spcPts val="0"/>
              </a:spcAft>
              <a:buSzPts val="1700"/>
              <a:buChar char="•"/>
            </a:pPr>
            <a:r>
              <a:rPr lang="en-US" sz="1700" dirty="0"/>
              <a:t>Operator</a:t>
            </a:r>
            <a:endParaRPr sz="1700" dirty="0"/>
          </a:p>
        </p:txBody>
      </p:sp>
      <p:sp>
        <p:nvSpPr>
          <p:cNvPr id="114" name="Google Shape;114;g15fdbb83626_0_17"/>
          <p:cNvSpPr txBox="1">
            <a:spLocks noGrp="1"/>
          </p:cNvSpPr>
          <p:nvPr>
            <p:ph type="body" idx="4294967295"/>
          </p:nvPr>
        </p:nvSpPr>
        <p:spPr>
          <a:xfrm>
            <a:off x="3451225" y="4244180"/>
            <a:ext cx="2743200" cy="1603375"/>
          </a:xfrm>
          <a:prstGeom prst="rect">
            <a:avLst/>
          </a:prstGeom>
        </p:spPr>
        <p:txBody>
          <a:bodyPr spcFirstLastPara="1" wrap="square" lIns="91425" tIns="45700" rIns="91425" bIns="45700" anchor="t" anchorCtr="0">
            <a:normAutofit/>
          </a:bodyPr>
          <a:lstStyle/>
          <a:p>
            <a:pPr marL="0" lvl="0" indent="0" algn="l" rtl="0">
              <a:lnSpc>
                <a:spcPct val="80000"/>
              </a:lnSpc>
              <a:spcBef>
                <a:spcPts val="1000"/>
              </a:spcBef>
              <a:spcAft>
                <a:spcPts val="0"/>
              </a:spcAft>
              <a:buNone/>
            </a:pPr>
            <a:r>
              <a:rPr lang="en-US" sz="1700" b="1" dirty="0"/>
              <a:t>Conditional statement</a:t>
            </a:r>
            <a:r>
              <a:rPr lang="en-US" sz="1700" dirty="0"/>
              <a:t>	</a:t>
            </a:r>
            <a:endParaRPr sz="1700" dirty="0"/>
          </a:p>
          <a:p>
            <a:pPr marL="457200" lvl="0" indent="-336550" algn="l" rtl="0">
              <a:lnSpc>
                <a:spcPct val="115000"/>
              </a:lnSpc>
              <a:spcBef>
                <a:spcPts val="1200"/>
              </a:spcBef>
              <a:spcAft>
                <a:spcPts val="0"/>
              </a:spcAft>
              <a:buSzPts val="1700"/>
              <a:buChar char="•"/>
            </a:pPr>
            <a:r>
              <a:rPr lang="en-US" sz="1700" dirty="0"/>
              <a:t>If</a:t>
            </a:r>
            <a:endParaRPr sz="1700" dirty="0"/>
          </a:p>
          <a:p>
            <a:pPr marL="457200" lvl="0" indent="-336550" algn="l" rtl="0">
              <a:lnSpc>
                <a:spcPct val="115000"/>
              </a:lnSpc>
              <a:spcBef>
                <a:spcPts val="0"/>
              </a:spcBef>
              <a:spcAft>
                <a:spcPts val="0"/>
              </a:spcAft>
              <a:buSzPts val="1700"/>
              <a:buChar char="•"/>
            </a:pPr>
            <a:r>
              <a:rPr lang="en-US" sz="1700" dirty="0"/>
              <a:t>If- else</a:t>
            </a:r>
            <a:endParaRPr sz="1700" dirty="0"/>
          </a:p>
          <a:p>
            <a:pPr marL="120650" lvl="0" indent="0" algn="l" rtl="0">
              <a:lnSpc>
                <a:spcPct val="115000"/>
              </a:lnSpc>
              <a:spcBef>
                <a:spcPts val="0"/>
              </a:spcBef>
              <a:spcAft>
                <a:spcPts val="0"/>
              </a:spcAft>
              <a:buSzPts val="1700"/>
              <a:buNone/>
            </a:pPr>
            <a:endParaRPr sz="1700" dirty="0"/>
          </a:p>
        </p:txBody>
      </p:sp>
      <p:sp>
        <p:nvSpPr>
          <p:cNvPr id="115" name="Google Shape;115;g15fdbb83626_0_17"/>
          <p:cNvSpPr txBox="1">
            <a:spLocks noGrp="1"/>
          </p:cNvSpPr>
          <p:nvPr>
            <p:ph type="body" idx="4294967295"/>
          </p:nvPr>
        </p:nvSpPr>
        <p:spPr>
          <a:xfrm>
            <a:off x="8780463" y="4304503"/>
            <a:ext cx="2228850" cy="1871663"/>
          </a:xfrm>
          <a:prstGeom prst="rect">
            <a:avLst/>
          </a:prstGeom>
        </p:spPr>
        <p:txBody>
          <a:bodyPr spcFirstLastPara="1" wrap="square" lIns="91425" tIns="45700" rIns="91425" bIns="45700" anchor="t" anchorCtr="0">
            <a:normAutofit/>
          </a:bodyPr>
          <a:lstStyle/>
          <a:p>
            <a:pPr marL="0" lvl="0" indent="0" algn="l" rtl="0">
              <a:lnSpc>
                <a:spcPct val="80000"/>
              </a:lnSpc>
              <a:spcBef>
                <a:spcPts val="1000"/>
              </a:spcBef>
              <a:spcAft>
                <a:spcPts val="0"/>
              </a:spcAft>
              <a:buNone/>
            </a:pPr>
            <a:r>
              <a:rPr lang="en-US" sz="1700" b="1" dirty="0"/>
              <a:t>Looping	</a:t>
            </a:r>
            <a:r>
              <a:rPr lang="en-US" sz="1700" dirty="0"/>
              <a:t>		</a:t>
            </a:r>
            <a:endParaRPr sz="1700" dirty="0"/>
          </a:p>
          <a:p>
            <a:pPr marL="457200" lvl="0" indent="-336550" algn="l" rtl="0">
              <a:lnSpc>
                <a:spcPct val="115000"/>
              </a:lnSpc>
              <a:spcBef>
                <a:spcPts val="1200"/>
              </a:spcBef>
              <a:spcAft>
                <a:spcPts val="0"/>
              </a:spcAft>
              <a:buSzPts val="1700"/>
              <a:buChar char="•"/>
            </a:pPr>
            <a:r>
              <a:rPr lang="en-US" sz="1700" dirty="0"/>
              <a:t>For</a:t>
            </a:r>
            <a:endParaRPr sz="1700" dirty="0"/>
          </a:p>
          <a:p>
            <a:pPr marL="457200" lvl="0" indent="-336550" algn="l" rtl="0">
              <a:lnSpc>
                <a:spcPct val="115000"/>
              </a:lnSpc>
              <a:spcBef>
                <a:spcPts val="0"/>
              </a:spcBef>
              <a:spcAft>
                <a:spcPts val="0"/>
              </a:spcAft>
              <a:buSzPts val="1700"/>
              <a:buChar char="•"/>
            </a:pPr>
            <a:r>
              <a:rPr lang="en-US" sz="1700" dirty="0"/>
              <a:t>While</a:t>
            </a:r>
            <a:endParaRPr sz="1700" dirty="0"/>
          </a:p>
          <a:p>
            <a:pPr marL="457200" lvl="0" indent="-336550" algn="l" rtl="0">
              <a:lnSpc>
                <a:spcPct val="115000"/>
              </a:lnSpc>
              <a:spcBef>
                <a:spcPts val="0"/>
              </a:spcBef>
              <a:spcAft>
                <a:spcPts val="0"/>
              </a:spcAft>
              <a:buSzPts val="1700"/>
              <a:buChar char="•"/>
            </a:pPr>
            <a:endParaRPr sz="1700" dirty="0"/>
          </a:p>
        </p:txBody>
      </p:sp>
      <p:sp>
        <p:nvSpPr>
          <p:cNvPr id="116" name="Google Shape;116;g15fdbb83626_0_17"/>
          <p:cNvSpPr txBox="1">
            <a:spLocks noGrp="1"/>
          </p:cNvSpPr>
          <p:nvPr>
            <p:ph type="body" idx="4294967295"/>
          </p:nvPr>
        </p:nvSpPr>
        <p:spPr>
          <a:xfrm>
            <a:off x="8820151" y="1538681"/>
            <a:ext cx="2644775" cy="1763713"/>
          </a:xfrm>
          <a:prstGeom prst="rect">
            <a:avLst/>
          </a:prstGeom>
        </p:spPr>
        <p:txBody>
          <a:bodyPr spcFirstLastPara="1" wrap="square" lIns="91425" tIns="45700" rIns="91425" bIns="45700" anchor="t" anchorCtr="0">
            <a:normAutofit/>
          </a:bodyPr>
          <a:lstStyle/>
          <a:p>
            <a:pPr marL="0" lvl="0" indent="0" algn="l" rtl="0">
              <a:lnSpc>
                <a:spcPct val="80000"/>
              </a:lnSpc>
              <a:spcBef>
                <a:spcPts val="1000"/>
              </a:spcBef>
              <a:spcAft>
                <a:spcPts val="0"/>
              </a:spcAft>
              <a:buSzPts val="935"/>
              <a:buNone/>
            </a:pPr>
            <a:r>
              <a:rPr lang="en-US" sz="1700" b="1" dirty="0"/>
              <a:t>Control Statements</a:t>
            </a:r>
            <a:r>
              <a:rPr lang="en-US" sz="1700" dirty="0"/>
              <a:t>		</a:t>
            </a:r>
            <a:endParaRPr sz="1700" dirty="0"/>
          </a:p>
          <a:p>
            <a:pPr marL="457200" lvl="0" indent="-336550" algn="l" rtl="0">
              <a:lnSpc>
                <a:spcPct val="115000"/>
              </a:lnSpc>
              <a:spcBef>
                <a:spcPts val="1200"/>
              </a:spcBef>
              <a:spcAft>
                <a:spcPts val="0"/>
              </a:spcAft>
              <a:buSzPts val="1700"/>
              <a:buChar char="•"/>
            </a:pPr>
            <a:r>
              <a:rPr lang="en-US" sz="1700" dirty="0"/>
              <a:t>Break</a:t>
            </a:r>
            <a:endParaRPr sz="1700" dirty="0"/>
          </a:p>
          <a:p>
            <a:pPr marL="457200" lvl="0" indent="-336550" algn="l" rtl="0">
              <a:lnSpc>
                <a:spcPct val="115000"/>
              </a:lnSpc>
              <a:spcBef>
                <a:spcPts val="0"/>
              </a:spcBef>
              <a:spcAft>
                <a:spcPts val="0"/>
              </a:spcAft>
              <a:buSzPts val="1700"/>
              <a:buChar char="•"/>
            </a:pPr>
            <a:r>
              <a:rPr lang="en-US" sz="1700" dirty="0"/>
              <a:t>Continue</a:t>
            </a:r>
            <a:endParaRPr sz="1700" dirty="0"/>
          </a:p>
          <a:p>
            <a:pPr marL="457200" lvl="0" indent="-336550" algn="l" rtl="0">
              <a:lnSpc>
                <a:spcPct val="115000"/>
              </a:lnSpc>
              <a:spcBef>
                <a:spcPts val="0"/>
              </a:spcBef>
              <a:spcAft>
                <a:spcPts val="0"/>
              </a:spcAft>
              <a:buSzPts val="1700"/>
              <a:buChar char="•"/>
            </a:pPr>
            <a:r>
              <a:rPr lang="en-US" sz="1700" dirty="0"/>
              <a:t>Pass</a:t>
            </a:r>
            <a:endParaRPr sz="1700" dirty="0"/>
          </a:p>
        </p:txBody>
      </p:sp>
      <p:sp>
        <p:nvSpPr>
          <p:cNvPr id="117" name="Google Shape;117;g15fdbb83626_0_17"/>
          <p:cNvSpPr txBox="1">
            <a:spLocks noGrp="1"/>
          </p:cNvSpPr>
          <p:nvPr>
            <p:ph type="body" idx="4294967295"/>
          </p:nvPr>
        </p:nvSpPr>
        <p:spPr>
          <a:xfrm>
            <a:off x="6135688" y="1505776"/>
            <a:ext cx="2644775" cy="1992313"/>
          </a:xfrm>
          <a:prstGeom prst="rect">
            <a:avLst/>
          </a:prstGeom>
        </p:spPr>
        <p:txBody>
          <a:bodyPr spcFirstLastPara="1" wrap="square" lIns="91425" tIns="45700" rIns="91425" bIns="45700" anchor="t" anchorCtr="0">
            <a:normAutofit/>
          </a:bodyPr>
          <a:lstStyle/>
          <a:p>
            <a:pPr marL="0" lvl="0" indent="0" algn="l" rtl="0">
              <a:lnSpc>
                <a:spcPct val="80000"/>
              </a:lnSpc>
              <a:spcBef>
                <a:spcPts val="1000"/>
              </a:spcBef>
              <a:spcAft>
                <a:spcPts val="0"/>
              </a:spcAft>
              <a:buSzPts val="935"/>
              <a:buNone/>
            </a:pPr>
            <a:r>
              <a:rPr lang="en-US" sz="1700" b="1" dirty="0"/>
              <a:t>String Manipulation</a:t>
            </a:r>
            <a:endParaRPr sz="1700" dirty="0"/>
          </a:p>
          <a:p>
            <a:pPr marL="457200" lvl="0" indent="-336550" algn="l" rtl="0">
              <a:lnSpc>
                <a:spcPct val="115000"/>
              </a:lnSpc>
              <a:spcBef>
                <a:spcPts val="1200"/>
              </a:spcBef>
              <a:spcAft>
                <a:spcPts val="0"/>
              </a:spcAft>
              <a:buSzPts val="1700"/>
              <a:buChar char="•"/>
            </a:pPr>
            <a:r>
              <a:rPr lang="en-US" sz="1700" dirty="0"/>
              <a:t>Accessing Strings</a:t>
            </a:r>
            <a:endParaRPr sz="1700" dirty="0"/>
          </a:p>
          <a:p>
            <a:pPr marL="457200" lvl="0" indent="-336550" algn="l" rtl="0">
              <a:lnSpc>
                <a:spcPct val="115000"/>
              </a:lnSpc>
              <a:spcBef>
                <a:spcPts val="0"/>
              </a:spcBef>
              <a:spcAft>
                <a:spcPts val="0"/>
              </a:spcAft>
              <a:buSzPts val="1700"/>
              <a:buChar char="•"/>
            </a:pPr>
            <a:r>
              <a:rPr lang="en-US" sz="1700" dirty="0"/>
              <a:t>Basic Operations</a:t>
            </a:r>
            <a:endParaRPr sz="1700" dirty="0"/>
          </a:p>
          <a:p>
            <a:pPr marL="457200" lvl="0" indent="-336550" algn="l" rtl="0">
              <a:lnSpc>
                <a:spcPct val="115000"/>
              </a:lnSpc>
              <a:spcBef>
                <a:spcPts val="0"/>
              </a:spcBef>
              <a:spcAft>
                <a:spcPts val="0"/>
              </a:spcAft>
              <a:buSzPts val="1700"/>
              <a:buChar char="•"/>
            </a:pPr>
            <a:r>
              <a:rPr lang="en-US" sz="1700" dirty="0"/>
              <a:t>String slices</a:t>
            </a:r>
            <a:endParaRPr sz="1700" dirty="0"/>
          </a:p>
          <a:p>
            <a:pPr marL="457200" lvl="0" indent="-336550" algn="l" rtl="0">
              <a:lnSpc>
                <a:spcPct val="115000"/>
              </a:lnSpc>
              <a:spcBef>
                <a:spcPts val="0"/>
              </a:spcBef>
              <a:spcAft>
                <a:spcPts val="0"/>
              </a:spcAft>
              <a:buSzPts val="1700"/>
              <a:buChar char="•"/>
            </a:pPr>
            <a:r>
              <a:rPr lang="en-US" sz="1700" dirty="0"/>
              <a:t>Function and Method</a:t>
            </a:r>
            <a:endParaRPr sz="1700" dirty="0"/>
          </a:p>
        </p:txBody>
      </p:sp>
      <p:sp>
        <p:nvSpPr>
          <p:cNvPr id="118" name="Google Shape;118;g15fdbb83626_0_17"/>
          <p:cNvSpPr txBox="1">
            <a:spLocks noGrp="1"/>
          </p:cNvSpPr>
          <p:nvPr>
            <p:ph type="body" idx="4294967295"/>
          </p:nvPr>
        </p:nvSpPr>
        <p:spPr>
          <a:xfrm>
            <a:off x="570278" y="4244180"/>
            <a:ext cx="1998663" cy="1992313"/>
          </a:xfrm>
          <a:prstGeom prst="rect">
            <a:avLst/>
          </a:prstGeom>
        </p:spPr>
        <p:txBody>
          <a:bodyPr spcFirstLastPara="1" wrap="square" lIns="91425" tIns="45700" rIns="91425" bIns="45700" anchor="t" anchorCtr="0">
            <a:normAutofit/>
          </a:bodyPr>
          <a:lstStyle/>
          <a:p>
            <a:pPr marL="0" lvl="0" indent="0" algn="l" rtl="0">
              <a:lnSpc>
                <a:spcPct val="80000"/>
              </a:lnSpc>
              <a:spcBef>
                <a:spcPts val="1000"/>
              </a:spcBef>
              <a:spcAft>
                <a:spcPts val="0"/>
              </a:spcAft>
              <a:buSzPts val="935"/>
              <a:buNone/>
            </a:pPr>
            <a:r>
              <a:rPr lang="en-US" sz="1700" b="1" dirty="0"/>
              <a:t>Data Structure</a:t>
            </a:r>
            <a:endParaRPr sz="1700" dirty="0"/>
          </a:p>
          <a:p>
            <a:pPr marL="457200" lvl="0" indent="-336550" algn="l" rtl="0">
              <a:lnSpc>
                <a:spcPct val="115000"/>
              </a:lnSpc>
              <a:spcBef>
                <a:spcPts val="1200"/>
              </a:spcBef>
              <a:spcAft>
                <a:spcPts val="0"/>
              </a:spcAft>
              <a:buSzPts val="1700"/>
              <a:buChar char="•"/>
            </a:pPr>
            <a:r>
              <a:rPr lang="en-US" sz="1700" dirty="0"/>
              <a:t>List</a:t>
            </a:r>
            <a:endParaRPr sz="1700" dirty="0"/>
          </a:p>
          <a:p>
            <a:pPr marL="457200" lvl="0" indent="-336550" algn="l" rtl="0">
              <a:lnSpc>
                <a:spcPct val="115000"/>
              </a:lnSpc>
              <a:spcBef>
                <a:spcPts val="0"/>
              </a:spcBef>
              <a:spcAft>
                <a:spcPts val="0"/>
              </a:spcAft>
              <a:buSzPts val="1700"/>
              <a:buChar char="•"/>
            </a:pPr>
            <a:r>
              <a:rPr lang="en-US" sz="1700" dirty="0"/>
              <a:t>Tuple</a:t>
            </a:r>
            <a:endParaRPr sz="1700" dirty="0"/>
          </a:p>
          <a:p>
            <a:pPr marL="457200" lvl="0" indent="-336550" algn="l" rtl="0">
              <a:lnSpc>
                <a:spcPct val="115000"/>
              </a:lnSpc>
              <a:spcBef>
                <a:spcPts val="0"/>
              </a:spcBef>
              <a:spcAft>
                <a:spcPts val="0"/>
              </a:spcAft>
              <a:buSzPts val="1700"/>
              <a:buChar char="•"/>
            </a:pPr>
            <a:r>
              <a:rPr lang="en-US" sz="1700" dirty="0"/>
              <a:t>Dictionary</a:t>
            </a:r>
            <a:endParaRPr sz="1700" dirty="0"/>
          </a:p>
        </p:txBody>
      </p:sp>
      <p:sp>
        <p:nvSpPr>
          <p:cNvPr id="119" name="Google Shape;119;g15fdbb83626_0_17"/>
          <p:cNvSpPr txBox="1">
            <a:spLocks noGrp="1"/>
          </p:cNvSpPr>
          <p:nvPr>
            <p:ph type="body" idx="4294967295"/>
          </p:nvPr>
        </p:nvSpPr>
        <p:spPr>
          <a:xfrm>
            <a:off x="3451225" y="1524397"/>
            <a:ext cx="2644775" cy="1990725"/>
          </a:xfrm>
          <a:prstGeom prst="rect">
            <a:avLst/>
          </a:prstGeom>
        </p:spPr>
        <p:txBody>
          <a:bodyPr spcFirstLastPara="1" wrap="square" lIns="91425" tIns="45700" rIns="91425" bIns="45700" anchor="t" anchorCtr="0">
            <a:normAutofit fontScale="85000" lnSpcReduction="20000"/>
          </a:bodyPr>
          <a:lstStyle/>
          <a:p>
            <a:pPr marL="0" lvl="0" indent="0" algn="l" rtl="0">
              <a:lnSpc>
                <a:spcPct val="70000"/>
              </a:lnSpc>
              <a:spcBef>
                <a:spcPts val="1000"/>
              </a:spcBef>
              <a:spcAft>
                <a:spcPts val="0"/>
              </a:spcAft>
              <a:buSzPct val="42887"/>
              <a:buNone/>
            </a:pPr>
            <a:r>
              <a:rPr lang="en-US" sz="1853" b="1" dirty="0"/>
              <a:t>Function	</a:t>
            </a:r>
            <a:r>
              <a:rPr lang="en-US" sz="1745" dirty="0"/>
              <a:t>			</a:t>
            </a:r>
            <a:endParaRPr sz="1745" dirty="0"/>
          </a:p>
          <a:p>
            <a:pPr marL="457200" lvl="0" indent="-322786" algn="l" rtl="0">
              <a:lnSpc>
                <a:spcPct val="115000"/>
              </a:lnSpc>
              <a:spcBef>
                <a:spcPts val="1200"/>
              </a:spcBef>
              <a:spcAft>
                <a:spcPts val="0"/>
              </a:spcAft>
              <a:buSzPct val="100000"/>
              <a:buChar char="•"/>
            </a:pPr>
            <a:r>
              <a:rPr lang="en-US" sz="1745" dirty="0"/>
              <a:t>Defining a function</a:t>
            </a:r>
            <a:endParaRPr sz="1745" dirty="0"/>
          </a:p>
          <a:p>
            <a:pPr marL="457200" lvl="0" indent="-322786" algn="l" rtl="0">
              <a:lnSpc>
                <a:spcPct val="115000"/>
              </a:lnSpc>
              <a:spcBef>
                <a:spcPts val="0"/>
              </a:spcBef>
              <a:spcAft>
                <a:spcPts val="0"/>
              </a:spcAft>
              <a:buSzPct val="100000"/>
              <a:buChar char="•"/>
            </a:pPr>
            <a:r>
              <a:rPr lang="en-US" sz="1745" dirty="0"/>
              <a:t>Calling a function</a:t>
            </a:r>
            <a:endParaRPr sz="1745" dirty="0"/>
          </a:p>
          <a:p>
            <a:pPr marL="457200" lvl="0" indent="-322786" algn="l" rtl="0">
              <a:lnSpc>
                <a:spcPct val="115000"/>
              </a:lnSpc>
              <a:spcBef>
                <a:spcPts val="0"/>
              </a:spcBef>
              <a:spcAft>
                <a:spcPts val="0"/>
              </a:spcAft>
              <a:buSzPct val="100000"/>
              <a:buChar char="•"/>
            </a:pPr>
            <a:r>
              <a:rPr lang="en-US" sz="1745" dirty="0"/>
              <a:t>Types of functions</a:t>
            </a:r>
            <a:endParaRPr sz="1745" dirty="0"/>
          </a:p>
          <a:p>
            <a:pPr marL="457200" lvl="0" indent="-322786" algn="l" rtl="0">
              <a:lnSpc>
                <a:spcPct val="115000"/>
              </a:lnSpc>
              <a:spcBef>
                <a:spcPts val="0"/>
              </a:spcBef>
              <a:spcAft>
                <a:spcPts val="0"/>
              </a:spcAft>
              <a:buSzPct val="100000"/>
              <a:buChar char="•"/>
            </a:pPr>
            <a:r>
              <a:rPr lang="en-US" sz="1745" dirty="0"/>
              <a:t>Function Arguments</a:t>
            </a:r>
            <a:endParaRPr sz="1745" dirty="0"/>
          </a:p>
          <a:p>
            <a:pPr marL="457200" lvl="0" indent="-322786" algn="l" rtl="0">
              <a:lnSpc>
                <a:spcPct val="115000"/>
              </a:lnSpc>
              <a:spcBef>
                <a:spcPts val="0"/>
              </a:spcBef>
              <a:spcAft>
                <a:spcPts val="0"/>
              </a:spcAft>
              <a:buSzPct val="100000"/>
              <a:buChar char="•"/>
            </a:pPr>
            <a:r>
              <a:rPr lang="en-US" sz="1745" dirty="0"/>
              <a:t>Anonymous functions</a:t>
            </a:r>
            <a:endParaRPr sz="1745" dirty="0"/>
          </a:p>
          <a:p>
            <a:pPr marL="457200" lvl="0" indent="-322786" algn="l" rtl="0">
              <a:lnSpc>
                <a:spcPct val="115000"/>
              </a:lnSpc>
              <a:spcBef>
                <a:spcPts val="0"/>
              </a:spcBef>
              <a:spcAft>
                <a:spcPts val="0"/>
              </a:spcAft>
              <a:buSzPct val="100000"/>
              <a:buChar char="•"/>
            </a:pPr>
            <a:r>
              <a:rPr lang="en-US" sz="1745" dirty="0"/>
              <a:t>Global and local variables</a:t>
            </a:r>
            <a:endParaRPr sz="1745" dirty="0"/>
          </a:p>
        </p:txBody>
      </p:sp>
      <p:sp>
        <p:nvSpPr>
          <p:cNvPr id="121" name="Google Shape;121;g15fdbb83626_0_17"/>
          <p:cNvSpPr txBox="1">
            <a:spLocks noGrp="1"/>
          </p:cNvSpPr>
          <p:nvPr>
            <p:ph type="body" idx="4294967295"/>
          </p:nvPr>
        </p:nvSpPr>
        <p:spPr>
          <a:xfrm>
            <a:off x="6136886" y="4244179"/>
            <a:ext cx="2800350" cy="1992313"/>
          </a:xfrm>
          <a:prstGeom prst="rect">
            <a:avLst/>
          </a:prstGeom>
        </p:spPr>
        <p:txBody>
          <a:bodyPr spcFirstLastPara="1" wrap="square" lIns="91425" tIns="45700" rIns="91425" bIns="45700" anchor="t" anchorCtr="0">
            <a:normAutofit fontScale="40000" lnSpcReduction="20000"/>
          </a:bodyPr>
          <a:lstStyle/>
          <a:p>
            <a:pPr marL="0" lvl="0" indent="0" algn="l" rtl="0">
              <a:lnSpc>
                <a:spcPct val="70000"/>
              </a:lnSpc>
              <a:spcBef>
                <a:spcPts val="1000"/>
              </a:spcBef>
              <a:spcAft>
                <a:spcPts val="0"/>
              </a:spcAft>
              <a:buNone/>
            </a:pPr>
            <a:r>
              <a:rPr lang="en-US" sz="3600" b="1" dirty="0"/>
              <a:t>OOPS	</a:t>
            </a:r>
            <a:r>
              <a:rPr lang="en-US" sz="3179" dirty="0"/>
              <a:t>			</a:t>
            </a:r>
            <a:endParaRPr sz="3179" dirty="0"/>
          </a:p>
          <a:p>
            <a:pPr marL="457200" lvl="0" indent="-337213" algn="l" rtl="0">
              <a:lnSpc>
                <a:spcPct val="115000"/>
              </a:lnSpc>
              <a:spcBef>
                <a:spcPts val="1200"/>
              </a:spcBef>
              <a:spcAft>
                <a:spcPts val="0"/>
              </a:spcAft>
              <a:buSzPct val="100000"/>
              <a:buChar char="•"/>
            </a:pPr>
            <a:r>
              <a:rPr lang="en-US" sz="3600" dirty="0"/>
              <a:t>Class and object</a:t>
            </a:r>
            <a:endParaRPr sz="3600" dirty="0"/>
          </a:p>
          <a:p>
            <a:pPr marL="457200" lvl="0" indent="-337213" algn="l" rtl="0">
              <a:lnSpc>
                <a:spcPct val="115000"/>
              </a:lnSpc>
              <a:spcBef>
                <a:spcPts val="0"/>
              </a:spcBef>
              <a:spcAft>
                <a:spcPts val="0"/>
              </a:spcAft>
              <a:buSzPct val="100000"/>
              <a:buChar char="•"/>
            </a:pPr>
            <a:r>
              <a:rPr lang="en-US" sz="3600" dirty="0"/>
              <a:t>Attributes</a:t>
            </a:r>
            <a:endParaRPr sz="3600" dirty="0"/>
          </a:p>
          <a:p>
            <a:pPr marL="457200" lvl="0" indent="-337213" algn="l" rtl="0">
              <a:lnSpc>
                <a:spcPct val="115000"/>
              </a:lnSpc>
              <a:spcBef>
                <a:spcPts val="0"/>
              </a:spcBef>
              <a:spcAft>
                <a:spcPts val="0"/>
              </a:spcAft>
              <a:buSzPct val="100000"/>
              <a:buChar char="•"/>
            </a:pPr>
            <a:r>
              <a:rPr lang="en-US" sz="3600" dirty="0"/>
              <a:t>Inheritance</a:t>
            </a:r>
            <a:endParaRPr sz="3600" dirty="0"/>
          </a:p>
          <a:p>
            <a:pPr marL="457200" lvl="0" indent="-337213" algn="l" rtl="0">
              <a:lnSpc>
                <a:spcPct val="115000"/>
              </a:lnSpc>
              <a:spcBef>
                <a:spcPts val="0"/>
              </a:spcBef>
              <a:spcAft>
                <a:spcPts val="0"/>
              </a:spcAft>
              <a:buSzPct val="100000"/>
              <a:buChar char="•"/>
            </a:pPr>
            <a:r>
              <a:rPr lang="en-US" sz="3600" dirty="0"/>
              <a:t>Overloading</a:t>
            </a:r>
            <a:endParaRPr sz="3600" dirty="0"/>
          </a:p>
          <a:p>
            <a:pPr marL="457200" lvl="0" indent="-337213" algn="l" rtl="0">
              <a:lnSpc>
                <a:spcPct val="115000"/>
              </a:lnSpc>
              <a:spcBef>
                <a:spcPts val="0"/>
              </a:spcBef>
              <a:spcAft>
                <a:spcPts val="0"/>
              </a:spcAft>
              <a:buSzPct val="100000"/>
              <a:buChar char="•"/>
            </a:pPr>
            <a:r>
              <a:rPr lang="en-US" sz="3600" dirty="0"/>
              <a:t>Overriding</a:t>
            </a:r>
            <a:endParaRPr sz="3600" dirty="0"/>
          </a:p>
          <a:p>
            <a:pPr marL="457200" lvl="0" indent="-337213" algn="l" rtl="0">
              <a:lnSpc>
                <a:spcPct val="115000"/>
              </a:lnSpc>
              <a:spcBef>
                <a:spcPts val="0"/>
              </a:spcBef>
              <a:spcAft>
                <a:spcPts val="0"/>
              </a:spcAft>
              <a:buSzPct val="100000"/>
              <a:buChar char="•"/>
            </a:pPr>
            <a:r>
              <a:rPr lang="en-US" sz="3600" dirty="0"/>
              <a:t>Data Hiding</a:t>
            </a:r>
            <a:r>
              <a:rPr lang="en-US" sz="2210" dirty="0"/>
              <a:t>	</a:t>
            </a:r>
            <a:r>
              <a:rPr lang="en-US" sz="1745" dirty="0"/>
              <a:t>	</a:t>
            </a:r>
            <a:endParaRPr sz="174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5fdbb83626_0_51"/>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t>Training Topics(Continued)</a:t>
            </a:r>
            <a:endParaRPr dirty="0"/>
          </a:p>
        </p:txBody>
      </p:sp>
      <p:sp>
        <p:nvSpPr>
          <p:cNvPr id="130" name="Google Shape;130;g15fdbb83626_0_51"/>
          <p:cNvSpPr txBox="1">
            <a:spLocks noGrp="1"/>
          </p:cNvSpPr>
          <p:nvPr>
            <p:ph idx="1"/>
          </p:nvPr>
        </p:nvSpPr>
        <p:spPr>
          <a:xfrm>
            <a:off x="838200" y="1825625"/>
            <a:ext cx="2510400" cy="21660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None/>
            </a:pPr>
            <a:r>
              <a:rPr lang="en-US" sz="1700" b="1"/>
              <a:t>Database	</a:t>
            </a:r>
            <a:r>
              <a:rPr lang="en-US" sz="1700"/>
              <a:t>		</a:t>
            </a:r>
            <a:endParaRPr sz="1700"/>
          </a:p>
          <a:p>
            <a:pPr marL="457200" lvl="0" indent="-336550" algn="l" rtl="0">
              <a:lnSpc>
                <a:spcPct val="115000"/>
              </a:lnSpc>
              <a:spcBef>
                <a:spcPts val="1200"/>
              </a:spcBef>
              <a:spcAft>
                <a:spcPts val="0"/>
              </a:spcAft>
              <a:buSzPts val="1700"/>
              <a:buChar char="•"/>
            </a:pPr>
            <a:r>
              <a:rPr lang="en-US" sz="1700"/>
              <a:t>Introduction</a:t>
            </a:r>
            <a:endParaRPr sz="1700"/>
          </a:p>
          <a:p>
            <a:pPr marL="457200" lvl="0" indent="-336550" algn="l" rtl="0">
              <a:lnSpc>
                <a:spcPct val="115000"/>
              </a:lnSpc>
              <a:spcBef>
                <a:spcPts val="0"/>
              </a:spcBef>
              <a:spcAft>
                <a:spcPts val="0"/>
              </a:spcAft>
              <a:buSzPts val="1700"/>
              <a:buChar char="•"/>
            </a:pPr>
            <a:r>
              <a:rPr lang="en-US" sz="1700"/>
              <a:t>Connections</a:t>
            </a:r>
            <a:endParaRPr sz="1700"/>
          </a:p>
          <a:p>
            <a:pPr marL="457200" lvl="0" indent="-336550" algn="l" rtl="0">
              <a:lnSpc>
                <a:spcPct val="115000"/>
              </a:lnSpc>
              <a:spcBef>
                <a:spcPts val="0"/>
              </a:spcBef>
              <a:spcAft>
                <a:spcPts val="0"/>
              </a:spcAft>
              <a:buSzPts val="1700"/>
              <a:buChar char="•"/>
            </a:pPr>
            <a:r>
              <a:rPr lang="en-US" sz="1700"/>
              <a:t>Executing queries</a:t>
            </a:r>
            <a:endParaRPr sz="1700"/>
          </a:p>
          <a:p>
            <a:pPr marL="457200" lvl="0" indent="-336550" algn="l" rtl="0">
              <a:lnSpc>
                <a:spcPct val="115000"/>
              </a:lnSpc>
              <a:spcBef>
                <a:spcPts val="0"/>
              </a:spcBef>
              <a:spcAft>
                <a:spcPts val="0"/>
              </a:spcAft>
              <a:buSzPts val="1700"/>
              <a:buChar char="•"/>
            </a:pPr>
            <a:r>
              <a:rPr lang="en-US" sz="1700"/>
              <a:t>Transactions</a:t>
            </a:r>
            <a:endParaRPr sz="1700"/>
          </a:p>
          <a:p>
            <a:pPr marL="457200" lvl="0" indent="-336550" algn="l" rtl="0">
              <a:lnSpc>
                <a:spcPct val="115000"/>
              </a:lnSpc>
              <a:spcBef>
                <a:spcPts val="0"/>
              </a:spcBef>
              <a:spcAft>
                <a:spcPts val="0"/>
              </a:spcAft>
              <a:buSzPts val="1700"/>
              <a:buChar char="•"/>
            </a:pPr>
            <a:r>
              <a:rPr lang="en-US" sz="1700"/>
              <a:t>Handling error</a:t>
            </a:r>
            <a:endParaRPr sz="1700"/>
          </a:p>
        </p:txBody>
      </p:sp>
      <p:sp>
        <p:nvSpPr>
          <p:cNvPr id="133" name="Google Shape;133;g15fdbb83626_0_51"/>
          <p:cNvSpPr txBox="1"/>
          <p:nvPr/>
        </p:nvSpPr>
        <p:spPr>
          <a:xfrm>
            <a:off x="897425" y="4098725"/>
            <a:ext cx="9912000" cy="800189"/>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We have used topic like python , Django , HTML ,java script???? for creating our project which we will see in detail in further slides </a:t>
            </a:r>
            <a:endParaRPr sz="2000"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C11B5CE4-5056-B39C-4365-BA518A60628A}"/>
              </a:ext>
            </a:extLst>
          </p:cNvPr>
          <p:cNvSpPr txBox="1"/>
          <p:nvPr/>
        </p:nvSpPr>
        <p:spPr>
          <a:xfrm>
            <a:off x="6094268" y="1929816"/>
            <a:ext cx="3023746" cy="553998"/>
          </a:xfrm>
          <a:prstGeom prst="rect">
            <a:avLst/>
          </a:prstGeom>
          <a:noFill/>
        </p:spPr>
        <p:txBody>
          <a:bodyPr wrap="square" rtlCol="0">
            <a:spAutoFit/>
          </a:bodyPr>
          <a:lstStyle/>
          <a:p>
            <a:r>
              <a:rPr lang="en-IN" sz="1600" b="1" dirty="0"/>
              <a:t>Java script</a:t>
            </a:r>
          </a:p>
          <a:p>
            <a:endParaRPr lang="en-IN" dirty="0"/>
          </a:p>
        </p:txBody>
      </p:sp>
      <p:sp>
        <p:nvSpPr>
          <p:cNvPr id="7" name="TextBox 6">
            <a:extLst>
              <a:ext uri="{FF2B5EF4-FFF2-40B4-BE49-F238E27FC236}">
                <a16:creationId xmlns:a16="http://schemas.microsoft.com/office/drawing/2014/main" id="{D5C1B318-AF70-DD0D-5A07-8D3D6C1253CA}"/>
              </a:ext>
            </a:extLst>
          </p:cNvPr>
          <p:cNvSpPr txBox="1"/>
          <p:nvPr/>
        </p:nvSpPr>
        <p:spPr>
          <a:xfrm>
            <a:off x="6306278" y="2542450"/>
            <a:ext cx="2811736" cy="954107"/>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Java script Run time </a:t>
            </a:r>
          </a:p>
          <a:p>
            <a:pPr marL="285750" indent="-285750">
              <a:buFont typeface="Arial" panose="020B0604020202020204" pitchFamily="34" charset="0"/>
              <a:buChar char="•"/>
            </a:pPr>
            <a:r>
              <a:rPr lang="en-IN" dirty="0"/>
              <a:t>??????</a:t>
            </a:r>
          </a:p>
          <a:p>
            <a:pPr marL="285750" indent="-285750">
              <a:buFont typeface="Arial" panose="020B0604020202020204" pitchFamily="34" charset="0"/>
              <a:buChar cha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7427B97EFDC548AD52BEE0CB68B4EA" ma:contentTypeVersion="8" ma:contentTypeDescription="Create a new document." ma:contentTypeScope="" ma:versionID="8783eb71563b67828d6cebe304776155">
  <xsd:schema xmlns:xsd="http://www.w3.org/2001/XMLSchema" xmlns:xs="http://www.w3.org/2001/XMLSchema" xmlns:p="http://schemas.microsoft.com/office/2006/metadata/properties" xmlns:ns3="f8277900-02c6-4eae-8dc1-b33186f0ecda" targetNamespace="http://schemas.microsoft.com/office/2006/metadata/properties" ma:root="true" ma:fieldsID="67ac19011beb2caa55db53bbcae94e46" ns3:_="">
    <xsd:import namespace="f8277900-02c6-4eae-8dc1-b33186f0ecd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277900-02c6-4eae-8dc1-b33186f0ec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B679CF-6189-4C61-9ABE-D2BC261A8BBB}">
  <ds:schemaRefs>
    <ds:schemaRef ds:uri="http://schemas.microsoft.com/sharepoint/v3/contenttype/forms"/>
  </ds:schemaRefs>
</ds:datastoreItem>
</file>

<file path=customXml/itemProps2.xml><?xml version="1.0" encoding="utf-8"?>
<ds:datastoreItem xmlns:ds="http://schemas.openxmlformats.org/officeDocument/2006/customXml" ds:itemID="{F2DC2B03-9E37-4F92-9F0D-5F3A6561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277900-02c6-4eae-8dc1-b33186f0ec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F10B20-161C-4413-8E91-D0A30D286EBC}">
  <ds:schemaRefs>
    <ds:schemaRef ds:uri="http://purl.org/dc/dcmitype/"/>
    <ds:schemaRef ds:uri="http://schemas.microsoft.com/office/2006/documentManagement/types"/>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8277900-02c6-4eae-8dc1-b33186f0ecda"/>
  </ds:schemaRefs>
</ds:datastoreItem>
</file>

<file path=docProps/app.xml><?xml version="1.0" encoding="utf-8"?>
<Properties xmlns="http://schemas.openxmlformats.org/officeDocument/2006/extended-properties" xmlns:vt="http://schemas.openxmlformats.org/officeDocument/2006/docPropsVTypes">
  <Template/>
  <TotalTime>170</TotalTime>
  <Words>723</Words>
  <Application>Microsoft Office PowerPoint</Application>
  <PresentationFormat>Widescreen</PresentationFormat>
  <Paragraphs>121</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Contents</vt:lpstr>
      <vt:lpstr>TOPICS</vt:lpstr>
      <vt:lpstr>Role of HTML</vt:lpstr>
      <vt:lpstr>Role of Javascript </vt:lpstr>
      <vt:lpstr>Role of Python </vt:lpstr>
      <vt:lpstr>Role of Django</vt:lpstr>
      <vt:lpstr>Training Topics</vt:lpstr>
      <vt:lpstr>Training Topics(Continued)</vt:lpstr>
      <vt:lpstr>Problem Statement</vt:lpstr>
      <vt:lpstr>Solution </vt:lpstr>
      <vt:lpstr>Tech Stack</vt:lpstr>
      <vt:lpstr>WORKFLOW</vt:lpstr>
      <vt:lpstr>PowerPoint Presentation</vt:lpstr>
      <vt:lpstr>References</vt:lpstr>
      <vt:lpstr>Future Scope</vt:lpstr>
      <vt:lpstr>DEMONSTRATION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Pranoy Bhan</dc:creator>
  <cp:lastModifiedBy>Cheeku sharma</cp:lastModifiedBy>
  <cp:revision>6</cp:revision>
  <dcterms:modified xsi:type="dcterms:W3CDTF">2022-12-18T09:04:00Z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0x0101002F7427B97EFDC548AD52BEE0CB68B4EA</vt:lpwstr>
  </property>
</Properties>
</file>