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447" autoAdjust="0"/>
  </p:normalViewPr>
  <p:slideViewPr>
    <p:cSldViewPr snapToGrid="0" snapToObjects="1">
      <p:cViewPr varScale="1">
        <p:scale>
          <a:sx n="49" d="100"/>
          <a:sy n="4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15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1680210"/>
            <a:ext cx="4869180" cy="4869180"/>
          </a:xfrm>
          <a:prstGeom prst="rect">
            <a:avLst/>
          </a:prstGeom>
        </p:spPr>
      </p:pic>
      <p:sp>
        <p:nvSpPr>
          <p:cNvPr id="6" name="Text 2"/>
          <p:cNvSpPr/>
          <p:nvPr/>
        </p:nvSpPr>
        <p:spPr>
          <a:xfrm>
            <a:off x="864037" y="1522571"/>
            <a:ext cx="7415927" cy="2129314"/>
          </a:xfrm>
          <a:prstGeom prst="rect">
            <a:avLst/>
          </a:prstGeom>
          <a:noFill/>
          <a:ln/>
        </p:spPr>
        <p:txBody>
          <a:bodyPr wrap="square" rtlCol="0" anchor="t"/>
          <a:lstStyle/>
          <a:p>
            <a:pPr marL="0" indent="0">
              <a:lnSpc>
                <a:spcPts val="8384"/>
              </a:lnSpc>
              <a:buNone/>
            </a:pPr>
            <a:r>
              <a:rPr lang="en-US" sz="6707" dirty="0">
                <a:solidFill>
                  <a:srgbClr val="201B18"/>
                </a:solidFill>
                <a:latin typeface="Platypi" pitchFamily="34" charset="0"/>
                <a:ea typeface="Platypi" pitchFamily="34" charset="-122"/>
                <a:cs typeface="Platypi" pitchFamily="34" charset="-120"/>
              </a:rPr>
              <a:t>Car Rental System Project</a:t>
            </a:r>
            <a:endParaRPr lang="en-US" sz="6707" dirty="0"/>
          </a:p>
        </p:txBody>
      </p:sp>
      <p:sp>
        <p:nvSpPr>
          <p:cNvPr id="7" name="Text 3"/>
          <p:cNvSpPr/>
          <p:nvPr/>
        </p:nvSpPr>
        <p:spPr>
          <a:xfrm>
            <a:off x="864037" y="4022169"/>
            <a:ext cx="7415927" cy="1975247"/>
          </a:xfrm>
          <a:prstGeom prst="rect">
            <a:avLst/>
          </a:prstGeom>
          <a:noFill/>
          <a:ln/>
        </p:spPr>
        <p:txBody>
          <a:bodyPr wrap="square" rtlCol="0" anchor="t"/>
          <a:lstStyle/>
          <a:p>
            <a:pPr marL="0" indent="0">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This presentation delves into the development of a car rental system using the MERN stack (MongoDB, Express.js, React.js, and Node.js). This project aimed to streamline the process of renting vehicles by providing users with a user-friendly and efficient platform.</a:t>
            </a:r>
            <a:endParaRPr lang="en-US" sz="1944" dirty="0"/>
          </a:p>
        </p:txBody>
      </p:sp>
      <p:sp>
        <p:nvSpPr>
          <p:cNvPr id="8" name="Shape 4"/>
          <p:cNvSpPr/>
          <p:nvPr/>
        </p:nvSpPr>
        <p:spPr>
          <a:xfrm>
            <a:off x="864037" y="6293525"/>
            <a:ext cx="394930" cy="394930"/>
          </a:xfrm>
          <a:prstGeom prst="roundRect">
            <a:avLst>
              <a:gd name="adj" fmla="val 23151155"/>
            </a:avLst>
          </a:prstGeom>
          <a:noFill/>
          <a:ln w="7620">
            <a:solidFill>
              <a:srgbClr val="FFFFFF"/>
            </a:solidFill>
            <a:prstDash val="solid"/>
          </a:ln>
        </p:spPr>
      </p:sp>
      <p:pic>
        <p:nvPicPr>
          <p:cNvPr id="9" name="Image 2" descr="preencoded.png"/>
          <p:cNvPicPr>
            <a:picLocks noChangeAspect="1"/>
          </p:cNvPicPr>
          <p:nvPr/>
        </p:nvPicPr>
        <p:blipFill>
          <a:blip r:embed="rId5"/>
          <a:stretch>
            <a:fillRect/>
          </a:stretch>
        </p:blipFill>
        <p:spPr>
          <a:xfrm>
            <a:off x="871657" y="6301145"/>
            <a:ext cx="379690" cy="379690"/>
          </a:xfrm>
          <a:prstGeom prst="rect">
            <a:avLst/>
          </a:prstGeom>
        </p:spPr>
      </p:pic>
      <p:sp>
        <p:nvSpPr>
          <p:cNvPr id="10" name="Text 5"/>
          <p:cNvSpPr/>
          <p:nvPr/>
        </p:nvSpPr>
        <p:spPr>
          <a:xfrm>
            <a:off x="1382316" y="6275070"/>
            <a:ext cx="1331357" cy="431959"/>
          </a:xfrm>
          <a:prstGeom prst="rect">
            <a:avLst/>
          </a:prstGeom>
          <a:noFill/>
          <a:ln/>
        </p:spPr>
        <p:txBody>
          <a:bodyPr wrap="none" rtlCol="0" anchor="t"/>
          <a:lstStyle/>
          <a:p>
            <a:pPr marL="0" indent="0" algn="l">
              <a:lnSpc>
                <a:spcPts val="3402"/>
              </a:lnSpc>
              <a:buNone/>
            </a:pPr>
            <a:r>
              <a:rPr lang="en-US" sz="2430" b="1" dirty="0">
                <a:solidFill>
                  <a:srgbClr val="504C49"/>
                </a:solidFill>
                <a:latin typeface="Source Serif Pro" pitchFamily="34" charset="0"/>
                <a:ea typeface="Source Serif Pro" pitchFamily="34" charset="-122"/>
                <a:cs typeface="Source Serif Pro" pitchFamily="34" charset="-120"/>
              </a:rPr>
              <a:t>by Aditya</a:t>
            </a: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13063"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1524000" y="3429000"/>
            <a:ext cx="2438400" cy="1371600"/>
          </a:xfrm>
          <a:prstGeom prst="rect">
            <a:avLst/>
          </a:prstGeom>
        </p:spPr>
      </p:pic>
      <p:sp>
        <p:nvSpPr>
          <p:cNvPr id="6" name="Text 2"/>
          <p:cNvSpPr/>
          <p:nvPr/>
        </p:nvSpPr>
        <p:spPr>
          <a:xfrm>
            <a:off x="6119098" y="1077754"/>
            <a:ext cx="4519255" cy="564952"/>
          </a:xfrm>
          <a:prstGeom prst="rect">
            <a:avLst/>
          </a:prstGeom>
          <a:noFill/>
          <a:ln/>
        </p:spPr>
        <p:txBody>
          <a:bodyPr wrap="none" rtlCol="0" anchor="t"/>
          <a:lstStyle/>
          <a:p>
            <a:pPr marL="0" indent="0">
              <a:lnSpc>
                <a:spcPts val="4448"/>
              </a:lnSpc>
              <a:buNone/>
            </a:pPr>
            <a:r>
              <a:rPr lang="en-US" sz="3559" dirty="0">
                <a:solidFill>
                  <a:srgbClr val="201B18"/>
                </a:solidFill>
                <a:latin typeface="Platypi" pitchFamily="34" charset="0"/>
                <a:ea typeface="Platypi" pitchFamily="34" charset="-122"/>
                <a:cs typeface="Platypi" pitchFamily="34" charset="-120"/>
              </a:rPr>
              <a:t>Introduction</a:t>
            </a:r>
            <a:endParaRPr lang="en-US" sz="3559" dirty="0"/>
          </a:p>
        </p:txBody>
      </p:sp>
      <p:sp>
        <p:nvSpPr>
          <p:cNvPr id="7" name="Text 3"/>
          <p:cNvSpPr/>
          <p:nvPr/>
        </p:nvSpPr>
        <p:spPr>
          <a:xfrm>
            <a:off x="6119098" y="1913811"/>
            <a:ext cx="7878604" cy="1156335"/>
          </a:xfrm>
          <a:prstGeom prst="rect">
            <a:avLst/>
          </a:prstGeom>
          <a:noFill/>
          <a:ln/>
        </p:spPr>
        <p:txBody>
          <a:bodyPr wrap="square" rtlCol="0" anchor="t"/>
          <a:lstStyle/>
          <a:p>
            <a:pPr marL="0" indent="0">
              <a:lnSpc>
                <a:spcPts val="2277"/>
              </a:lnSpc>
              <a:buNone/>
            </a:pPr>
            <a:r>
              <a:rPr lang="en-US" sz="1423" dirty="0">
                <a:solidFill>
                  <a:srgbClr val="504C49"/>
                </a:solidFill>
                <a:latin typeface="Source Serif Pro" pitchFamily="34" charset="0"/>
                <a:ea typeface="Source Serif Pro" pitchFamily="34" charset="-122"/>
                <a:cs typeface="Source Serif Pro" pitchFamily="34" charset="-120"/>
              </a:rPr>
              <a:t>This project aimed to develop a user-friendly and efficient car rental system. The platform would provide customers with a convenient way to browse available cars, book rentals, and manage their accounts. The system would also assist administrators in managing car inventory, user accounts, and rental records.</a:t>
            </a:r>
            <a:endParaRPr lang="en-US" sz="1423" dirty="0"/>
          </a:p>
        </p:txBody>
      </p:sp>
      <p:sp>
        <p:nvSpPr>
          <p:cNvPr id="8" name="Shape 4"/>
          <p:cNvSpPr/>
          <p:nvPr/>
        </p:nvSpPr>
        <p:spPr>
          <a:xfrm>
            <a:off x="6119098" y="3476863"/>
            <a:ext cx="406718" cy="406718"/>
          </a:xfrm>
          <a:prstGeom prst="roundRect">
            <a:avLst>
              <a:gd name="adj" fmla="val 6667"/>
            </a:avLst>
          </a:prstGeom>
          <a:solidFill>
            <a:srgbClr val="F9F7F7"/>
          </a:solidFill>
          <a:ln/>
        </p:spPr>
      </p:sp>
      <p:sp>
        <p:nvSpPr>
          <p:cNvPr id="9" name="Text 5"/>
          <p:cNvSpPr/>
          <p:nvPr/>
        </p:nvSpPr>
        <p:spPr>
          <a:xfrm>
            <a:off x="6261497" y="3544610"/>
            <a:ext cx="121801" cy="271105"/>
          </a:xfrm>
          <a:prstGeom prst="rect">
            <a:avLst/>
          </a:prstGeom>
          <a:noFill/>
          <a:ln/>
        </p:spPr>
        <p:txBody>
          <a:bodyPr wrap="none" rtlCol="0" anchor="t"/>
          <a:lstStyle/>
          <a:p>
            <a:pPr marL="0" indent="0" algn="ctr">
              <a:lnSpc>
                <a:spcPts val="2135"/>
              </a:lnSpc>
              <a:buNone/>
            </a:pPr>
            <a:r>
              <a:rPr lang="en-US" sz="2135" dirty="0">
                <a:solidFill>
                  <a:srgbClr val="504C49"/>
                </a:solidFill>
                <a:latin typeface="Platypi" pitchFamily="34" charset="0"/>
                <a:ea typeface="Platypi" pitchFamily="34" charset="-122"/>
                <a:cs typeface="Platypi" pitchFamily="34" charset="-120"/>
              </a:rPr>
              <a:t>1</a:t>
            </a:r>
            <a:endParaRPr lang="en-US" sz="2135" dirty="0"/>
          </a:p>
        </p:txBody>
      </p:sp>
      <p:sp>
        <p:nvSpPr>
          <p:cNvPr id="10" name="Text 6"/>
          <p:cNvSpPr/>
          <p:nvPr/>
        </p:nvSpPr>
        <p:spPr>
          <a:xfrm>
            <a:off x="6706553" y="3476863"/>
            <a:ext cx="3032879" cy="282416"/>
          </a:xfrm>
          <a:prstGeom prst="rect">
            <a:avLst/>
          </a:prstGeom>
          <a:noFill/>
          <a:ln/>
        </p:spPr>
        <p:txBody>
          <a:bodyPr wrap="none" rtlCol="0" anchor="t"/>
          <a:lstStyle/>
          <a:p>
            <a:pPr marL="0" indent="0">
              <a:lnSpc>
                <a:spcPts val="2224"/>
              </a:lnSpc>
              <a:buNone/>
            </a:pPr>
            <a:r>
              <a:rPr lang="en-US" sz="1779" dirty="0">
                <a:solidFill>
                  <a:srgbClr val="504C49"/>
                </a:solidFill>
                <a:latin typeface="Platypi" pitchFamily="34" charset="0"/>
                <a:ea typeface="Platypi" pitchFamily="34" charset="-122"/>
                <a:cs typeface="Platypi" pitchFamily="34" charset="-120"/>
              </a:rPr>
              <a:t>Streamlined Rental Process</a:t>
            </a:r>
            <a:endParaRPr lang="en-US" sz="1779" dirty="0"/>
          </a:p>
        </p:txBody>
      </p:sp>
      <p:sp>
        <p:nvSpPr>
          <p:cNvPr id="11" name="Text 7"/>
          <p:cNvSpPr/>
          <p:nvPr/>
        </p:nvSpPr>
        <p:spPr>
          <a:xfrm>
            <a:off x="6706553" y="3867626"/>
            <a:ext cx="7291149" cy="578168"/>
          </a:xfrm>
          <a:prstGeom prst="rect">
            <a:avLst/>
          </a:prstGeom>
          <a:noFill/>
          <a:ln/>
        </p:spPr>
        <p:txBody>
          <a:bodyPr wrap="square" rtlCol="0" anchor="t"/>
          <a:lstStyle/>
          <a:p>
            <a:pPr marL="0" indent="0">
              <a:lnSpc>
                <a:spcPts val="2277"/>
              </a:lnSpc>
              <a:buNone/>
            </a:pPr>
            <a:r>
              <a:rPr lang="en-US" sz="1423" dirty="0">
                <a:solidFill>
                  <a:srgbClr val="504C49"/>
                </a:solidFill>
                <a:latin typeface="Source Serif Pro" pitchFamily="34" charset="0"/>
                <a:ea typeface="Source Serif Pro" pitchFamily="34" charset="-122"/>
                <a:cs typeface="Source Serif Pro" pitchFamily="34" charset="-120"/>
              </a:rPr>
              <a:t>The system simplifies the car rental process for customers, eliminating the need for manual paperwork and in-person interactions.</a:t>
            </a:r>
            <a:endParaRPr lang="en-US" sz="1423" dirty="0"/>
          </a:p>
        </p:txBody>
      </p:sp>
      <p:sp>
        <p:nvSpPr>
          <p:cNvPr id="12" name="Shape 8"/>
          <p:cNvSpPr/>
          <p:nvPr/>
        </p:nvSpPr>
        <p:spPr>
          <a:xfrm>
            <a:off x="6119098" y="4829889"/>
            <a:ext cx="406718" cy="406718"/>
          </a:xfrm>
          <a:prstGeom prst="roundRect">
            <a:avLst>
              <a:gd name="adj" fmla="val 6667"/>
            </a:avLst>
          </a:prstGeom>
          <a:solidFill>
            <a:srgbClr val="F9F7F7"/>
          </a:solidFill>
          <a:ln/>
        </p:spPr>
      </p:sp>
      <p:sp>
        <p:nvSpPr>
          <p:cNvPr id="13" name="Text 9"/>
          <p:cNvSpPr/>
          <p:nvPr/>
        </p:nvSpPr>
        <p:spPr>
          <a:xfrm>
            <a:off x="6234827" y="4897636"/>
            <a:ext cx="175141" cy="271105"/>
          </a:xfrm>
          <a:prstGeom prst="rect">
            <a:avLst/>
          </a:prstGeom>
          <a:noFill/>
          <a:ln/>
        </p:spPr>
        <p:txBody>
          <a:bodyPr wrap="none" rtlCol="0" anchor="t"/>
          <a:lstStyle/>
          <a:p>
            <a:pPr marL="0" indent="0" algn="ctr">
              <a:lnSpc>
                <a:spcPts val="2135"/>
              </a:lnSpc>
              <a:buNone/>
            </a:pPr>
            <a:r>
              <a:rPr lang="en-US" sz="2135" dirty="0">
                <a:solidFill>
                  <a:srgbClr val="504C49"/>
                </a:solidFill>
                <a:latin typeface="Platypi" pitchFamily="34" charset="0"/>
                <a:ea typeface="Platypi" pitchFamily="34" charset="-122"/>
                <a:cs typeface="Platypi" pitchFamily="34" charset="-120"/>
              </a:rPr>
              <a:t>2</a:t>
            </a:r>
            <a:endParaRPr lang="en-US" sz="2135" dirty="0"/>
          </a:p>
        </p:txBody>
      </p:sp>
      <p:sp>
        <p:nvSpPr>
          <p:cNvPr id="14" name="Text 10"/>
          <p:cNvSpPr/>
          <p:nvPr/>
        </p:nvSpPr>
        <p:spPr>
          <a:xfrm>
            <a:off x="6706553" y="4829889"/>
            <a:ext cx="3605927" cy="282416"/>
          </a:xfrm>
          <a:prstGeom prst="rect">
            <a:avLst/>
          </a:prstGeom>
          <a:noFill/>
          <a:ln/>
        </p:spPr>
        <p:txBody>
          <a:bodyPr wrap="none" rtlCol="0" anchor="t"/>
          <a:lstStyle/>
          <a:p>
            <a:pPr marL="0" indent="0">
              <a:lnSpc>
                <a:spcPts val="2224"/>
              </a:lnSpc>
              <a:buNone/>
            </a:pPr>
            <a:r>
              <a:rPr lang="en-US" sz="1779" dirty="0">
                <a:solidFill>
                  <a:srgbClr val="504C49"/>
                </a:solidFill>
                <a:latin typeface="Platypi" pitchFamily="34" charset="0"/>
                <a:ea typeface="Platypi" pitchFamily="34" charset="-122"/>
                <a:cs typeface="Platypi" pitchFamily="34" charset="-120"/>
              </a:rPr>
              <a:t>Efficient Inventory Management</a:t>
            </a:r>
            <a:endParaRPr lang="en-US" sz="1779" dirty="0"/>
          </a:p>
        </p:txBody>
      </p:sp>
      <p:sp>
        <p:nvSpPr>
          <p:cNvPr id="15" name="Text 11"/>
          <p:cNvSpPr/>
          <p:nvPr/>
        </p:nvSpPr>
        <p:spPr>
          <a:xfrm>
            <a:off x="6706553" y="5220653"/>
            <a:ext cx="7291149" cy="578168"/>
          </a:xfrm>
          <a:prstGeom prst="rect">
            <a:avLst/>
          </a:prstGeom>
          <a:noFill/>
          <a:ln/>
        </p:spPr>
        <p:txBody>
          <a:bodyPr wrap="square" rtlCol="0" anchor="t"/>
          <a:lstStyle/>
          <a:p>
            <a:pPr marL="0" indent="0">
              <a:lnSpc>
                <a:spcPts val="2277"/>
              </a:lnSpc>
              <a:buNone/>
            </a:pPr>
            <a:r>
              <a:rPr lang="en-US" sz="1423" dirty="0">
                <a:solidFill>
                  <a:srgbClr val="504C49"/>
                </a:solidFill>
                <a:latin typeface="Source Serif Pro" pitchFamily="34" charset="0"/>
                <a:ea typeface="Source Serif Pro" pitchFamily="34" charset="-122"/>
                <a:cs typeface="Source Serif Pro" pitchFamily="34" charset="-120"/>
              </a:rPr>
              <a:t>Administrators can easily manage car inventory, track availability, and handle maintenance scheduling, ensuring optimal resource allocation.</a:t>
            </a:r>
            <a:endParaRPr lang="en-US" sz="1423" dirty="0"/>
          </a:p>
        </p:txBody>
      </p:sp>
      <p:sp>
        <p:nvSpPr>
          <p:cNvPr id="16" name="Shape 12"/>
          <p:cNvSpPr/>
          <p:nvPr/>
        </p:nvSpPr>
        <p:spPr>
          <a:xfrm>
            <a:off x="6119098" y="6182916"/>
            <a:ext cx="406718" cy="406718"/>
          </a:xfrm>
          <a:prstGeom prst="roundRect">
            <a:avLst>
              <a:gd name="adj" fmla="val 6667"/>
            </a:avLst>
          </a:prstGeom>
          <a:solidFill>
            <a:srgbClr val="F9F7F7"/>
          </a:solidFill>
          <a:ln/>
        </p:spPr>
      </p:sp>
      <p:sp>
        <p:nvSpPr>
          <p:cNvPr id="17" name="Text 13"/>
          <p:cNvSpPr/>
          <p:nvPr/>
        </p:nvSpPr>
        <p:spPr>
          <a:xfrm>
            <a:off x="6237803" y="6250662"/>
            <a:ext cx="169188" cy="271105"/>
          </a:xfrm>
          <a:prstGeom prst="rect">
            <a:avLst/>
          </a:prstGeom>
          <a:noFill/>
          <a:ln/>
        </p:spPr>
        <p:txBody>
          <a:bodyPr wrap="none" rtlCol="0" anchor="t"/>
          <a:lstStyle/>
          <a:p>
            <a:pPr marL="0" indent="0" algn="ctr">
              <a:lnSpc>
                <a:spcPts val="2135"/>
              </a:lnSpc>
              <a:buNone/>
            </a:pPr>
            <a:r>
              <a:rPr lang="en-US" sz="2135" dirty="0">
                <a:solidFill>
                  <a:srgbClr val="504C49"/>
                </a:solidFill>
                <a:latin typeface="Platypi" pitchFamily="34" charset="0"/>
                <a:ea typeface="Platypi" pitchFamily="34" charset="-122"/>
                <a:cs typeface="Platypi" pitchFamily="34" charset="-120"/>
              </a:rPr>
              <a:t>3</a:t>
            </a:r>
            <a:endParaRPr lang="en-US" sz="2135" dirty="0"/>
          </a:p>
        </p:txBody>
      </p:sp>
      <p:sp>
        <p:nvSpPr>
          <p:cNvPr id="18" name="Text 14"/>
          <p:cNvSpPr/>
          <p:nvPr/>
        </p:nvSpPr>
        <p:spPr>
          <a:xfrm>
            <a:off x="6706553" y="6182916"/>
            <a:ext cx="3177183" cy="282416"/>
          </a:xfrm>
          <a:prstGeom prst="rect">
            <a:avLst/>
          </a:prstGeom>
          <a:noFill/>
          <a:ln/>
        </p:spPr>
        <p:txBody>
          <a:bodyPr wrap="none" rtlCol="0" anchor="t"/>
          <a:lstStyle/>
          <a:p>
            <a:pPr marL="0" indent="0">
              <a:lnSpc>
                <a:spcPts val="2224"/>
              </a:lnSpc>
              <a:buNone/>
            </a:pPr>
            <a:r>
              <a:rPr lang="en-US" sz="1779" dirty="0">
                <a:solidFill>
                  <a:srgbClr val="504C49"/>
                </a:solidFill>
                <a:latin typeface="Platypi" pitchFamily="34" charset="0"/>
                <a:ea typeface="Platypi" pitchFamily="34" charset="-122"/>
                <a:cs typeface="Platypi" pitchFamily="34" charset="-120"/>
              </a:rPr>
              <a:t>Secure and Reliable Platform</a:t>
            </a:r>
            <a:endParaRPr lang="en-US" sz="1779" dirty="0"/>
          </a:p>
        </p:txBody>
      </p:sp>
      <p:sp>
        <p:nvSpPr>
          <p:cNvPr id="19" name="Text 15"/>
          <p:cNvSpPr/>
          <p:nvPr/>
        </p:nvSpPr>
        <p:spPr>
          <a:xfrm>
            <a:off x="6706553" y="6573679"/>
            <a:ext cx="7291149" cy="578168"/>
          </a:xfrm>
          <a:prstGeom prst="rect">
            <a:avLst/>
          </a:prstGeom>
          <a:noFill/>
          <a:ln/>
        </p:spPr>
        <p:txBody>
          <a:bodyPr wrap="square" rtlCol="0" anchor="t"/>
          <a:lstStyle/>
          <a:p>
            <a:pPr marL="0" indent="0">
              <a:lnSpc>
                <a:spcPts val="2277"/>
              </a:lnSpc>
              <a:buNone/>
            </a:pPr>
            <a:r>
              <a:rPr lang="en-US" sz="1423" dirty="0">
                <a:solidFill>
                  <a:srgbClr val="504C49"/>
                </a:solidFill>
                <a:latin typeface="Source Serif Pro" pitchFamily="34" charset="0"/>
                <a:ea typeface="Source Serif Pro" pitchFamily="34" charset="-122"/>
                <a:cs typeface="Source Serif Pro" pitchFamily="34" charset="-120"/>
              </a:rPr>
              <a:t>The system prioritizes security, safeguarding user data and transactions through robust authentication and encryption measures.</a:t>
            </a:r>
            <a:endParaRPr lang="en-US" sz="142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1212294"/>
            <a:ext cx="6172200" cy="771525"/>
          </a:xfrm>
          <a:prstGeom prst="rect">
            <a:avLst/>
          </a:prstGeom>
          <a:noFill/>
          <a:ln/>
        </p:spPr>
        <p:txBody>
          <a:bodyPr wrap="none" rtlCol="0" anchor="t"/>
          <a:lstStyle/>
          <a:p>
            <a:pPr marL="0" indent="0">
              <a:lnSpc>
                <a:spcPts val="6075"/>
              </a:lnSpc>
              <a:buNone/>
            </a:pPr>
            <a:r>
              <a:rPr lang="en-US" sz="4860" dirty="0">
                <a:solidFill>
                  <a:srgbClr val="201B18"/>
                </a:solidFill>
                <a:latin typeface="Platypi" pitchFamily="34" charset="0"/>
                <a:ea typeface="Platypi" pitchFamily="34" charset="-122"/>
                <a:cs typeface="Platypi" pitchFamily="34" charset="-120"/>
              </a:rPr>
              <a:t>Project Motivation</a:t>
            </a:r>
            <a:endParaRPr lang="en-US" sz="4860" dirty="0"/>
          </a:p>
        </p:txBody>
      </p:sp>
      <p:sp>
        <p:nvSpPr>
          <p:cNvPr id="5" name="Text 3"/>
          <p:cNvSpPr/>
          <p:nvPr/>
        </p:nvSpPr>
        <p:spPr>
          <a:xfrm>
            <a:off x="864037" y="2477572"/>
            <a:ext cx="12902327" cy="1185148"/>
          </a:xfrm>
          <a:prstGeom prst="rect">
            <a:avLst/>
          </a:prstGeom>
          <a:noFill/>
          <a:ln/>
        </p:spPr>
        <p:txBody>
          <a:bodyPr wrap="square" rtlCol="0" anchor="t"/>
          <a:lstStyle/>
          <a:p>
            <a:pPr marL="0" indent="0">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The project was motivated by the desire to improve the car rental experience for both customers and administrators. Existing rental systems often lacked user-friendliness, efficient management tools, and robust security measures. This project aimed to address these shortcomings and provide a more comprehensive and reliable solution.</a:t>
            </a:r>
            <a:endParaRPr lang="en-US" sz="1944" dirty="0"/>
          </a:p>
        </p:txBody>
      </p:sp>
      <p:sp>
        <p:nvSpPr>
          <p:cNvPr id="6" name="Text 4"/>
          <p:cNvSpPr/>
          <p:nvPr/>
        </p:nvSpPr>
        <p:spPr>
          <a:xfrm>
            <a:off x="864037" y="4187190"/>
            <a:ext cx="3304699" cy="385763"/>
          </a:xfrm>
          <a:prstGeom prst="rect">
            <a:avLst/>
          </a:prstGeom>
          <a:noFill/>
          <a:ln/>
        </p:spPr>
        <p:txBody>
          <a:bodyPr wrap="none" rtlCol="0" anchor="t"/>
          <a:lstStyle/>
          <a:p>
            <a:pPr marL="0" indent="0">
              <a:lnSpc>
                <a:spcPts val="3038"/>
              </a:lnSpc>
              <a:buNone/>
            </a:pPr>
            <a:r>
              <a:rPr lang="en-US" sz="2430" dirty="0">
                <a:solidFill>
                  <a:srgbClr val="201B18"/>
                </a:solidFill>
                <a:latin typeface="Platypi" pitchFamily="34" charset="0"/>
                <a:ea typeface="Platypi" pitchFamily="34" charset="-122"/>
                <a:cs typeface="Platypi" pitchFamily="34" charset="-120"/>
              </a:rPr>
              <a:t>Customer Perspective</a:t>
            </a:r>
            <a:endParaRPr lang="en-US" sz="2430" dirty="0"/>
          </a:p>
        </p:txBody>
      </p:sp>
      <p:sp>
        <p:nvSpPr>
          <p:cNvPr id="7" name="Text 5"/>
          <p:cNvSpPr/>
          <p:nvPr/>
        </p:nvSpPr>
        <p:spPr>
          <a:xfrm>
            <a:off x="864037" y="4819769"/>
            <a:ext cx="6150054" cy="1185148"/>
          </a:xfrm>
          <a:prstGeom prst="rect">
            <a:avLst/>
          </a:prstGeom>
          <a:noFill/>
          <a:ln/>
        </p:spPr>
        <p:txBody>
          <a:bodyPr wrap="square" rtlCol="0" anchor="t"/>
          <a:lstStyle/>
          <a:p>
            <a:pPr marL="0" indent="0">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Customers often face challenges with complex rental procedures, limited vehicle availability, and inefficient communication channels.</a:t>
            </a:r>
            <a:endParaRPr lang="en-US" sz="1944" dirty="0"/>
          </a:p>
        </p:txBody>
      </p:sp>
      <p:sp>
        <p:nvSpPr>
          <p:cNvPr id="8" name="Text 6"/>
          <p:cNvSpPr/>
          <p:nvPr/>
        </p:nvSpPr>
        <p:spPr>
          <a:xfrm>
            <a:off x="7623929" y="4187190"/>
            <a:ext cx="4000619" cy="385763"/>
          </a:xfrm>
          <a:prstGeom prst="rect">
            <a:avLst/>
          </a:prstGeom>
          <a:noFill/>
          <a:ln/>
        </p:spPr>
        <p:txBody>
          <a:bodyPr wrap="none" rtlCol="0" anchor="t"/>
          <a:lstStyle/>
          <a:p>
            <a:pPr marL="0" indent="0">
              <a:lnSpc>
                <a:spcPts val="3038"/>
              </a:lnSpc>
              <a:buNone/>
            </a:pPr>
            <a:r>
              <a:rPr lang="en-US" sz="2430" dirty="0">
                <a:solidFill>
                  <a:srgbClr val="201B18"/>
                </a:solidFill>
                <a:latin typeface="Platypi" pitchFamily="34" charset="0"/>
                <a:ea typeface="Platypi" pitchFamily="34" charset="-122"/>
                <a:cs typeface="Platypi" pitchFamily="34" charset="-120"/>
              </a:rPr>
              <a:t>Administrator Perspective</a:t>
            </a:r>
            <a:endParaRPr lang="en-US" sz="2430" dirty="0"/>
          </a:p>
        </p:txBody>
      </p:sp>
      <p:sp>
        <p:nvSpPr>
          <p:cNvPr id="9" name="Text 7"/>
          <p:cNvSpPr/>
          <p:nvPr/>
        </p:nvSpPr>
        <p:spPr>
          <a:xfrm>
            <a:off x="7623929" y="4819769"/>
            <a:ext cx="6150054" cy="1975247"/>
          </a:xfrm>
          <a:prstGeom prst="rect">
            <a:avLst/>
          </a:prstGeom>
          <a:noFill/>
          <a:ln/>
        </p:spPr>
        <p:txBody>
          <a:bodyPr wrap="square" rtlCol="0" anchor="t"/>
          <a:lstStyle/>
          <a:p>
            <a:pPr marL="0" indent="0">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Administrators often struggle with manual inventory management, cumbersome data tracking, and inadequate security protocols. The project aimed to streamline administrative tasks and provide a secure platform for managing rental operations.</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2323386"/>
            <a:ext cx="4869061" cy="3582829"/>
          </a:xfrm>
          <a:prstGeom prst="rect">
            <a:avLst/>
          </a:prstGeom>
        </p:spPr>
      </p:pic>
      <p:sp>
        <p:nvSpPr>
          <p:cNvPr id="6" name="Text 2"/>
          <p:cNvSpPr/>
          <p:nvPr/>
        </p:nvSpPr>
        <p:spPr>
          <a:xfrm>
            <a:off x="6350437" y="1539954"/>
            <a:ext cx="6172200" cy="771525"/>
          </a:xfrm>
          <a:prstGeom prst="rect">
            <a:avLst/>
          </a:prstGeom>
          <a:noFill/>
          <a:ln/>
        </p:spPr>
        <p:txBody>
          <a:bodyPr wrap="none" rtlCol="0" anchor="t"/>
          <a:lstStyle/>
          <a:p>
            <a:pPr marL="0" indent="0">
              <a:lnSpc>
                <a:spcPts val="6075"/>
              </a:lnSpc>
              <a:buNone/>
            </a:pPr>
            <a:r>
              <a:rPr lang="en-US" sz="4860" dirty="0">
                <a:solidFill>
                  <a:srgbClr val="201B18"/>
                </a:solidFill>
                <a:latin typeface="Platypi" pitchFamily="34" charset="0"/>
                <a:ea typeface="Platypi" pitchFamily="34" charset="-122"/>
                <a:cs typeface="Platypi" pitchFamily="34" charset="-120"/>
              </a:rPr>
              <a:t>Technologies Used</a:t>
            </a:r>
            <a:endParaRPr lang="en-US" sz="4860" dirty="0"/>
          </a:p>
        </p:txBody>
      </p:sp>
      <p:sp>
        <p:nvSpPr>
          <p:cNvPr id="7" name="Text 3"/>
          <p:cNvSpPr/>
          <p:nvPr/>
        </p:nvSpPr>
        <p:spPr>
          <a:xfrm>
            <a:off x="6350437" y="2681764"/>
            <a:ext cx="7415927" cy="1580198"/>
          </a:xfrm>
          <a:prstGeom prst="rect">
            <a:avLst/>
          </a:prstGeom>
          <a:noFill/>
          <a:ln/>
        </p:spPr>
        <p:txBody>
          <a:bodyPr wrap="square" rtlCol="0" anchor="t"/>
          <a:lstStyle/>
          <a:p>
            <a:pPr marL="0" indent="0">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The project leveraged a combination of technologies to create a robust and scalable car rental system. The MERN stack provided a comprehensive framework for developing both frontend and backend functionalities.</a:t>
            </a:r>
            <a:endParaRPr lang="en-US" sz="1944" dirty="0"/>
          </a:p>
        </p:txBody>
      </p:sp>
      <p:sp>
        <p:nvSpPr>
          <p:cNvPr id="8" name="Shape 4"/>
          <p:cNvSpPr/>
          <p:nvPr/>
        </p:nvSpPr>
        <p:spPr>
          <a:xfrm>
            <a:off x="6350437" y="4539615"/>
            <a:ext cx="7415927" cy="2150031"/>
          </a:xfrm>
          <a:prstGeom prst="roundRect">
            <a:avLst>
              <a:gd name="adj" fmla="val 1722"/>
            </a:avLst>
          </a:prstGeom>
          <a:noFill/>
          <a:ln w="15240">
            <a:solidFill>
              <a:srgbClr val="000000">
                <a:alpha val="8000"/>
              </a:srgbClr>
            </a:solidFill>
            <a:prstDash val="solid"/>
          </a:ln>
        </p:spPr>
      </p:sp>
      <p:sp>
        <p:nvSpPr>
          <p:cNvPr id="9" name="Shape 5"/>
          <p:cNvSpPr/>
          <p:nvPr/>
        </p:nvSpPr>
        <p:spPr>
          <a:xfrm>
            <a:off x="6365677" y="4554855"/>
            <a:ext cx="7385447" cy="706517"/>
          </a:xfrm>
          <a:prstGeom prst="rect">
            <a:avLst/>
          </a:prstGeom>
          <a:solidFill>
            <a:srgbClr val="FFFFFF">
              <a:alpha val="4000"/>
            </a:srgbClr>
          </a:solidFill>
          <a:ln/>
        </p:spPr>
      </p:sp>
      <p:sp>
        <p:nvSpPr>
          <p:cNvPr id="10" name="Text 6"/>
          <p:cNvSpPr/>
          <p:nvPr/>
        </p:nvSpPr>
        <p:spPr>
          <a:xfrm>
            <a:off x="6612493" y="4710589"/>
            <a:ext cx="3195280" cy="395049"/>
          </a:xfrm>
          <a:prstGeom prst="rect">
            <a:avLst/>
          </a:prstGeom>
          <a:noFill/>
          <a:ln/>
        </p:spPr>
        <p:txBody>
          <a:bodyPr wrap="none" rtlCol="0" anchor="t"/>
          <a:lstStyle/>
          <a:p>
            <a:pPr marL="0" indent="0">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Frontend</a:t>
            </a:r>
            <a:endParaRPr lang="en-US" sz="1944" dirty="0"/>
          </a:p>
        </p:txBody>
      </p:sp>
      <p:sp>
        <p:nvSpPr>
          <p:cNvPr id="11" name="Text 7"/>
          <p:cNvSpPr/>
          <p:nvPr/>
        </p:nvSpPr>
        <p:spPr>
          <a:xfrm>
            <a:off x="10309027" y="4710589"/>
            <a:ext cx="3195280" cy="395049"/>
          </a:xfrm>
          <a:prstGeom prst="rect">
            <a:avLst/>
          </a:prstGeom>
          <a:noFill/>
          <a:ln/>
        </p:spPr>
        <p:txBody>
          <a:bodyPr wrap="none" rtlCol="0" anchor="t"/>
          <a:lstStyle/>
          <a:p>
            <a:pPr marL="0" indent="0">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React.js</a:t>
            </a:r>
            <a:endParaRPr lang="en-US" sz="1944" dirty="0"/>
          </a:p>
        </p:txBody>
      </p:sp>
      <p:sp>
        <p:nvSpPr>
          <p:cNvPr id="12" name="Shape 8"/>
          <p:cNvSpPr/>
          <p:nvPr/>
        </p:nvSpPr>
        <p:spPr>
          <a:xfrm>
            <a:off x="6365677" y="5261372"/>
            <a:ext cx="7385447" cy="706517"/>
          </a:xfrm>
          <a:prstGeom prst="rect">
            <a:avLst/>
          </a:prstGeom>
          <a:solidFill>
            <a:srgbClr val="000000">
              <a:alpha val="4000"/>
            </a:srgbClr>
          </a:solidFill>
          <a:ln/>
        </p:spPr>
      </p:sp>
      <p:sp>
        <p:nvSpPr>
          <p:cNvPr id="13" name="Text 9"/>
          <p:cNvSpPr/>
          <p:nvPr/>
        </p:nvSpPr>
        <p:spPr>
          <a:xfrm>
            <a:off x="6612493" y="5417106"/>
            <a:ext cx="3195280" cy="395049"/>
          </a:xfrm>
          <a:prstGeom prst="rect">
            <a:avLst/>
          </a:prstGeom>
          <a:noFill/>
          <a:ln/>
        </p:spPr>
        <p:txBody>
          <a:bodyPr wrap="none" rtlCol="0" anchor="t"/>
          <a:lstStyle/>
          <a:p>
            <a:pPr marL="0" indent="0">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Backend</a:t>
            </a:r>
            <a:endParaRPr lang="en-US" sz="1944" dirty="0"/>
          </a:p>
        </p:txBody>
      </p:sp>
      <p:sp>
        <p:nvSpPr>
          <p:cNvPr id="14" name="Text 10"/>
          <p:cNvSpPr/>
          <p:nvPr/>
        </p:nvSpPr>
        <p:spPr>
          <a:xfrm>
            <a:off x="10309027" y="5417106"/>
            <a:ext cx="3195280" cy="395049"/>
          </a:xfrm>
          <a:prstGeom prst="rect">
            <a:avLst/>
          </a:prstGeom>
          <a:noFill/>
          <a:ln/>
        </p:spPr>
        <p:txBody>
          <a:bodyPr wrap="none" rtlCol="0" anchor="t"/>
          <a:lstStyle/>
          <a:p>
            <a:pPr marL="0" indent="0">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Node.js, Express.js</a:t>
            </a:r>
            <a:endParaRPr lang="en-US" sz="1944" dirty="0"/>
          </a:p>
        </p:txBody>
      </p:sp>
      <p:sp>
        <p:nvSpPr>
          <p:cNvPr id="15" name="Shape 11"/>
          <p:cNvSpPr/>
          <p:nvPr/>
        </p:nvSpPr>
        <p:spPr>
          <a:xfrm>
            <a:off x="6365677" y="5967889"/>
            <a:ext cx="7385447" cy="706517"/>
          </a:xfrm>
          <a:prstGeom prst="rect">
            <a:avLst/>
          </a:prstGeom>
          <a:solidFill>
            <a:srgbClr val="FFFFFF">
              <a:alpha val="4000"/>
            </a:srgbClr>
          </a:solidFill>
          <a:ln/>
        </p:spPr>
      </p:sp>
      <p:sp>
        <p:nvSpPr>
          <p:cNvPr id="16" name="Text 12"/>
          <p:cNvSpPr/>
          <p:nvPr/>
        </p:nvSpPr>
        <p:spPr>
          <a:xfrm>
            <a:off x="6612493" y="6123623"/>
            <a:ext cx="3195280" cy="395049"/>
          </a:xfrm>
          <a:prstGeom prst="rect">
            <a:avLst/>
          </a:prstGeom>
          <a:noFill/>
          <a:ln/>
        </p:spPr>
        <p:txBody>
          <a:bodyPr wrap="none" rtlCol="0" anchor="t"/>
          <a:lstStyle/>
          <a:p>
            <a:pPr marL="0" indent="0">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Database</a:t>
            </a:r>
            <a:endParaRPr lang="en-US" sz="1944" dirty="0"/>
          </a:p>
        </p:txBody>
      </p:sp>
      <p:sp>
        <p:nvSpPr>
          <p:cNvPr id="17" name="Text 13"/>
          <p:cNvSpPr/>
          <p:nvPr/>
        </p:nvSpPr>
        <p:spPr>
          <a:xfrm>
            <a:off x="10309027" y="6123623"/>
            <a:ext cx="3195280" cy="395049"/>
          </a:xfrm>
          <a:prstGeom prst="rect">
            <a:avLst/>
          </a:prstGeom>
          <a:noFill/>
          <a:ln/>
        </p:spPr>
        <p:txBody>
          <a:bodyPr wrap="none" rtlCol="0" anchor="t"/>
          <a:lstStyle/>
          <a:p>
            <a:pPr marL="0" indent="0">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MongoDB</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67004" y="2262426"/>
            <a:ext cx="5040392" cy="3704749"/>
          </a:xfrm>
          <a:prstGeom prst="rect">
            <a:avLst/>
          </a:prstGeom>
        </p:spPr>
      </p:pic>
      <p:sp>
        <p:nvSpPr>
          <p:cNvPr id="6" name="Text 2"/>
          <p:cNvSpPr/>
          <p:nvPr/>
        </p:nvSpPr>
        <p:spPr>
          <a:xfrm>
            <a:off x="624126" y="1034058"/>
            <a:ext cx="4473773" cy="557332"/>
          </a:xfrm>
          <a:prstGeom prst="rect">
            <a:avLst/>
          </a:prstGeom>
          <a:noFill/>
          <a:ln/>
        </p:spPr>
        <p:txBody>
          <a:bodyPr wrap="none" rtlCol="0" anchor="t"/>
          <a:lstStyle/>
          <a:p>
            <a:pPr marL="0" indent="0">
              <a:lnSpc>
                <a:spcPts val="4389"/>
              </a:lnSpc>
              <a:buNone/>
            </a:pPr>
            <a:r>
              <a:rPr lang="en-US" sz="3511" dirty="0">
                <a:solidFill>
                  <a:srgbClr val="201B18"/>
                </a:solidFill>
                <a:latin typeface="Platypi" pitchFamily="34" charset="0"/>
                <a:ea typeface="Platypi" pitchFamily="34" charset="-122"/>
                <a:cs typeface="Platypi" pitchFamily="34" charset="-120"/>
              </a:rPr>
              <a:t>System Architecture</a:t>
            </a:r>
            <a:endParaRPr lang="en-US" sz="3511" dirty="0"/>
          </a:p>
        </p:txBody>
      </p:sp>
      <p:sp>
        <p:nvSpPr>
          <p:cNvPr id="7" name="Text 3"/>
          <p:cNvSpPr/>
          <p:nvPr/>
        </p:nvSpPr>
        <p:spPr>
          <a:xfrm>
            <a:off x="624126" y="1858804"/>
            <a:ext cx="7895749" cy="855821"/>
          </a:xfrm>
          <a:prstGeom prst="rect">
            <a:avLst/>
          </a:prstGeom>
          <a:noFill/>
          <a:ln/>
        </p:spPr>
        <p:txBody>
          <a:bodyPr wrap="square" rtlCol="0" anchor="t"/>
          <a:lstStyle/>
          <a:p>
            <a:pPr marL="0" indent="0">
              <a:lnSpc>
                <a:spcPts val="2247"/>
              </a:lnSpc>
              <a:buNone/>
            </a:pPr>
            <a:r>
              <a:rPr lang="en-US" sz="1404" dirty="0">
                <a:solidFill>
                  <a:srgbClr val="504C49"/>
                </a:solidFill>
                <a:latin typeface="Source Serif Pro" pitchFamily="34" charset="0"/>
                <a:ea typeface="Source Serif Pro" pitchFamily="34" charset="-122"/>
                <a:cs typeface="Source Serif Pro" pitchFamily="34" charset="-120"/>
              </a:rPr>
              <a:t>The car rental system architecture follows a client-server model with a three-tier structure: frontend, backend, and database. The frontend handles user interactions, the backend processes requests and interacts with the database, and the database stores all the system data.</a:t>
            </a:r>
            <a:endParaRPr lang="en-US" sz="1404" dirty="0"/>
          </a:p>
        </p:txBody>
      </p:sp>
      <p:pic>
        <p:nvPicPr>
          <p:cNvPr id="8" name="Image 2" descr="preencoded.png"/>
          <p:cNvPicPr>
            <a:picLocks noChangeAspect="1"/>
          </p:cNvPicPr>
          <p:nvPr/>
        </p:nvPicPr>
        <p:blipFill>
          <a:blip r:embed="rId5"/>
          <a:stretch>
            <a:fillRect/>
          </a:stretch>
        </p:blipFill>
        <p:spPr>
          <a:xfrm>
            <a:off x="624126" y="2915245"/>
            <a:ext cx="891659" cy="1426726"/>
          </a:xfrm>
          <a:prstGeom prst="rect">
            <a:avLst/>
          </a:prstGeom>
        </p:spPr>
      </p:pic>
      <p:sp>
        <p:nvSpPr>
          <p:cNvPr id="9" name="Text 4"/>
          <p:cNvSpPr/>
          <p:nvPr/>
        </p:nvSpPr>
        <p:spPr>
          <a:xfrm>
            <a:off x="1783199" y="3093482"/>
            <a:ext cx="2229326" cy="278606"/>
          </a:xfrm>
          <a:prstGeom prst="rect">
            <a:avLst/>
          </a:prstGeom>
          <a:noFill/>
          <a:ln/>
        </p:spPr>
        <p:txBody>
          <a:bodyPr wrap="none" rtlCol="0" anchor="t"/>
          <a:lstStyle/>
          <a:p>
            <a:pPr marL="0" indent="0" algn="l">
              <a:lnSpc>
                <a:spcPts val="2194"/>
              </a:lnSpc>
              <a:buNone/>
            </a:pPr>
            <a:r>
              <a:rPr lang="en-US" sz="1755" dirty="0">
                <a:solidFill>
                  <a:srgbClr val="504C49"/>
                </a:solidFill>
                <a:latin typeface="Platypi" pitchFamily="34" charset="0"/>
                <a:ea typeface="Platypi" pitchFamily="34" charset="-122"/>
                <a:cs typeface="Platypi" pitchFamily="34" charset="-120"/>
              </a:rPr>
              <a:t>Frontend</a:t>
            </a:r>
            <a:endParaRPr lang="en-US" sz="1755" dirty="0"/>
          </a:p>
        </p:txBody>
      </p:sp>
      <p:sp>
        <p:nvSpPr>
          <p:cNvPr id="10" name="Text 5"/>
          <p:cNvSpPr/>
          <p:nvPr/>
        </p:nvSpPr>
        <p:spPr>
          <a:xfrm>
            <a:off x="1783199" y="3479006"/>
            <a:ext cx="6736675" cy="570548"/>
          </a:xfrm>
          <a:prstGeom prst="rect">
            <a:avLst/>
          </a:prstGeom>
          <a:noFill/>
          <a:ln/>
        </p:spPr>
        <p:txBody>
          <a:bodyPr wrap="square" rtlCol="0" anchor="t"/>
          <a:lstStyle/>
          <a:p>
            <a:pPr marL="0" indent="0" algn="l">
              <a:lnSpc>
                <a:spcPts val="2247"/>
              </a:lnSpc>
              <a:buNone/>
            </a:pPr>
            <a:r>
              <a:rPr lang="en-US" sz="1404" dirty="0">
                <a:solidFill>
                  <a:srgbClr val="504C49"/>
                </a:solidFill>
                <a:latin typeface="Source Serif Pro" pitchFamily="34" charset="0"/>
                <a:ea typeface="Source Serif Pro" pitchFamily="34" charset="-122"/>
                <a:cs typeface="Source Serif Pro" pitchFamily="34" charset="-120"/>
              </a:rPr>
              <a:t>The frontend is built using React.js, providing a dynamic and responsive user interface for customers and administrators.</a:t>
            </a:r>
            <a:endParaRPr lang="en-US" sz="1404" dirty="0"/>
          </a:p>
        </p:txBody>
      </p:sp>
      <p:pic>
        <p:nvPicPr>
          <p:cNvPr id="11" name="Image 3" descr="preencoded.png"/>
          <p:cNvPicPr>
            <a:picLocks noChangeAspect="1"/>
          </p:cNvPicPr>
          <p:nvPr/>
        </p:nvPicPr>
        <p:blipFill>
          <a:blip r:embed="rId6"/>
          <a:stretch>
            <a:fillRect/>
          </a:stretch>
        </p:blipFill>
        <p:spPr>
          <a:xfrm>
            <a:off x="624126" y="4341971"/>
            <a:ext cx="891659" cy="1426726"/>
          </a:xfrm>
          <a:prstGeom prst="rect">
            <a:avLst/>
          </a:prstGeom>
        </p:spPr>
      </p:pic>
      <p:sp>
        <p:nvSpPr>
          <p:cNvPr id="12" name="Text 6"/>
          <p:cNvSpPr/>
          <p:nvPr/>
        </p:nvSpPr>
        <p:spPr>
          <a:xfrm>
            <a:off x="1783199" y="4520208"/>
            <a:ext cx="2229326" cy="278606"/>
          </a:xfrm>
          <a:prstGeom prst="rect">
            <a:avLst/>
          </a:prstGeom>
          <a:noFill/>
          <a:ln/>
        </p:spPr>
        <p:txBody>
          <a:bodyPr wrap="none" rtlCol="0" anchor="t"/>
          <a:lstStyle/>
          <a:p>
            <a:pPr marL="0" indent="0" algn="l">
              <a:lnSpc>
                <a:spcPts val="2194"/>
              </a:lnSpc>
              <a:buNone/>
            </a:pPr>
            <a:r>
              <a:rPr lang="en-US" sz="1755" dirty="0">
                <a:solidFill>
                  <a:srgbClr val="504C49"/>
                </a:solidFill>
                <a:latin typeface="Platypi" pitchFamily="34" charset="0"/>
                <a:ea typeface="Platypi" pitchFamily="34" charset="-122"/>
                <a:cs typeface="Platypi" pitchFamily="34" charset="-120"/>
              </a:rPr>
              <a:t>Backend</a:t>
            </a:r>
            <a:endParaRPr lang="en-US" sz="1755" dirty="0"/>
          </a:p>
        </p:txBody>
      </p:sp>
      <p:sp>
        <p:nvSpPr>
          <p:cNvPr id="13" name="Text 7"/>
          <p:cNvSpPr/>
          <p:nvPr/>
        </p:nvSpPr>
        <p:spPr>
          <a:xfrm>
            <a:off x="1783199" y="4905732"/>
            <a:ext cx="6736675" cy="570548"/>
          </a:xfrm>
          <a:prstGeom prst="rect">
            <a:avLst/>
          </a:prstGeom>
          <a:noFill/>
          <a:ln/>
        </p:spPr>
        <p:txBody>
          <a:bodyPr wrap="square" rtlCol="0" anchor="t"/>
          <a:lstStyle/>
          <a:p>
            <a:pPr marL="0" indent="0" algn="l">
              <a:lnSpc>
                <a:spcPts val="2247"/>
              </a:lnSpc>
              <a:buNone/>
            </a:pPr>
            <a:r>
              <a:rPr lang="en-US" sz="1404" dirty="0">
                <a:solidFill>
                  <a:srgbClr val="504C49"/>
                </a:solidFill>
                <a:latin typeface="Source Serif Pro" pitchFamily="34" charset="0"/>
                <a:ea typeface="Source Serif Pro" pitchFamily="34" charset="-122"/>
                <a:cs typeface="Source Serif Pro" pitchFamily="34" charset="-120"/>
              </a:rPr>
              <a:t>The backend, powered by Node.js and Express.js, handles user authentication, data validation, and communication with the database.</a:t>
            </a:r>
            <a:endParaRPr lang="en-US" sz="1404" dirty="0"/>
          </a:p>
        </p:txBody>
      </p:sp>
      <p:pic>
        <p:nvPicPr>
          <p:cNvPr id="14" name="Image 4" descr="preencoded.png"/>
          <p:cNvPicPr>
            <a:picLocks noChangeAspect="1"/>
          </p:cNvPicPr>
          <p:nvPr/>
        </p:nvPicPr>
        <p:blipFill>
          <a:blip r:embed="rId7"/>
          <a:stretch>
            <a:fillRect/>
          </a:stretch>
        </p:blipFill>
        <p:spPr>
          <a:xfrm>
            <a:off x="624126" y="5768697"/>
            <a:ext cx="891659" cy="1426726"/>
          </a:xfrm>
          <a:prstGeom prst="rect">
            <a:avLst/>
          </a:prstGeom>
        </p:spPr>
      </p:pic>
      <p:sp>
        <p:nvSpPr>
          <p:cNvPr id="15" name="Text 8"/>
          <p:cNvSpPr/>
          <p:nvPr/>
        </p:nvSpPr>
        <p:spPr>
          <a:xfrm>
            <a:off x="1783199" y="5946934"/>
            <a:ext cx="2229326" cy="278606"/>
          </a:xfrm>
          <a:prstGeom prst="rect">
            <a:avLst/>
          </a:prstGeom>
          <a:noFill/>
          <a:ln/>
        </p:spPr>
        <p:txBody>
          <a:bodyPr wrap="none" rtlCol="0" anchor="t"/>
          <a:lstStyle/>
          <a:p>
            <a:pPr marL="0" indent="0" algn="l">
              <a:lnSpc>
                <a:spcPts val="2194"/>
              </a:lnSpc>
              <a:buNone/>
            </a:pPr>
            <a:r>
              <a:rPr lang="en-US" sz="1755" dirty="0">
                <a:solidFill>
                  <a:srgbClr val="504C49"/>
                </a:solidFill>
                <a:latin typeface="Platypi" pitchFamily="34" charset="0"/>
                <a:ea typeface="Platypi" pitchFamily="34" charset="-122"/>
                <a:cs typeface="Platypi" pitchFamily="34" charset="-120"/>
              </a:rPr>
              <a:t>Database</a:t>
            </a:r>
            <a:endParaRPr lang="en-US" sz="1755" dirty="0"/>
          </a:p>
        </p:txBody>
      </p:sp>
      <p:sp>
        <p:nvSpPr>
          <p:cNvPr id="16" name="Text 9"/>
          <p:cNvSpPr/>
          <p:nvPr/>
        </p:nvSpPr>
        <p:spPr>
          <a:xfrm>
            <a:off x="1783199" y="6332458"/>
            <a:ext cx="6736675" cy="570548"/>
          </a:xfrm>
          <a:prstGeom prst="rect">
            <a:avLst/>
          </a:prstGeom>
          <a:noFill/>
          <a:ln/>
        </p:spPr>
        <p:txBody>
          <a:bodyPr wrap="square" rtlCol="0" anchor="t"/>
          <a:lstStyle/>
          <a:p>
            <a:pPr marL="0" indent="0" algn="l">
              <a:lnSpc>
                <a:spcPts val="2247"/>
              </a:lnSpc>
              <a:buNone/>
            </a:pPr>
            <a:r>
              <a:rPr lang="en-US" sz="1404" dirty="0">
                <a:solidFill>
                  <a:srgbClr val="504C49"/>
                </a:solidFill>
                <a:latin typeface="Source Serif Pro" pitchFamily="34" charset="0"/>
                <a:ea typeface="Source Serif Pro" pitchFamily="34" charset="-122"/>
                <a:cs typeface="Source Serif Pro" pitchFamily="34" charset="-120"/>
              </a:rPr>
              <a:t>MongoDB serves as the database, storing information about cars, users, rental records, and other relevant data.</a:t>
            </a:r>
            <a:endParaRPr lang="en-US" sz="140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404622"/>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404622"/>
          </a:xfrm>
          <a:prstGeom prst="rect">
            <a:avLst/>
          </a:prstGeom>
        </p:spPr>
      </p:pic>
      <p:pic>
        <p:nvPicPr>
          <p:cNvPr id="5" name="Image 1" descr="preencoded.png"/>
          <p:cNvPicPr>
            <a:picLocks noChangeAspect="1"/>
          </p:cNvPicPr>
          <p:nvPr/>
        </p:nvPicPr>
        <p:blipFill>
          <a:blip r:embed="rId4"/>
          <a:stretch>
            <a:fillRect/>
          </a:stretch>
        </p:blipFill>
        <p:spPr>
          <a:xfrm>
            <a:off x="215979" y="3031331"/>
            <a:ext cx="5054322" cy="2341840"/>
          </a:xfrm>
          <a:prstGeom prst="rect">
            <a:avLst/>
          </a:prstGeom>
        </p:spPr>
      </p:pic>
      <p:sp>
        <p:nvSpPr>
          <p:cNvPr id="6" name="Text 2"/>
          <p:cNvSpPr/>
          <p:nvPr/>
        </p:nvSpPr>
        <p:spPr>
          <a:xfrm>
            <a:off x="6091238" y="475178"/>
            <a:ext cx="4320540" cy="540068"/>
          </a:xfrm>
          <a:prstGeom prst="rect">
            <a:avLst/>
          </a:prstGeom>
          <a:noFill/>
          <a:ln/>
        </p:spPr>
        <p:txBody>
          <a:bodyPr wrap="none" rtlCol="0" anchor="t"/>
          <a:lstStyle/>
          <a:p>
            <a:pPr marL="0" indent="0">
              <a:lnSpc>
                <a:spcPts val="4253"/>
              </a:lnSpc>
              <a:buNone/>
            </a:pPr>
            <a:r>
              <a:rPr lang="en-US" sz="3402" dirty="0">
                <a:solidFill>
                  <a:srgbClr val="201B18"/>
                </a:solidFill>
                <a:latin typeface="Platypi" pitchFamily="34" charset="0"/>
                <a:ea typeface="Platypi" pitchFamily="34" charset="-122"/>
                <a:cs typeface="Platypi" pitchFamily="34" charset="-120"/>
              </a:rPr>
              <a:t>Functionalities</a:t>
            </a:r>
            <a:endParaRPr lang="en-US" sz="3402" dirty="0"/>
          </a:p>
        </p:txBody>
      </p:sp>
      <p:sp>
        <p:nvSpPr>
          <p:cNvPr id="7" name="Text 3"/>
          <p:cNvSpPr/>
          <p:nvPr/>
        </p:nvSpPr>
        <p:spPr>
          <a:xfrm>
            <a:off x="6091238" y="1274445"/>
            <a:ext cx="7934325" cy="829747"/>
          </a:xfrm>
          <a:prstGeom prst="rect">
            <a:avLst/>
          </a:prstGeom>
          <a:noFill/>
          <a:ln/>
        </p:spPr>
        <p:txBody>
          <a:bodyPr wrap="square" rtlCol="0" anchor="t"/>
          <a:lstStyle/>
          <a:p>
            <a:pPr marL="0" indent="0">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The car rental system provides a range of functionalities to cater to both customer and administrator needs. The system allows customers to browse cars, book rentals, view their rental history, and manage their accounts.</a:t>
            </a:r>
            <a:endParaRPr lang="en-US" sz="1361" dirty="0"/>
          </a:p>
        </p:txBody>
      </p:sp>
      <p:pic>
        <p:nvPicPr>
          <p:cNvPr id="8" name="Image 2" descr="preencoded.png"/>
          <p:cNvPicPr>
            <a:picLocks noChangeAspect="1"/>
          </p:cNvPicPr>
          <p:nvPr/>
        </p:nvPicPr>
        <p:blipFill>
          <a:blip r:embed="rId5"/>
          <a:stretch>
            <a:fillRect/>
          </a:stretch>
        </p:blipFill>
        <p:spPr>
          <a:xfrm>
            <a:off x="6091238" y="2298502"/>
            <a:ext cx="431959" cy="431959"/>
          </a:xfrm>
          <a:prstGeom prst="rect">
            <a:avLst/>
          </a:prstGeom>
        </p:spPr>
      </p:pic>
      <p:sp>
        <p:nvSpPr>
          <p:cNvPr id="9" name="Text 4"/>
          <p:cNvSpPr/>
          <p:nvPr/>
        </p:nvSpPr>
        <p:spPr>
          <a:xfrm>
            <a:off x="6091238" y="2903220"/>
            <a:ext cx="2160270" cy="269915"/>
          </a:xfrm>
          <a:prstGeom prst="rect">
            <a:avLst/>
          </a:prstGeom>
          <a:noFill/>
          <a:ln/>
        </p:spPr>
        <p:txBody>
          <a:bodyPr wrap="none" rtlCol="0" anchor="t"/>
          <a:lstStyle/>
          <a:p>
            <a:pPr marL="0" indent="0" algn="l">
              <a:lnSpc>
                <a:spcPts val="2126"/>
              </a:lnSpc>
              <a:buNone/>
            </a:pPr>
            <a:r>
              <a:rPr lang="en-US" sz="1701" dirty="0">
                <a:solidFill>
                  <a:srgbClr val="504C49"/>
                </a:solidFill>
                <a:latin typeface="Platypi" pitchFamily="34" charset="0"/>
                <a:ea typeface="Platypi" pitchFamily="34" charset="-122"/>
                <a:cs typeface="Platypi" pitchFamily="34" charset="-120"/>
              </a:rPr>
              <a:t>Admin Panel</a:t>
            </a:r>
            <a:endParaRPr lang="en-US" sz="1701" dirty="0"/>
          </a:p>
        </p:txBody>
      </p:sp>
      <p:sp>
        <p:nvSpPr>
          <p:cNvPr id="10" name="Text 5"/>
          <p:cNvSpPr/>
          <p:nvPr/>
        </p:nvSpPr>
        <p:spPr>
          <a:xfrm>
            <a:off x="6091238" y="3276719"/>
            <a:ext cx="7934325" cy="553164"/>
          </a:xfrm>
          <a:prstGeom prst="rect">
            <a:avLst/>
          </a:prstGeom>
          <a:noFill/>
          <a:ln/>
        </p:spPr>
        <p:txBody>
          <a:bodyPr wrap="square" rtlCol="0" anchor="t"/>
          <a:lstStyle/>
          <a:p>
            <a:pPr marL="0" indent="0" algn="l">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Administrators have access to a dedicated panel where they can manage car inventory, add and edit car details, create and manage user accounts, track rental history, and handle other administrative tasks.</a:t>
            </a:r>
            <a:endParaRPr lang="en-US" sz="1361" dirty="0"/>
          </a:p>
        </p:txBody>
      </p:sp>
      <p:pic>
        <p:nvPicPr>
          <p:cNvPr id="11" name="Image 3" descr="preencoded.png"/>
          <p:cNvPicPr>
            <a:picLocks noChangeAspect="1"/>
          </p:cNvPicPr>
          <p:nvPr/>
        </p:nvPicPr>
        <p:blipFill>
          <a:blip r:embed="rId6"/>
          <a:stretch>
            <a:fillRect/>
          </a:stretch>
        </p:blipFill>
        <p:spPr>
          <a:xfrm>
            <a:off x="6091238" y="4348282"/>
            <a:ext cx="431959" cy="431959"/>
          </a:xfrm>
          <a:prstGeom prst="rect">
            <a:avLst/>
          </a:prstGeom>
        </p:spPr>
      </p:pic>
      <p:sp>
        <p:nvSpPr>
          <p:cNvPr id="12" name="Text 6"/>
          <p:cNvSpPr/>
          <p:nvPr/>
        </p:nvSpPr>
        <p:spPr>
          <a:xfrm>
            <a:off x="6091238" y="4953000"/>
            <a:ext cx="2160270" cy="269915"/>
          </a:xfrm>
          <a:prstGeom prst="rect">
            <a:avLst/>
          </a:prstGeom>
          <a:noFill/>
          <a:ln/>
        </p:spPr>
        <p:txBody>
          <a:bodyPr wrap="none" rtlCol="0" anchor="t"/>
          <a:lstStyle/>
          <a:p>
            <a:pPr marL="0" indent="0" algn="l">
              <a:lnSpc>
                <a:spcPts val="2126"/>
              </a:lnSpc>
              <a:buNone/>
            </a:pPr>
            <a:r>
              <a:rPr lang="en-US" sz="1701" dirty="0">
                <a:solidFill>
                  <a:srgbClr val="504C49"/>
                </a:solidFill>
                <a:latin typeface="Platypi" pitchFamily="34" charset="0"/>
                <a:ea typeface="Platypi" pitchFamily="34" charset="-122"/>
                <a:cs typeface="Platypi" pitchFamily="34" charset="-120"/>
              </a:rPr>
              <a:t>Customer Interface</a:t>
            </a:r>
            <a:endParaRPr lang="en-US" sz="1701" dirty="0"/>
          </a:p>
        </p:txBody>
      </p:sp>
      <p:sp>
        <p:nvSpPr>
          <p:cNvPr id="13" name="Text 7"/>
          <p:cNvSpPr/>
          <p:nvPr/>
        </p:nvSpPr>
        <p:spPr>
          <a:xfrm>
            <a:off x="6091238" y="5326499"/>
            <a:ext cx="7934325" cy="553164"/>
          </a:xfrm>
          <a:prstGeom prst="rect">
            <a:avLst/>
          </a:prstGeom>
          <a:noFill/>
          <a:ln/>
        </p:spPr>
        <p:txBody>
          <a:bodyPr wrap="square" rtlCol="0" anchor="t"/>
          <a:lstStyle/>
          <a:p>
            <a:pPr marL="0" indent="0" algn="l">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Customers can browse available cars, view detailed information about each car, filter cars based on their requirements, select a car, book a rental, and manage their rental bookings.</a:t>
            </a:r>
            <a:endParaRPr lang="en-US" sz="1361" dirty="0"/>
          </a:p>
        </p:txBody>
      </p:sp>
      <p:pic>
        <p:nvPicPr>
          <p:cNvPr id="14" name="Image 4" descr="preencoded.png"/>
          <p:cNvPicPr>
            <a:picLocks noChangeAspect="1"/>
          </p:cNvPicPr>
          <p:nvPr/>
        </p:nvPicPr>
        <p:blipFill>
          <a:blip r:embed="rId7"/>
          <a:stretch>
            <a:fillRect/>
          </a:stretch>
        </p:blipFill>
        <p:spPr>
          <a:xfrm>
            <a:off x="6091238" y="6398062"/>
            <a:ext cx="431959" cy="431959"/>
          </a:xfrm>
          <a:prstGeom prst="rect">
            <a:avLst/>
          </a:prstGeom>
        </p:spPr>
      </p:pic>
      <p:sp>
        <p:nvSpPr>
          <p:cNvPr id="15" name="Text 8"/>
          <p:cNvSpPr/>
          <p:nvPr/>
        </p:nvSpPr>
        <p:spPr>
          <a:xfrm>
            <a:off x="6091238" y="7002780"/>
            <a:ext cx="2160270" cy="269915"/>
          </a:xfrm>
          <a:prstGeom prst="rect">
            <a:avLst/>
          </a:prstGeom>
          <a:noFill/>
          <a:ln/>
        </p:spPr>
        <p:txBody>
          <a:bodyPr wrap="none" rtlCol="0" anchor="t"/>
          <a:lstStyle/>
          <a:p>
            <a:pPr marL="0" indent="0" algn="l">
              <a:lnSpc>
                <a:spcPts val="2126"/>
              </a:lnSpc>
              <a:buNone/>
            </a:pPr>
            <a:r>
              <a:rPr lang="en-US" sz="1701" dirty="0">
                <a:solidFill>
                  <a:srgbClr val="504C49"/>
                </a:solidFill>
                <a:latin typeface="Platypi" pitchFamily="34" charset="0"/>
                <a:ea typeface="Platypi" pitchFamily="34" charset="-122"/>
                <a:cs typeface="Platypi" pitchFamily="34" charset="-120"/>
              </a:rPr>
              <a:t>Rental Management</a:t>
            </a:r>
            <a:endParaRPr lang="en-US" sz="1701" dirty="0"/>
          </a:p>
        </p:txBody>
      </p:sp>
      <p:sp>
        <p:nvSpPr>
          <p:cNvPr id="16" name="Text 9"/>
          <p:cNvSpPr/>
          <p:nvPr/>
        </p:nvSpPr>
        <p:spPr>
          <a:xfrm>
            <a:off x="6091238" y="7376279"/>
            <a:ext cx="7934325" cy="553164"/>
          </a:xfrm>
          <a:prstGeom prst="rect">
            <a:avLst/>
          </a:prstGeom>
          <a:noFill/>
          <a:ln/>
        </p:spPr>
        <p:txBody>
          <a:bodyPr wrap="square" rtlCol="0" anchor="t"/>
          <a:lstStyle/>
          <a:p>
            <a:pPr marL="0" indent="0" algn="l">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Both customers and administrators can view their rental history, track the status of ongoing rentals, and manage any pending requests.</a:t>
            </a:r>
            <a:endParaRPr lang="en-US" sz="13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20980" y="2109073"/>
            <a:ext cx="5044321" cy="4011335"/>
          </a:xfrm>
          <a:prstGeom prst="rect">
            <a:avLst/>
          </a:prstGeom>
        </p:spPr>
      </p:pic>
      <p:sp>
        <p:nvSpPr>
          <p:cNvPr id="6" name="Text 2"/>
          <p:cNvSpPr/>
          <p:nvPr/>
        </p:nvSpPr>
        <p:spPr>
          <a:xfrm>
            <a:off x="6105168" y="911304"/>
            <a:ext cx="4420314" cy="552569"/>
          </a:xfrm>
          <a:prstGeom prst="rect">
            <a:avLst/>
          </a:prstGeom>
          <a:noFill/>
          <a:ln/>
        </p:spPr>
        <p:txBody>
          <a:bodyPr wrap="none" rtlCol="0" anchor="t"/>
          <a:lstStyle/>
          <a:p>
            <a:pPr marL="0" indent="0">
              <a:lnSpc>
                <a:spcPts val="4351"/>
              </a:lnSpc>
              <a:buNone/>
            </a:pPr>
            <a:r>
              <a:rPr lang="en-US" sz="3481" dirty="0">
                <a:solidFill>
                  <a:srgbClr val="201B18"/>
                </a:solidFill>
                <a:latin typeface="Platypi" pitchFamily="34" charset="0"/>
                <a:ea typeface="Platypi" pitchFamily="34" charset="-122"/>
                <a:cs typeface="Platypi" pitchFamily="34" charset="-120"/>
              </a:rPr>
              <a:t>Database Schema</a:t>
            </a:r>
            <a:endParaRPr lang="en-US" sz="3481" dirty="0"/>
          </a:p>
        </p:txBody>
      </p:sp>
      <p:sp>
        <p:nvSpPr>
          <p:cNvPr id="7" name="Text 3"/>
          <p:cNvSpPr/>
          <p:nvPr/>
        </p:nvSpPr>
        <p:spPr>
          <a:xfrm>
            <a:off x="6105168" y="1729026"/>
            <a:ext cx="7906464" cy="1131570"/>
          </a:xfrm>
          <a:prstGeom prst="rect">
            <a:avLst/>
          </a:prstGeom>
          <a:noFill/>
          <a:ln/>
        </p:spPr>
        <p:txBody>
          <a:bodyPr wrap="square" rtlCol="0" anchor="t"/>
          <a:lstStyle/>
          <a:p>
            <a:pPr marL="0" indent="0">
              <a:lnSpc>
                <a:spcPts val="2228"/>
              </a:lnSpc>
              <a:buNone/>
            </a:pPr>
            <a:r>
              <a:rPr lang="en-US" sz="1392" dirty="0">
                <a:solidFill>
                  <a:srgbClr val="504C49"/>
                </a:solidFill>
                <a:latin typeface="Source Serif Pro" pitchFamily="34" charset="0"/>
                <a:ea typeface="Source Serif Pro" pitchFamily="34" charset="-122"/>
                <a:cs typeface="Source Serif Pro" pitchFamily="34" charset="-120"/>
              </a:rPr>
              <a:t>The database schema for the car rental system is designed to effectively store and manage all relevant data. The schema includes key tables that store information about users, cars, and rental records. These tables are interconnected through defined relationships, ensuring data integrity and efficient retrieval.</a:t>
            </a:r>
            <a:endParaRPr lang="en-US" sz="1392" dirty="0"/>
          </a:p>
        </p:txBody>
      </p:sp>
      <p:sp>
        <p:nvSpPr>
          <p:cNvPr id="8" name="Shape 4"/>
          <p:cNvSpPr/>
          <p:nvPr/>
        </p:nvSpPr>
        <p:spPr>
          <a:xfrm>
            <a:off x="6105168" y="3059430"/>
            <a:ext cx="7906464" cy="1301710"/>
          </a:xfrm>
          <a:prstGeom prst="roundRect">
            <a:avLst>
              <a:gd name="adj" fmla="val 2038"/>
            </a:avLst>
          </a:prstGeom>
          <a:solidFill>
            <a:srgbClr val="F9F7F7"/>
          </a:solidFill>
          <a:ln/>
        </p:spPr>
      </p:sp>
      <p:sp>
        <p:nvSpPr>
          <p:cNvPr id="9" name="Text 5"/>
          <p:cNvSpPr/>
          <p:nvPr/>
        </p:nvSpPr>
        <p:spPr>
          <a:xfrm>
            <a:off x="6281976" y="3236238"/>
            <a:ext cx="2210157" cy="276225"/>
          </a:xfrm>
          <a:prstGeom prst="rect">
            <a:avLst/>
          </a:prstGeom>
          <a:noFill/>
          <a:ln/>
        </p:spPr>
        <p:txBody>
          <a:bodyPr wrap="none" rtlCol="0" anchor="t"/>
          <a:lstStyle/>
          <a:p>
            <a:pPr marL="0" indent="0">
              <a:lnSpc>
                <a:spcPts val="2175"/>
              </a:lnSpc>
              <a:buNone/>
            </a:pPr>
            <a:r>
              <a:rPr lang="en-US" sz="1740" dirty="0">
                <a:solidFill>
                  <a:srgbClr val="504C49"/>
                </a:solidFill>
                <a:latin typeface="Platypi" pitchFamily="34" charset="0"/>
                <a:ea typeface="Platypi" pitchFamily="34" charset="-122"/>
                <a:cs typeface="Platypi" pitchFamily="34" charset="-120"/>
              </a:rPr>
              <a:t>Users Table</a:t>
            </a:r>
            <a:endParaRPr lang="en-US" sz="1740" dirty="0"/>
          </a:p>
        </p:txBody>
      </p:sp>
      <p:sp>
        <p:nvSpPr>
          <p:cNvPr id="10" name="Text 6"/>
          <p:cNvSpPr/>
          <p:nvPr/>
        </p:nvSpPr>
        <p:spPr>
          <a:xfrm>
            <a:off x="6281976" y="3618548"/>
            <a:ext cx="7552849" cy="565785"/>
          </a:xfrm>
          <a:prstGeom prst="rect">
            <a:avLst/>
          </a:prstGeom>
          <a:noFill/>
          <a:ln/>
        </p:spPr>
        <p:txBody>
          <a:bodyPr wrap="square" rtlCol="0" anchor="t"/>
          <a:lstStyle/>
          <a:p>
            <a:pPr marL="0" indent="0">
              <a:lnSpc>
                <a:spcPts val="2228"/>
              </a:lnSpc>
              <a:buNone/>
            </a:pPr>
            <a:r>
              <a:rPr lang="en-US" sz="1392" dirty="0">
                <a:solidFill>
                  <a:srgbClr val="504C49"/>
                </a:solidFill>
                <a:latin typeface="Source Serif Pro" pitchFamily="34" charset="0"/>
                <a:ea typeface="Source Serif Pro" pitchFamily="34" charset="-122"/>
                <a:cs typeface="Source Serif Pro" pitchFamily="34" charset="-120"/>
              </a:rPr>
              <a:t>This table stores information about all users, including their personal details, contact information, and login credentials.</a:t>
            </a:r>
            <a:endParaRPr lang="en-US" sz="1392" dirty="0"/>
          </a:p>
        </p:txBody>
      </p:sp>
      <p:sp>
        <p:nvSpPr>
          <p:cNvPr id="11" name="Shape 7"/>
          <p:cNvSpPr/>
          <p:nvPr/>
        </p:nvSpPr>
        <p:spPr>
          <a:xfrm>
            <a:off x="6105168" y="4537948"/>
            <a:ext cx="7906464" cy="1301710"/>
          </a:xfrm>
          <a:prstGeom prst="roundRect">
            <a:avLst>
              <a:gd name="adj" fmla="val 2038"/>
            </a:avLst>
          </a:prstGeom>
          <a:solidFill>
            <a:srgbClr val="F9F7F7"/>
          </a:solidFill>
          <a:ln/>
        </p:spPr>
      </p:sp>
      <p:sp>
        <p:nvSpPr>
          <p:cNvPr id="12" name="Text 8"/>
          <p:cNvSpPr/>
          <p:nvPr/>
        </p:nvSpPr>
        <p:spPr>
          <a:xfrm>
            <a:off x="6281976" y="4714756"/>
            <a:ext cx="2210157" cy="276225"/>
          </a:xfrm>
          <a:prstGeom prst="rect">
            <a:avLst/>
          </a:prstGeom>
          <a:noFill/>
          <a:ln/>
        </p:spPr>
        <p:txBody>
          <a:bodyPr wrap="none" rtlCol="0" anchor="t"/>
          <a:lstStyle/>
          <a:p>
            <a:pPr marL="0" indent="0">
              <a:lnSpc>
                <a:spcPts val="2175"/>
              </a:lnSpc>
              <a:buNone/>
            </a:pPr>
            <a:r>
              <a:rPr lang="en-US" sz="1740" dirty="0">
                <a:solidFill>
                  <a:srgbClr val="504C49"/>
                </a:solidFill>
                <a:latin typeface="Platypi" pitchFamily="34" charset="0"/>
                <a:ea typeface="Platypi" pitchFamily="34" charset="-122"/>
                <a:cs typeface="Platypi" pitchFamily="34" charset="-120"/>
              </a:rPr>
              <a:t>Cars Table</a:t>
            </a:r>
            <a:endParaRPr lang="en-US" sz="1740" dirty="0"/>
          </a:p>
        </p:txBody>
      </p:sp>
      <p:sp>
        <p:nvSpPr>
          <p:cNvPr id="13" name="Text 9"/>
          <p:cNvSpPr/>
          <p:nvPr/>
        </p:nvSpPr>
        <p:spPr>
          <a:xfrm>
            <a:off x="6281976" y="5097066"/>
            <a:ext cx="7552849" cy="565785"/>
          </a:xfrm>
          <a:prstGeom prst="rect">
            <a:avLst/>
          </a:prstGeom>
          <a:noFill/>
          <a:ln/>
        </p:spPr>
        <p:txBody>
          <a:bodyPr wrap="square" rtlCol="0" anchor="t"/>
          <a:lstStyle/>
          <a:p>
            <a:pPr marL="0" indent="0">
              <a:lnSpc>
                <a:spcPts val="2228"/>
              </a:lnSpc>
              <a:buNone/>
            </a:pPr>
            <a:r>
              <a:rPr lang="en-US" sz="1392" dirty="0">
                <a:solidFill>
                  <a:srgbClr val="504C49"/>
                </a:solidFill>
                <a:latin typeface="Source Serif Pro" pitchFamily="34" charset="0"/>
                <a:ea typeface="Source Serif Pro" pitchFamily="34" charset="-122"/>
                <a:cs typeface="Source Serif Pro" pitchFamily="34" charset="-120"/>
              </a:rPr>
              <a:t>This table stores information about all available cars, including their make, model, year, availability status, rental rates, and other relevant details.</a:t>
            </a:r>
            <a:endParaRPr lang="en-US" sz="1392" dirty="0"/>
          </a:p>
        </p:txBody>
      </p:sp>
      <p:sp>
        <p:nvSpPr>
          <p:cNvPr id="14" name="Shape 10"/>
          <p:cNvSpPr/>
          <p:nvPr/>
        </p:nvSpPr>
        <p:spPr>
          <a:xfrm>
            <a:off x="6105168" y="6016466"/>
            <a:ext cx="7906464" cy="1301710"/>
          </a:xfrm>
          <a:prstGeom prst="roundRect">
            <a:avLst>
              <a:gd name="adj" fmla="val 2038"/>
            </a:avLst>
          </a:prstGeom>
          <a:solidFill>
            <a:srgbClr val="F9F7F7"/>
          </a:solidFill>
          <a:ln/>
        </p:spPr>
      </p:sp>
      <p:sp>
        <p:nvSpPr>
          <p:cNvPr id="15" name="Text 11"/>
          <p:cNvSpPr/>
          <p:nvPr/>
        </p:nvSpPr>
        <p:spPr>
          <a:xfrm>
            <a:off x="6281976" y="6193274"/>
            <a:ext cx="2210157" cy="276225"/>
          </a:xfrm>
          <a:prstGeom prst="rect">
            <a:avLst/>
          </a:prstGeom>
          <a:noFill/>
          <a:ln/>
        </p:spPr>
        <p:txBody>
          <a:bodyPr wrap="none" rtlCol="0" anchor="t"/>
          <a:lstStyle/>
          <a:p>
            <a:pPr marL="0" indent="0">
              <a:lnSpc>
                <a:spcPts val="2175"/>
              </a:lnSpc>
              <a:buNone/>
            </a:pPr>
            <a:r>
              <a:rPr lang="en-US" sz="1740" dirty="0">
                <a:solidFill>
                  <a:srgbClr val="504C49"/>
                </a:solidFill>
                <a:latin typeface="Platypi" pitchFamily="34" charset="0"/>
                <a:ea typeface="Platypi" pitchFamily="34" charset="-122"/>
                <a:cs typeface="Platypi" pitchFamily="34" charset="-120"/>
              </a:rPr>
              <a:t>Bookings Table</a:t>
            </a:r>
            <a:endParaRPr lang="en-US" sz="1740" dirty="0"/>
          </a:p>
        </p:txBody>
      </p:sp>
      <p:sp>
        <p:nvSpPr>
          <p:cNvPr id="16" name="Text 12"/>
          <p:cNvSpPr/>
          <p:nvPr/>
        </p:nvSpPr>
        <p:spPr>
          <a:xfrm>
            <a:off x="6281976" y="6575584"/>
            <a:ext cx="7552849" cy="565785"/>
          </a:xfrm>
          <a:prstGeom prst="rect">
            <a:avLst/>
          </a:prstGeom>
          <a:noFill/>
          <a:ln/>
        </p:spPr>
        <p:txBody>
          <a:bodyPr wrap="square" rtlCol="0" anchor="t"/>
          <a:lstStyle/>
          <a:p>
            <a:pPr marL="0" indent="0">
              <a:lnSpc>
                <a:spcPts val="2228"/>
              </a:lnSpc>
              <a:buNone/>
            </a:pPr>
            <a:r>
              <a:rPr lang="en-US" sz="1392" dirty="0">
                <a:solidFill>
                  <a:srgbClr val="504C49"/>
                </a:solidFill>
                <a:latin typeface="Source Serif Pro" pitchFamily="34" charset="0"/>
                <a:ea typeface="Source Serif Pro" pitchFamily="34" charset="-122"/>
                <a:cs typeface="Source Serif Pro" pitchFamily="34" charset="-120"/>
              </a:rPr>
              <a:t>This table stores information about all rental transactions, including the customer who booked the rental, the car rented, the rental dates, and other relevant details.</a:t>
            </a:r>
            <a:endParaRPr lang="en-US" sz="139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16098" y="2286833"/>
            <a:ext cx="5054203" cy="3655933"/>
          </a:xfrm>
          <a:prstGeom prst="rect">
            <a:avLst/>
          </a:prstGeom>
        </p:spPr>
      </p:pic>
      <p:sp>
        <p:nvSpPr>
          <p:cNvPr id="6" name="Text 2"/>
          <p:cNvSpPr/>
          <p:nvPr/>
        </p:nvSpPr>
        <p:spPr>
          <a:xfrm>
            <a:off x="6091238" y="983813"/>
            <a:ext cx="4320540" cy="540068"/>
          </a:xfrm>
          <a:prstGeom prst="rect">
            <a:avLst/>
          </a:prstGeom>
          <a:noFill/>
          <a:ln/>
        </p:spPr>
        <p:txBody>
          <a:bodyPr wrap="none" rtlCol="0" anchor="t"/>
          <a:lstStyle/>
          <a:p>
            <a:pPr marL="0" indent="0">
              <a:lnSpc>
                <a:spcPts val="4253"/>
              </a:lnSpc>
              <a:buNone/>
            </a:pPr>
            <a:r>
              <a:rPr lang="en-US" sz="3402" dirty="0">
                <a:solidFill>
                  <a:srgbClr val="201B18"/>
                </a:solidFill>
                <a:latin typeface="Platypi" pitchFamily="34" charset="0"/>
                <a:ea typeface="Platypi" pitchFamily="34" charset="-122"/>
                <a:cs typeface="Platypi" pitchFamily="34" charset="-120"/>
              </a:rPr>
              <a:t>Conclusion</a:t>
            </a:r>
            <a:endParaRPr lang="en-US" sz="3402" dirty="0"/>
          </a:p>
        </p:txBody>
      </p:sp>
      <p:sp>
        <p:nvSpPr>
          <p:cNvPr id="7" name="Text 3"/>
          <p:cNvSpPr/>
          <p:nvPr/>
        </p:nvSpPr>
        <p:spPr>
          <a:xfrm>
            <a:off x="6091238" y="1783080"/>
            <a:ext cx="7934325" cy="1106329"/>
          </a:xfrm>
          <a:prstGeom prst="rect">
            <a:avLst/>
          </a:prstGeom>
          <a:noFill/>
          <a:ln/>
        </p:spPr>
        <p:txBody>
          <a:bodyPr wrap="square" rtlCol="0" anchor="t"/>
          <a:lstStyle/>
          <a:p>
            <a:pPr marL="0" indent="0">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The car rental system project successfully delivered a user-friendly and efficient platform for managing car rentals. The system offers a comprehensive set of features for customers and administrators, streamlining the rental process and improving overall user experience. The system leverages a robust and secure architecture, ensuring data integrity and reliability.</a:t>
            </a:r>
            <a:endParaRPr lang="en-US" sz="1361" dirty="0"/>
          </a:p>
        </p:txBody>
      </p:sp>
      <p:sp>
        <p:nvSpPr>
          <p:cNvPr id="8" name="Shape 4"/>
          <p:cNvSpPr/>
          <p:nvPr/>
        </p:nvSpPr>
        <p:spPr>
          <a:xfrm>
            <a:off x="6339007" y="3083719"/>
            <a:ext cx="22860" cy="4162068"/>
          </a:xfrm>
          <a:prstGeom prst="roundRect">
            <a:avLst>
              <a:gd name="adj" fmla="val 113400"/>
            </a:avLst>
          </a:prstGeom>
          <a:solidFill>
            <a:srgbClr val="D8D4D4"/>
          </a:solidFill>
          <a:ln/>
        </p:spPr>
      </p:sp>
      <p:sp>
        <p:nvSpPr>
          <p:cNvPr id="9" name="Shape 5"/>
          <p:cNvSpPr/>
          <p:nvPr/>
        </p:nvSpPr>
        <p:spPr>
          <a:xfrm>
            <a:off x="6521946" y="3460909"/>
            <a:ext cx="604837" cy="22860"/>
          </a:xfrm>
          <a:prstGeom prst="roundRect">
            <a:avLst>
              <a:gd name="adj" fmla="val 113400"/>
            </a:avLst>
          </a:prstGeom>
          <a:solidFill>
            <a:srgbClr val="D8D4D4"/>
          </a:solidFill>
          <a:ln/>
        </p:spPr>
      </p:sp>
      <p:sp>
        <p:nvSpPr>
          <p:cNvPr id="10" name="Shape 6"/>
          <p:cNvSpPr/>
          <p:nvPr/>
        </p:nvSpPr>
        <p:spPr>
          <a:xfrm>
            <a:off x="6156067" y="3278029"/>
            <a:ext cx="388739" cy="388739"/>
          </a:xfrm>
          <a:prstGeom prst="roundRect">
            <a:avLst>
              <a:gd name="adj" fmla="val 6669"/>
            </a:avLst>
          </a:prstGeom>
          <a:solidFill>
            <a:srgbClr val="F9F7F7"/>
          </a:solidFill>
          <a:ln/>
        </p:spPr>
      </p:sp>
      <p:sp>
        <p:nvSpPr>
          <p:cNvPr id="11" name="Text 7"/>
          <p:cNvSpPr/>
          <p:nvPr/>
        </p:nvSpPr>
        <p:spPr>
          <a:xfrm>
            <a:off x="6292155" y="3342799"/>
            <a:ext cx="116443" cy="259199"/>
          </a:xfrm>
          <a:prstGeom prst="rect">
            <a:avLst/>
          </a:prstGeom>
          <a:noFill/>
          <a:ln/>
        </p:spPr>
        <p:txBody>
          <a:bodyPr wrap="none" rtlCol="0" anchor="t"/>
          <a:lstStyle/>
          <a:p>
            <a:pPr marL="0" indent="0" algn="ctr">
              <a:lnSpc>
                <a:spcPts val="2041"/>
              </a:lnSpc>
              <a:buNone/>
            </a:pPr>
            <a:r>
              <a:rPr lang="en-US" sz="2041" dirty="0">
                <a:solidFill>
                  <a:srgbClr val="504C49"/>
                </a:solidFill>
                <a:latin typeface="Platypi" pitchFamily="34" charset="0"/>
                <a:ea typeface="Platypi" pitchFamily="34" charset="-122"/>
                <a:cs typeface="Platypi" pitchFamily="34" charset="-120"/>
              </a:rPr>
              <a:t>1</a:t>
            </a:r>
            <a:endParaRPr lang="en-US" sz="2041" dirty="0"/>
          </a:p>
        </p:txBody>
      </p:sp>
      <p:sp>
        <p:nvSpPr>
          <p:cNvPr id="12" name="Text 8"/>
          <p:cNvSpPr/>
          <p:nvPr/>
        </p:nvSpPr>
        <p:spPr>
          <a:xfrm>
            <a:off x="7300913" y="3256478"/>
            <a:ext cx="2766298" cy="269915"/>
          </a:xfrm>
          <a:prstGeom prst="rect">
            <a:avLst/>
          </a:prstGeom>
          <a:noFill/>
          <a:ln/>
        </p:spPr>
        <p:txBody>
          <a:bodyPr wrap="none" rtlCol="0" anchor="t"/>
          <a:lstStyle/>
          <a:p>
            <a:pPr marL="0" indent="0" algn="l">
              <a:lnSpc>
                <a:spcPts val="2126"/>
              </a:lnSpc>
              <a:buNone/>
            </a:pPr>
            <a:r>
              <a:rPr lang="en-US" sz="1701" dirty="0">
                <a:solidFill>
                  <a:srgbClr val="504C49"/>
                </a:solidFill>
                <a:latin typeface="Platypi" pitchFamily="34" charset="0"/>
                <a:ea typeface="Platypi" pitchFamily="34" charset="-122"/>
                <a:cs typeface="Platypi" pitchFamily="34" charset="-120"/>
              </a:rPr>
              <a:t>Improved User Experience</a:t>
            </a:r>
            <a:endParaRPr lang="en-US" sz="1701" dirty="0"/>
          </a:p>
        </p:txBody>
      </p:sp>
      <p:sp>
        <p:nvSpPr>
          <p:cNvPr id="13" name="Text 9"/>
          <p:cNvSpPr/>
          <p:nvPr/>
        </p:nvSpPr>
        <p:spPr>
          <a:xfrm>
            <a:off x="7300913" y="3629978"/>
            <a:ext cx="6724650" cy="553164"/>
          </a:xfrm>
          <a:prstGeom prst="rect">
            <a:avLst/>
          </a:prstGeom>
          <a:noFill/>
          <a:ln/>
        </p:spPr>
        <p:txBody>
          <a:bodyPr wrap="square" rtlCol="0" anchor="t"/>
          <a:lstStyle/>
          <a:p>
            <a:pPr marL="0" indent="0" algn="l">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The system provides a user-friendly interface and intuitive navigation, simplifying the rental process for customers and reducing administrative overhead.</a:t>
            </a:r>
            <a:endParaRPr lang="en-US" sz="1361" dirty="0"/>
          </a:p>
        </p:txBody>
      </p:sp>
      <p:sp>
        <p:nvSpPr>
          <p:cNvPr id="14" name="Shape 10"/>
          <p:cNvSpPr/>
          <p:nvPr/>
        </p:nvSpPr>
        <p:spPr>
          <a:xfrm>
            <a:off x="6521946" y="4905851"/>
            <a:ext cx="604837" cy="22860"/>
          </a:xfrm>
          <a:prstGeom prst="roundRect">
            <a:avLst>
              <a:gd name="adj" fmla="val 113400"/>
            </a:avLst>
          </a:prstGeom>
          <a:solidFill>
            <a:srgbClr val="D8D4D4"/>
          </a:solidFill>
          <a:ln/>
        </p:spPr>
      </p:sp>
      <p:sp>
        <p:nvSpPr>
          <p:cNvPr id="15" name="Shape 11"/>
          <p:cNvSpPr/>
          <p:nvPr/>
        </p:nvSpPr>
        <p:spPr>
          <a:xfrm>
            <a:off x="6156067" y="4722971"/>
            <a:ext cx="388739" cy="388739"/>
          </a:xfrm>
          <a:prstGeom prst="roundRect">
            <a:avLst>
              <a:gd name="adj" fmla="val 6669"/>
            </a:avLst>
          </a:prstGeom>
          <a:solidFill>
            <a:srgbClr val="F9F7F7"/>
          </a:solidFill>
          <a:ln/>
        </p:spPr>
      </p:sp>
      <p:sp>
        <p:nvSpPr>
          <p:cNvPr id="16" name="Text 12"/>
          <p:cNvSpPr/>
          <p:nvPr/>
        </p:nvSpPr>
        <p:spPr>
          <a:xfrm>
            <a:off x="6266676" y="4787741"/>
            <a:ext cx="167521" cy="259199"/>
          </a:xfrm>
          <a:prstGeom prst="rect">
            <a:avLst/>
          </a:prstGeom>
          <a:noFill/>
          <a:ln/>
        </p:spPr>
        <p:txBody>
          <a:bodyPr wrap="none" rtlCol="0" anchor="t"/>
          <a:lstStyle/>
          <a:p>
            <a:pPr marL="0" indent="0" algn="ctr">
              <a:lnSpc>
                <a:spcPts val="2041"/>
              </a:lnSpc>
              <a:buNone/>
            </a:pPr>
            <a:r>
              <a:rPr lang="en-US" sz="2041" dirty="0">
                <a:solidFill>
                  <a:srgbClr val="504C49"/>
                </a:solidFill>
                <a:latin typeface="Platypi" pitchFamily="34" charset="0"/>
                <a:ea typeface="Platypi" pitchFamily="34" charset="-122"/>
                <a:cs typeface="Platypi" pitchFamily="34" charset="-120"/>
              </a:rPr>
              <a:t>2</a:t>
            </a:r>
            <a:endParaRPr lang="en-US" sz="2041" dirty="0"/>
          </a:p>
        </p:txBody>
      </p:sp>
      <p:sp>
        <p:nvSpPr>
          <p:cNvPr id="17" name="Text 13"/>
          <p:cNvSpPr/>
          <p:nvPr/>
        </p:nvSpPr>
        <p:spPr>
          <a:xfrm>
            <a:off x="7300913" y="4701421"/>
            <a:ext cx="2160270" cy="269915"/>
          </a:xfrm>
          <a:prstGeom prst="rect">
            <a:avLst/>
          </a:prstGeom>
          <a:noFill/>
          <a:ln/>
        </p:spPr>
        <p:txBody>
          <a:bodyPr wrap="none" rtlCol="0" anchor="t"/>
          <a:lstStyle/>
          <a:p>
            <a:pPr marL="0" indent="0" algn="l">
              <a:lnSpc>
                <a:spcPts val="2126"/>
              </a:lnSpc>
              <a:buNone/>
            </a:pPr>
            <a:r>
              <a:rPr lang="en-US" sz="1701" dirty="0">
                <a:solidFill>
                  <a:srgbClr val="504C49"/>
                </a:solidFill>
                <a:latin typeface="Platypi" pitchFamily="34" charset="0"/>
                <a:ea typeface="Platypi" pitchFamily="34" charset="-122"/>
                <a:cs typeface="Platypi" pitchFamily="34" charset="-120"/>
              </a:rPr>
              <a:t>Enhanced Efficiency</a:t>
            </a:r>
            <a:endParaRPr lang="en-US" sz="1701" dirty="0"/>
          </a:p>
        </p:txBody>
      </p:sp>
      <p:sp>
        <p:nvSpPr>
          <p:cNvPr id="18" name="Text 14"/>
          <p:cNvSpPr/>
          <p:nvPr/>
        </p:nvSpPr>
        <p:spPr>
          <a:xfrm>
            <a:off x="7300913" y="5074920"/>
            <a:ext cx="6724650" cy="553164"/>
          </a:xfrm>
          <a:prstGeom prst="rect">
            <a:avLst/>
          </a:prstGeom>
          <a:noFill/>
          <a:ln/>
        </p:spPr>
        <p:txBody>
          <a:bodyPr wrap="square" rtlCol="0" anchor="t"/>
          <a:lstStyle/>
          <a:p>
            <a:pPr marL="0" indent="0" algn="l">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The system streamlines inventory management, simplifies rental booking, and facilitates efficient communication between customers and administrators.</a:t>
            </a:r>
            <a:endParaRPr lang="en-US" sz="1361" dirty="0"/>
          </a:p>
        </p:txBody>
      </p:sp>
      <p:sp>
        <p:nvSpPr>
          <p:cNvPr id="19" name="Shape 15"/>
          <p:cNvSpPr/>
          <p:nvPr/>
        </p:nvSpPr>
        <p:spPr>
          <a:xfrm>
            <a:off x="6521946" y="6350794"/>
            <a:ext cx="604837" cy="22860"/>
          </a:xfrm>
          <a:prstGeom prst="roundRect">
            <a:avLst>
              <a:gd name="adj" fmla="val 113400"/>
            </a:avLst>
          </a:prstGeom>
          <a:solidFill>
            <a:srgbClr val="D8D4D4"/>
          </a:solidFill>
          <a:ln/>
        </p:spPr>
      </p:sp>
      <p:sp>
        <p:nvSpPr>
          <p:cNvPr id="20" name="Shape 16"/>
          <p:cNvSpPr/>
          <p:nvPr/>
        </p:nvSpPr>
        <p:spPr>
          <a:xfrm>
            <a:off x="6156067" y="6167914"/>
            <a:ext cx="388739" cy="388739"/>
          </a:xfrm>
          <a:prstGeom prst="roundRect">
            <a:avLst>
              <a:gd name="adj" fmla="val 6669"/>
            </a:avLst>
          </a:prstGeom>
          <a:solidFill>
            <a:srgbClr val="F9F7F7"/>
          </a:solidFill>
          <a:ln/>
        </p:spPr>
      </p:sp>
      <p:sp>
        <p:nvSpPr>
          <p:cNvPr id="21" name="Text 17"/>
          <p:cNvSpPr/>
          <p:nvPr/>
        </p:nvSpPr>
        <p:spPr>
          <a:xfrm>
            <a:off x="6269534" y="6232684"/>
            <a:ext cx="161806" cy="259199"/>
          </a:xfrm>
          <a:prstGeom prst="rect">
            <a:avLst/>
          </a:prstGeom>
          <a:noFill/>
          <a:ln/>
        </p:spPr>
        <p:txBody>
          <a:bodyPr wrap="none" rtlCol="0" anchor="t"/>
          <a:lstStyle/>
          <a:p>
            <a:pPr marL="0" indent="0" algn="ctr">
              <a:lnSpc>
                <a:spcPts val="2041"/>
              </a:lnSpc>
              <a:buNone/>
            </a:pPr>
            <a:r>
              <a:rPr lang="en-US" sz="2041" dirty="0">
                <a:solidFill>
                  <a:srgbClr val="504C49"/>
                </a:solidFill>
                <a:latin typeface="Platypi" pitchFamily="34" charset="0"/>
                <a:ea typeface="Platypi" pitchFamily="34" charset="-122"/>
                <a:cs typeface="Platypi" pitchFamily="34" charset="-120"/>
              </a:rPr>
              <a:t>3</a:t>
            </a:r>
            <a:endParaRPr lang="en-US" sz="2041" dirty="0"/>
          </a:p>
        </p:txBody>
      </p:sp>
      <p:sp>
        <p:nvSpPr>
          <p:cNvPr id="22" name="Text 18"/>
          <p:cNvSpPr/>
          <p:nvPr/>
        </p:nvSpPr>
        <p:spPr>
          <a:xfrm>
            <a:off x="7300913" y="6146363"/>
            <a:ext cx="2160270" cy="269915"/>
          </a:xfrm>
          <a:prstGeom prst="rect">
            <a:avLst/>
          </a:prstGeom>
          <a:noFill/>
          <a:ln/>
        </p:spPr>
        <p:txBody>
          <a:bodyPr wrap="none" rtlCol="0" anchor="t"/>
          <a:lstStyle/>
          <a:p>
            <a:pPr marL="0" indent="0" algn="l">
              <a:lnSpc>
                <a:spcPts val="2126"/>
              </a:lnSpc>
              <a:buNone/>
            </a:pPr>
            <a:r>
              <a:rPr lang="en-US" sz="1701" dirty="0">
                <a:solidFill>
                  <a:srgbClr val="504C49"/>
                </a:solidFill>
                <a:latin typeface="Platypi" pitchFamily="34" charset="0"/>
                <a:ea typeface="Platypi" pitchFamily="34" charset="-122"/>
                <a:cs typeface="Platypi" pitchFamily="34" charset="-120"/>
              </a:rPr>
              <a:t>Increased Security</a:t>
            </a:r>
            <a:endParaRPr lang="en-US" sz="1701" dirty="0"/>
          </a:p>
        </p:txBody>
      </p:sp>
      <p:sp>
        <p:nvSpPr>
          <p:cNvPr id="23" name="Text 19"/>
          <p:cNvSpPr/>
          <p:nvPr/>
        </p:nvSpPr>
        <p:spPr>
          <a:xfrm>
            <a:off x="7300913" y="6519863"/>
            <a:ext cx="6724650" cy="553164"/>
          </a:xfrm>
          <a:prstGeom prst="rect">
            <a:avLst/>
          </a:prstGeom>
          <a:noFill/>
          <a:ln/>
        </p:spPr>
        <p:txBody>
          <a:bodyPr wrap="square" rtlCol="0" anchor="t"/>
          <a:lstStyle/>
          <a:p>
            <a:pPr marL="0" indent="0" algn="l">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The system incorporates robust security measures to safeguard user data and transactions, ensuring a secure and reliable platform.</a:t>
            </a:r>
            <a:endParaRPr lang="en-US" sz="136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867</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Platypi</vt:lpstr>
      <vt:lpstr>Source Serif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aditya pithva</cp:lastModifiedBy>
  <cp:revision>3</cp:revision>
  <dcterms:created xsi:type="dcterms:W3CDTF">2024-08-11T09:59:21Z</dcterms:created>
  <dcterms:modified xsi:type="dcterms:W3CDTF">2024-08-11T10:23:24Z</dcterms:modified>
</cp:coreProperties>
</file>