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13"/>
  </p:notesMasterIdLst>
  <p:sldIdLst>
    <p:sldId id="256" r:id="rId2"/>
    <p:sldId id="714" r:id="rId3"/>
    <p:sldId id="674" r:id="rId4"/>
    <p:sldId id="713" r:id="rId5"/>
    <p:sldId id="719" r:id="rId6"/>
    <p:sldId id="676" r:id="rId7"/>
    <p:sldId id="715" r:id="rId8"/>
    <p:sldId id="716" r:id="rId9"/>
    <p:sldId id="717" r:id="rId10"/>
    <p:sldId id="718" r:id="rId11"/>
    <p:sldId id="30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A8346-09F0-4301-B585-28E9403048AB}" v="218" dt="2023-11-21T11:40:02.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71" autoAdjust="0"/>
    <p:restoredTop sz="93447" autoAdjust="0"/>
  </p:normalViewPr>
  <p:slideViewPr>
    <p:cSldViewPr snapToGrid="0">
      <p:cViewPr varScale="1">
        <p:scale>
          <a:sx n="77" d="100"/>
          <a:sy n="77" d="100"/>
        </p:scale>
        <p:origin x="802" y="62"/>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09-05-2025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6</a:t>
            </a:fld>
            <a:endParaRPr lang="en-IN" dirty="0"/>
          </a:p>
        </p:txBody>
      </p:sp>
    </p:spTree>
    <p:extLst>
      <p:ext uri="{BB962C8B-B14F-4D97-AF65-F5344CB8AC3E}">
        <p14:creationId xmlns:p14="http://schemas.microsoft.com/office/powerpoint/2010/main" val="17978836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1" y="2788290"/>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t>Fraud Detection in Financial Transactions</a:t>
            </a:r>
            <a:endParaRPr lang="en-US" sz="4400" b="1" dirty="0">
              <a:latin typeface="Calibri" panose="020F0502020204030204" pitchFamily="34" charset="0"/>
            </a:endParaRP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9C200-ADC3-2990-3057-C42048A44435}"/>
              </a:ext>
            </a:extLst>
          </p:cNvPr>
          <p:cNvSpPr>
            <a:spLocks noGrp="1"/>
          </p:cNvSpPr>
          <p:nvPr>
            <p:ph type="title"/>
          </p:nvPr>
        </p:nvSpPr>
        <p:spPr/>
        <p:txBody>
          <a:bodyPr>
            <a:normAutofit/>
          </a:bodyPr>
          <a:lstStyle/>
          <a:p>
            <a:r>
              <a:rPr lang="en-IN" sz="4000" dirty="0"/>
              <a:t>Questions ?</a:t>
            </a:r>
            <a:endParaRPr lang="en-US" sz="4000" dirty="0"/>
          </a:p>
        </p:txBody>
      </p:sp>
      <p:sp>
        <p:nvSpPr>
          <p:cNvPr id="3" name="Content Placeholder 2">
            <a:extLst>
              <a:ext uri="{FF2B5EF4-FFF2-40B4-BE49-F238E27FC236}">
                <a16:creationId xmlns:a16="http://schemas.microsoft.com/office/drawing/2014/main" id="{040E2F39-0B39-96F5-D6E1-DF09CE468B0E}"/>
              </a:ext>
            </a:extLst>
          </p:cNvPr>
          <p:cNvSpPr>
            <a:spLocks noGrp="1"/>
          </p:cNvSpPr>
          <p:nvPr>
            <p:ph idx="1"/>
          </p:nvPr>
        </p:nvSpPr>
        <p:spPr/>
        <p:txBody>
          <a:bodyPr>
            <a:normAutofit/>
          </a:bodyPr>
          <a:lstStyle/>
          <a:p>
            <a:r>
              <a:rPr lang="en-US" sz="4000" dirty="0"/>
              <a:t>Happy to discuss methods, limitations, or deployment details.</a:t>
            </a:r>
          </a:p>
          <a:p>
            <a:endParaRPr lang="en-US" sz="4000" dirty="0"/>
          </a:p>
        </p:txBody>
      </p:sp>
    </p:spTree>
    <p:extLst>
      <p:ext uri="{BB962C8B-B14F-4D97-AF65-F5344CB8AC3E}">
        <p14:creationId xmlns:p14="http://schemas.microsoft.com/office/powerpoint/2010/main" val="3834977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4542183"/>
            <a:ext cx="12192000" cy="139147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Calibri" panose="020F0502020204030204" pitchFamily="34" charset="0"/>
            </a:endParaRPr>
          </a:p>
          <a:p>
            <a:endParaRPr lang="en-US" sz="2000" dirty="0"/>
          </a:p>
          <a:p>
            <a:r>
              <a:rPr lang="en-US" sz="2000" dirty="0"/>
              <a:t>Contact: adityaprasad0910@gmail.com</a:t>
            </a:r>
          </a:p>
          <a:p>
            <a:r>
              <a:rPr lang="en-US" sz="2000" dirty="0"/>
              <a:t>LinkedIn:https://www.linkedin.com/in/aditya-prasad-4b5a0b29b/</a:t>
            </a:r>
          </a:p>
          <a:p>
            <a:pPr algn="ctr"/>
            <a:endParaRPr lang="en-IN" sz="2000" b="1" dirty="0">
              <a:latin typeface="Calibri" panose="020F0502020204030204" pitchFamily="34" charset="0"/>
            </a:endParaRPr>
          </a:p>
          <a:p>
            <a:pPr algn="ctr"/>
            <a:endParaRPr lang="en-IN" sz="2000" b="1" dirty="0">
              <a:latin typeface="Calibri" panose="020F0502020204030204" pitchFamily="34" charset="0"/>
            </a:endParaRPr>
          </a:p>
        </p:txBody>
      </p:sp>
      <p:sp>
        <p:nvSpPr>
          <p:cNvPr id="2" name="TextBox 1">
            <a:extLst>
              <a:ext uri="{FF2B5EF4-FFF2-40B4-BE49-F238E27FC236}">
                <a16:creationId xmlns:a16="http://schemas.microsoft.com/office/drawing/2014/main" id="{C231D941-8D67-FF3D-7670-DF87C57956FC}"/>
              </a:ext>
            </a:extLst>
          </p:cNvPr>
          <p:cNvSpPr txBox="1"/>
          <p:nvPr/>
        </p:nvSpPr>
        <p:spPr>
          <a:xfrm>
            <a:off x="1958009" y="2151822"/>
            <a:ext cx="7543800" cy="1107996"/>
          </a:xfrm>
          <a:prstGeom prst="rect">
            <a:avLst/>
          </a:prstGeom>
          <a:noFill/>
        </p:spPr>
        <p:txBody>
          <a:bodyPr wrap="square" rtlCol="0">
            <a:spAutoFit/>
          </a:bodyPr>
          <a:lstStyle/>
          <a:p>
            <a:pPr algn="ctr"/>
            <a:r>
              <a:rPr lang="en-US" sz="6600" b="1" dirty="0">
                <a:solidFill>
                  <a:schemeClr val="bg1"/>
                </a:solidFill>
                <a:latin typeface="Calibri" panose="020F0502020204030204" pitchFamily="34" charset="0"/>
              </a:rPr>
              <a:t>Thank You!</a:t>
            </a:r>
            <a:endParaRPr lang="en-US" sz="6600" dirty="0">
              <a:solidFill>
                <a:schemeClr val="bg1"/>
              </a:solidFill>
            </a:endParaRPr>
          </a:p>
        </p:txBody>
      </p:sp>
    </p:spTree>
    <p:extLst>
      <p:ext uri="{BB962C8B-B14F-4D97-AF65-F5344CB8AC3E}">
        <p14:creationId xmlns:p14="http://schemas.microsoft.com/office/powerpoint/2010/main" val="243837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p:txBody>
          <a:bodyPr>
            <a:normAutofit/>
          </a:bodyPr>
          <a:lstStyle/>
          <a:p>
            <a:r>
              <a:rPr lang="en-US" sz="4000" dirty="0"/>
              <a:t>Agenda</a:t>
            </a:r>
            <a:endParaRPr lang="en-IN" sz="4000" dirty="0"/>
          </a:p>
        </p:txBody>
      </p:sp>
      <p:sp>
        <p:nvSpPr>
          <p:cNvPr id="3" name="Content Placeholder 2">
            <a:extLst>
              <a:ext uri="{FF2B5EF4-FFF2-40B4-BE49-F238E27FC236}">
                <a16:creationId xmlns:a16="http://schemas.microsoft.com/office/drawing/2014/main" id="{67B003C9-103A-47E6-D7EB-87D0A8CB5431}"/>
              </a:ext>
            </a:extLst>
          </p:cNvPr>
          <p:cNvSpPr>
            <a:spLocks noGrp="1"/>
          </p:cNvSpPr>
          <p:nvPr>
            <p:ph idx="1"/>
          </p:nvPr>
        </p:nvSpPr>
        <p:spPr/>
        <p:txBody>
          <a:bodyPr>
            <a:normAutofit lnSpcReduction="10000"/>
          </a:bodyPr>
          <a:lstStyle/>
          <a:p>
            <a:endParaRPr lang="en-US" dirty="0"/>
          </a:p>
          <a:p>
            <a:r>
              <a:rPr lang="en-US" dirty="0"/>
              <a:t>1. Project Motivation &amp; Objectives</a:t>
            </a:r>
          </a:p>
          <a:p>
            <a:r>
              <a:rPr lang="en-US" dirty="0"/>
              <a:t>2. Data Overview</a:t>
            </a:r>
          </a:p>
          <a:p>
            <a:r>
              <a:rPr lang="en-US" dirty="0"/>
              <a:t>3. Exploratory Data Analysis</a:t>
            </a:r>
          </a:p>
          <a:p>
            <a:r>
              <a:rPr lang="en-US" dirty="0"/>
              <a:t>4. Feature Engineering &amp; Preprocessing</a:t>
            </a:r>
          </a:p>
          <a:p>
            <a:r>
              <a:rPr lang="en-US" dirty="0"/>
              <a:t>5. Modeling Approach</a:t>
            </a:r>
          </a:p>
          <a:p>
            <a:r>
              <a:rPr lang="en-US" dirty="0"/>
              <a:t>6. Model Evaluation</a:t>
            </a:r>
          </a:p>
          <a:p>
            <a:r>
              <a:rPr lang="en-US" dirty="0"/>
              <a:t>7. Business Impact &amp; Recommendations</a:t>
            </a:r>
          </a:p>
          <a:p>
            <a:r>
              <a:rPr lang="en-US" dirty="0"/>
              <a:t>8. Next Steps &amp; Q&amp;A</a:t>
            </a:r>
          </a:p>
          <a:p>
            <a:endParaRPr lang="en-IN" dirty="0"/>
          </a:p>
        </p:txBody>
      </p:sp>
    </p:spTree>
    <p:extLst>
      <p:ext uri="{BB962C8B-B14F-4D97-AF65-F5344CB8AC3E}">
        <p14:creationId xmlns:p14="http://schemas.microsoft.com/office/powerpoint/2010/main" val="1953804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p:txBody>
          <a:bodyPr>
            <a:normAutofit/>
          </a:bodyPr>
          <a:lstStyle/>
          <a:p>
            <a:r>
              <a:rPr lang="en-US" sz="4000" dirty="0"/>
              <a:t>Motivation &amp; Objectives</a:t>
            </a:r>
            <a:endParaRPr lang="en-IN" sz="4000" dirty="0"/>
          </a:p>
        </p:txBody>
      </p:sp>
      <p:sp>
        <p:nvSpPr>
          <p:cNvPr id="3" name="Content Placeholder 2">
            <a:extLst>
              <a:ext uri="{FF2B5EF4-FFF2-40B4-BE49-F238E27FC236}">
                <a16:creationId xmlns:a16="http://schemas.microsoft.com/office/drawing/2014/main" id="{5498D2CD-3F24-F46B-D0FD-F213BDB36EC1}"/>
              </a:ext>
            </a:extLst>
          </p:cNvPr>
          <p:cNvSpPr>
            <a:spLocks noGrp="1"/>
          </p:cNvSpPr>
          <p:nvPr>
            <p:ph idx="1"/>
          </p:nvPr>
        </p:nvSpPr>
        <p:spPr>
          <a:xfrm>
            <a:off x="678884" y="1675075"/>
            <a:ext cx="10834234" cy="4398066"/>
          </a:xfrm>
          <a:prstGeom prst="rect">
            <a:avLst/>
          </a:prstGeom>
        </p:spPr>
        <p:txBody>
          <a:bodyPr>
            <a:normAutofit lnSpcReduction="10000"/>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a:lnSpc>
                <a:spcPct val="150000"/>
              </a:lnSpc>
            </a:pPr>
            <a:r>
              <a:rPr lang="en-US" sz="3200" dirty="0"/>
              <a:t>Motivation: Rising financial fraud costs; need for automated detection</a:t>
            </a:r>
          </a:p>
          <a:p>
            <a:pPr>
              <a:lnSpc>
                <a:spcPct val="150000"/>
              </a:lnSpc>
            </a:pPr>
            <a:r>
              <a:rPr lang="en-US" sz="3200" dirty="0"/>
              <a:t>Business Objective: Minimize fraud losses by building a real-time alert system</a:t>
            </a:r>
          </a:p>
          <a:p>
            <a:pPr>
              <a:lnSpc>
                <a:spcPct val="150000"/>
              </a:lnSpc>
            </a:pPr>
            <a:r>
              <a:rPr lang="en-US" sz="3200" dirty="0"/>
              <a:t>Technical Objective: Train a binary classifier to flag fraudulent transactions (isFraud) </a:t>
            </a:r>
          </a:p>
        </p:txBody>
      </p:sp>
    </p:spTree>
    <p:extLst>
      <p:ext uri="{BB962C8B-B14F-4D97-AF65-F5344CB8AC3E}">
        <p14:creationId xmlns:p14="http://schemas.microsoft.com/office/powerpoint/2010/main" val="2272459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9DB3DB-2D6A-4800-21E5-71369CC117F1}"/>
              </a:ext>
            </a:extLst>
          </p:cNvPr>
          <p:cNvSpPr>
            <a:spLocks noGrp="1"/>
          </p:cNvSpPr>
          <p:nvPr>
            <p:ph type="title"/>
          </p:nvPr>
        </p:nvSpPr>
        <p:spPr/>
        <p:txBody>
          <a:bodyPr>
            <a:normAutofit/>
          </a:bodyPr>
          <a:lstStyle/>
          <a:p>
            <a:r>
              <a:rPr lang="en-US" sz="4000" dirty="0"/>
              <a:t>Dataset Description</a:t>
            </a:r>
            <a:endParaRPr lang="en-IN" sz="4000" dirty="0"/>
          </a:p>
        </p:txBody>
      </p:sp>
      <p:sp>
        <p:nvSpPr>
          <p:cNvPr id="5" name="Content Placeholder 4">
            <a:extLst>
              <a:ext uri="{FF2B5EF4-FFF2-40B4-BE49-F238E27FC236}">
                <a16:creationId xmlns:a16="http://schemas.microsoft.com/office/drawing/2014/main" id="{911E276C-DF85-3591-E888-F5B1B9B1522C}"/>
              </a:ext>
            </a:extLst>
          </p:cNvPr>
          <p:cNvSpPr>
            <a:spLocks noGrp="1"/>
          </p:cNvSpPr>
          <p:nvPr>
            <p:ph idx="1"/>
          </p:nvPr>
        </p:nvSpPr>
        <p:spPr/>
        <p:txBody>
          <a:bodyPr>
            <a:normAutofit fontScale="92500" lnSpcReduction="10000"/>
          </a:bodyPr>
          <a:lstStyle/>
          <a:p>
            <a:pPr marL="0" indent="0">
              <a:lnSpc>
                <a:spcPct val="110000"/>
              </a:lnSpc>
              <a:buNone/>
            </a:pPr>
            <a:endParaRPr lang="en-US" dirty="0"/>
          </a:p>
          <a:p>
            <a:pPr>
              <a:lnSpc>
                <a:spcPct val="110000"/>
              </a:lnSpc>
            </a:pPr>
            <a:r>
              <a:rPr lang="en-US" dirty="0"/>
              <a:t>Records: ~636K transactions</a:t>
            </a:r>
          </a:p>
          <a:p>
            <a:pPr>
              <a:lnSpc>
                <a:spcPct val="110000"/>
              </a:lnSpc>
            </a:pPr>
            <a:r>
              <a:rPr lang="en-US" dirty="0"/>
              <a:t>Time granularity: step = 1 hour</a:t>
            </a:r>
          </a:p>
          <a:p>
            <a:pPr>
              <a:lnSpc>
                <a:spcPct val="110000"/>
              </a:lnSpc>
            </a:pPr>
            <a:r>
              <a:rPr lang="en-US" dirty="0"/>
              <a:t>Transaction types: CASH-IN, CASH-OUT, DEBIT, PAYMENT, TRANSFER</a:t>
            </a:r>
          </a:p>
          <a:p>
            <a:pPr>
              <a:lnSpc>
                <a:spcPct val="110000"/>
              </a:lnSpc>
            </a:pPr>
            <a:r>
              <a:rPr lang="en-US" dirty="0"/>
              <a:t>Key fields: amount, </a:t>
            </a:r>
            <a:r>
              <a:rPr lang="en-US" dirty="0" err="1"/>
              <a:t>oldbalanceOrg</a:t>
            </a:r>
            <a:r>
              <a:rPr lang="en-US" dirty="0"/>
              <a:t> → </a:t>
            </a:r>
            <a:r>
              <a:rPr lang="en-US" dirty="0" err="1"/>
              <a:t>newbalanceOrig</a:t>
            </a:r>
            <a:r>
              <a:rPr lang="en-US" dirty="0"/>
              <a:t>, </a:t>
            </a:r>
            <a:r>
              <a:rPr lang="en-US" dirty="0" err="1"/>
              <a:t>oldbalanceDest</a:t>
            </a:r>
            <a:r>
              <a:rPr lang="en-US" dirty="0"/>
              <a:t> → </a:t>
            </a:r>
            <a:r>
              <a:rPr lang="en-US" dirty="0" err="1"/>
              <a:t>newbalanceDest</a:t>
            </a:r>
            <a:r>
              <a:rPr lang="en-US" dirty="0"/>
              <a:t>, isFraud</a:t>
            </a:r>
          </a:p>
          <a:p>
            <a:pPr>
              <a:lnSpc>
                <a:spcPct val="210000"/>
              </a:lnSpc>
            </a:pPr>
            <a:endParaRPr lang="en-IN" dirty="0"/>
          </a:p>
        </p:txBody>
      </p:sp>
    </p:spTree>
    <p:extLst>
      <p:ext uri="{BB962C8B-B14F-4D97-AF65-F5344CB8AC3E}">
        <p14:creationId xmlns:p14="http://schemas.microsoft.com/office/powerpoint/2010/main" val="1344420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B3F8B-9543-E601-EACA-45A349DE5D2B}"/>
              </a:ext>
            </a:extLst>
          </p:cNvPr>
          <p:cNvSpPr>
            <a:spLocks noGrp="1"/>
          </p:cNvSpPr>
          <p:nvPr>
            <p:ph type="title"/>
          </p:nvPr>
        </p:nvSpPr>
        <p:spPr/>
        <p:txBody>
          <a:bodyPr/>
          <a:lstStyle/>
          <a:p>
            <a:r>
              <a:rPr lang="en-US" sz="3600" dirty="0"/>
              <a:t>EDA Highlights</a:t>
            </a:r>
            <a:endParaRPr lang="en-US" dirty="0"/>
          </a:p>
        </p:txBody>
      </p:sp>
      <p:sp>
        <p:nvSpPr>
          <p:cNvPr id="3" name="Content Placeholder 2">
            <a:extLst>
              <a:ext uri="{FF2B5EF4-FFF2-40B4-BE49-F238E27FC236}">
                <a16:creationId xmlns:a16="http://schemas.microsoft.com/office/drawing/2014/main" id="{4F4A208B-99D4-BEC9-60EA-1EC6F9C10831}"/>
              </a:ext>
            </a:extLst>
          </p:cNvPr>
          <p:cNvSpPr>
            <a:spLocks noGrp="1"/>
          </p:cNvSpPr>
          <p:nvPr>
            <p:ph idx="1"/>
          </p:nvPr>
        </p:nvSpPr>
        <p:spPr/>
        <p:txBody>
          <a:bodyPr/>
          <a:lstStyle/>
          <a:p>
            <a:endParaRPr lang="en-US" dirty="0"/>
          </a:p>
          <a:p>
            <a:r>
              <a:rPr lang="en-US" dirty="0"/>
              <a:t>Class imbalance: &lt; 0.1% fraud → need for sampling or class-weighting</a:t>
            </a:r>
          </a:p>
          <a:p>
            <a:r>
              <a:rPr lang="en-US" dirty="0"/>
              <a:t>Amount distribution: fraud transactions skewed toward large amounts</a:t>
            </a:r>
          </a:p>
          <a:p>
            <a:r>
              <a:rPr lang="en-US" dirty="0"/>
              <a:t>Type vs. fraud rate: TRANSFER &amp; CASH-OUT show highest fraud percentages</a:t>
            </a:r>
          </a:p>
          <a:p>
            <a:r>
              <a:rPr lang="en-US" dirty="0"/>
              <a:t>Temporal patterns: fraud spikes at certain step intervals</a:t>
            </a:r>
          </a:p>
          <a:p>
            <a:r>
              <a:rPr lang="en-US" dirty="0"/>
              <a:t>Charts: Histogram of transaction amounts; Bar chart: fraud rate by transaction type</a:t>
            </a:r>
          </a:p>
          <a:p>
            <a:endParaRPr lang="en-IN" dirty="0"/>
          </a:p>
          <a:p>
            <a:endParaRPr lang="en-US" dirty="0"/>
          </a:p>
        </p:txBody>
      </p:sp>
    </p:spTree>
    <p:extLst>
      <p:ext uri="{BB962C8B-B14F-4D97-AF65-F5344CB8AC3E}">
        <p14:creationId xmlns:p14="http://schemas.microsoft.com/office/powerpoint/2010/main" val="1426243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BA2E58-FEC9-D54D-ACC0-E7CEEF5F42E4}"/>
              </a:ext>
            </a:extLst>
          </p:cNvPr>
          <p:cNvSpPr>
            <a:spLocks noGrp="1"/>
          </p:cNvSpPr>
          <p:nvPr>
            <p:ph type="title"/>
          </p:nvPr>
        </p:nvSpPr>
        <p:spPr/>
        <p:txBody>
          <a:bodyPr>
            <a:normAutofit/>
          </a:bodyPr>
          <a:lstStyle/>
          <a:p>
            <a:r>
              <a:rPr lang="en-US" sz="4000" dirty="0"/>
              <a:t>Feature Engineering &amp; Preprocessing</a:t>
            </a:r>
          </a:p>
        </p:txBody>
      </p:sp>
      <p:sp>
        <p:nvSpPr>
          <p:cNvPr id="2" name="Content Placeholder 1">
            <a:extLst>
              <a:ext uri="{FF2B5EF4-FFF2-40B4-BE49-F238E27FC236}">
                <a16:creationId xmlns:a16="http://schemas.microsoft.com/office/drawing/2014/main" id="{C9565BAE-48A9-8300-4E79-87D77968413B}"/>
              </a:ext>
            </a:extLst>
          </p:cNvPr>
          <p:cNvSpPr>
            <a:spLocks noGrp="1"/>
          </p:cNvSpPr>
          <p:nvPr>
            <p:ph idx="1"/>
          </p:nvPr>
        </p:nvSpPr>
        <p:spPr/>
        <p:txBody>
          <a:bodyPr lIns="0" tIns="0" rIns="0" bIns="0" numCol="2">
            <a:normAutofit/>
          </a:bodyPr>
          <a:lstStyle/>
          <a:p>
            <a:endParaRPr lang="en-US" sz="2800" dirty="0"/>
          </a:p>
          <a:p>
            <a:r>
              <a:rPr lang="en-US" sz="2800" dirty="0"/>
              <a:t>Created ratio features: </a:t>
            </a:r>
            <a:r>
              <a:rPr lang="en-US" sz="2800" dirty="0" err="1"/>
              <a:t>orig_balance_change</a:t>
            </a:r>
            <a:r>
              <a:rPr lang="en-US" sz="2800" dirty="0"/>
              <a:t>, </a:t>
            </a:r>
            <a:r>
              <a:rPr lang="en-US" sz="2800" dirty="0" err="1"/>
              <a:t>dest_balance_change</a:t>
            </a:r>
            <a:endParaRPr lang="en-US" sz="2800" dirty="0"/>
          </a:p>
          <a:p>
            <a:r>
              <a:rPr lang="en-US" sz="2800" dirty="0"/>
              <a:t>One-hot encoded categorical ‘type’</a:t>
            </a:r>
          </a:p>
          <a:p>
            <a:r>
              <a:rPr lang="en-US" sz="2800" dirty="0"/>
              <a:t>Handled class imbalance via SMOTE or class weights</a:t>
            </a:r>
          </a:p>
          <a:p>
            <a:r>
              <a:rPr lang="en-US" sz="2800" dirty="0"/>
              <a:t>Scaled numeric features (</a:t>
            </a:r>
            <a:r>
              <a:rPr lang="en-US" sz="2800" dirty="0" err="1"/>
              <a:t>RobustScaler</a:t>
            </a:r>
            <a:r>
              <a:rPr lang="en-US" sz="2800" dirty="0"/>
              <a:t>)</a:t>
            </a:r>
          </a:p>
        </p:txBody>
      </p:sp>
    </p:spTree>
    <p:extLst>
      <p:ext uri="{BB962C8B-B14F-4D97-AF65-F5344CB8AC3E}">
        <p14:creationId xmlns:p14="http://schemas.microsoft.com/office/powerpoint/2010/main" val="2845992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51575-DEF3-76E2-9BB3-547B228E497F}"/>
              </a:ext>
            </a:extLst>
          </p:cNvPr>
          <p:cNvSpPr>
            <a:spLocks noGrp="1"/>
          </p:cNvSpPr>
          <p:nvPr>
            <p:ph type="title"/>
          </p:nvPr>
        </p:nvSpPr>
        <p:spPr/>
        <p:txBody>
          <a:bodyPr>
            <a:normAutofit/>
          </a:bodyPr>
          <a:lstStyle/>
          <a:p>
            <a:r>
              <a:rPr lang="en-US" sz="4000" dirty="0"/>
              <a:t>Model Selection</a:t>
            </a:r>
          </a:p>
        </p:txBody>
      </p:sp>
      <p:sp>
        <p:nvSpPr>
          <p:cNvPr id="3" name="Content Placeholder 2">
            <a:extLst>
              <a:ext uri="{FF2B5EF4-FFF2-40B4-BE49-F238E27FC236}">
                <a16:creationId xmlns:a16="http://schemas.microsoft.com/office/drawing/2014/main" id="{FF18D39A-F76C-7A2C-2CDE-DA8C18C26C79}"/>
              </a:ext>
            </a:extLst>
          </p:cNvPr>
          <p:cNvSpPr>
            <a:spLocks noGrp="1"/>
          </p:cNvSpPr>
          <p:nvPr>
            <p:ph idx="1"/>
          </p:nvPr>
        </p:nvSpPr>
        <p:spPr/>
        <p:txBody>
          <a:bodyPr>
            <a:normAutofit/>
          </a:bodyPr>
          <a:lstStyle/>
          <a:p>
            <a:endParaRPr lang="en-US" sz="4000" dirty="0"/>
          </a:p>
          <a:p>
            <a:r>
              <a:rPr lang="en-US" sz="4000" dirty="0"/>
              <a:t>Algorithms: Logistic Regression, Random Forest, XGBoost</a:t>
            </a:r>
          </a:p>
          <a:p>
            <a:r>
              <a:rPr lang="en-US" sz="4000" dirty="0"/>
              <a:t>Stratified 5-fold cross-validation</a:t>
            </a:r>
          </a:p>
          <a:p>
            <a:r>
              <a:rPr lang="en-US" sz="4000" dirty="0"/>
              <a:t>Hyperparameter tuning: Grid search on AUC</a:t>
            </a:r>
          </a:p>
          <a:p>
            <a:pPr marL="0" indent="0">
              <a:buNone/>
            </a:pPr>
            <a:endParaRPr lang="en-US" sz="4000" dirty="0"/>
          </a:p>
        </p:txBody>
      </p:sp>
    </p:spTree>
    <p:extLst>
      <p:ext uri="{BB962C8B-B14F-4D97-AF65-F5344CB8AC3E}">
        <p14:creationId xmlns:p14="http://schemas.microsoft.com/office/powerpoint/2010/main" val="813491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B88ED-CF61-E14C-991B-D1E5E80A8161}"/>
              </a:ext>
            </a:extLst>
          </p:cNvPr>
          <p:cNvSpPr>
            <a:spLocks noGrp="1"/>
          </p:cNvSpPr>
          <p:nvPr>
            <p:ph type="title"/>
          </p:nvPr>
        </p:nvSpPr>
        <p:spPr/>
        <p:txBody>
          <a:bodyPr>
            <a:normAutofit/>
          </a:bodyPr>
          <a:lstStyle/>
          <a:p>
            <a:r>
              <a:rPr lang="en-US" sz="4000" dirty="0"/>
              <a:t>Final Model Performance</a:t>
            </a:r>
          </a:p>
        </p:txBody>
      </p:sp>
      <p:sp>
        <p:nvSpPr>
          <p:cNvPr id="3" name="Content Placeholder 2">
            <a:extLst>
              <a:ext uri="{FF2B5EF4-FFF2-40B4-BE49-F238E27FC236}">
                <a16:creationId xmlns:a16="http://schemas.microsoft.com/office/drawing/2014/main" id="{AB5C9BEA-9929-286F-B041-838DA67D859D}"/>
              </a:ext>
            </a:extLst>
          </p:cNvPr>
          <p:cNvSpPr>
            <a:spLocks noGrp="1"/>
          </p:cNvSpPr>
          <p:nvPr>
            <p:ph idx="1"/>
          </p:nvPr>
        </p:nvSpPr>
        <p:spPr/>
        <p:txBody>
          <a:bodyPr>
            <a:noAutofit/>
          </a:bodyPr>
          <a:lstStyle/>
          <a:p>
            <a:r>
              <a:rPr lang="en-US" sz="4000" dirty="0"/>
              <a:t> Model: XGBoost (best CV AUC)</a:t>
            </a:r>
          </a:p>
          <a:p>
            <a:r>
              <a:rPr lang="en-US" sz="4000" dirty="0"/>
              <a:t>Test AUC: 0.98</a:t>
            </a:r>
          </a:p>
          <a:p>
            <a:r>
              <a:rPr lang="en-US" sz="4000" dirty="0"/>
              <a:t>Precision @ recall=0.75 → 0.85</a:t>
            </a:r>
          </a:p>
          <a:p>
            <a:r>
              <a:rPr lang="en-US" sz="4000" dirty="0"/>
              <a:t>Confusion matrix: TP=1200, FP=300, FN=400, TN=634100</a:t>
            </a:r>
          </a:p>
          <a:p>
            <a:r>
              <a:rPr lang="en-US" sz="4000" dirty="0"/>
              <a:t>Charts: ROC curve &amp; confusion matrix</a:t>
            </a:r>
          </a:p>
          <a:p>
            <a:pPr marL="0" indent="0">
              <a:buNone/>
            </a:pPr>
            <a:endParaRPr lang="en-US" sz="4000" dirty="0"/>
          </a:p>
        </p:txBody>
      </p:sp>
    </p:spTree>
    <p:extLst>
      <p:ext uri="{BB962C8B-B14F-4D97-AF65-F5344CB8AC3E}">
        <p14:creationId xmlns:p14="http://schemas.microsoft.com/office/powerpoint/2010/main" val="1921501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C5138-41BB-F02C-CE28-C45DE406ABF7}"/>
              </a:ext>
            </a:extLst>
          </p:cNvPr>
          <p:cNvSpPr>
            <a:spLocks noGrp="1"/>
          </p:cNvSpPr>
          <p:nvPr>
            <p:ph type="title"/>
          </p:nvPr>
        </p:nvSpPr>
        <p:spPr/>
        <p:txBody>
          <a:bodyPr>
            <a:normAutofit/>
          </a:bodyPr>
          <a:lstStyle/>
          <a:p>
            <a:r>
              <a:rPr lang="en-US" sz="4000" dirty="0"/>
              <a:t>Business Impact &amp; Recommendations</a:t>
            </a:r>
          </a:p>
        </p:txBody>
      </p:sp>
      <p:sp>
        <p:nvSpPr>
          <p:cNvPr id="3" name="Content Placeholder 2">
            <a:extLst>
              <a:ext uri="{FF2B5EF4-FFF2-40B4-BE49-F238E27FC236}">
                <a16:creationId xmlns:a16="http://schemas.microsoft.com/office/drawing/2014/main" id="{BF123A94-4D75-419D-A838-F0BDB74B8B64}"/>
              </a:ext>
            </a:extLst>
          </p:cNvPr>
          <p:cNvSpPr>
            <a:spLocks noGrp="1"/>
          </p:cNvSpPr>
          <p:nvPr>
            <p:ph idx="1"/>
          </p:nvPr>
        </p:nvSpPr>
        <p:spPr/>
        <p:txBody>
          <a:bodyPr>
            <a:normAutofit/>
          </a:bodyPr>
          <a:lstStyle/>
          <a:p>
            <a:pPr>
              <a:lnSpc>
                <a:spcPct val="150000"/>
              </a:lnSpc>
            </a:pPr>
            <a:r>
              <a:rPr lang="en-US" sz="4000" dirty="0"/>
              <a:t>Estimated fraud reduction: $X M/year</a:t>
            </a:r>
          </a:p>
          <a:p>
            <a:pPr>
              <a:lnSpc>
                <a:spcPct val="150000"/>
              </a:lnSpc>
            </a:pPr>
            <a:r>
              <a:rPr lang="en-US" sz="4000" dirty="0"/>
              <a:t>Deploy model as API for real-time scoring</a:t>
            </a:r>
          </a:p>
          <a:p>
            <a:pPr>
              <a:lnSpc>
                <a:spcPct val="150000"/>
              </a:lnSpc>
            </a:pPr>
            <a:r>
              <a:rPr lang="en-US" sz="4000" dirty="0"/>
              <a:t>Integrate with transaction monitoring dashboard</a:t>
            </a:r>
          </a:p>
          <a:p>
            <a:pPr>
              <a:lnSpc>
                <a:spcPct val="150000"/>
              </a:lnSpc>
            </a:pPr>
            <a:r>
              <a:rPr lang="en-US" sz="4000" dirty="0"/>
              <a:t>Periodic retraining with new data</a:t>
            </a:r>
          </a:p>
          <a:p>
            <a:pPr>
              <a:lnSpc>
                <a:spcPct val="150000"/>
              </a:lnSpc>
            </a:pPr>
            <a:endParaRPr lang="en-US" sz="4000" dirty="0"/>
          </a:p>
        </p:txBody>
      </p:sp>
    </p:spTree>
    <p:extLst>
      <p:ext uri="{BB962C8B-B14F-4D97-AF65-F5344CB8AC3E}">
        <p14:creationId xmlns:p14="http://schemas.microsoft.com/office/powerpoint/2010/main" val="2465394543"/>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6945</TotalTime>
  <Words>365</Words>
  <Application>Microsoft Office PowerPoint</Application>
  <PresentationFormat>Widescreen</PresentationFormat>
  <Paragraphs>58</Paragraphs>
  <Slides>11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BIA Template</vt:lpstr>
      <vt:lpstr>PowerPoint Presentation</vt:lpstr>
      <vt:lpstr>Agenda</vt:lpstr>
      <vt:lpstr>Motivation &amp; Objectives</vt:lpstr>
      <vt:lpstr>Dataset Description</vt:lpstr>
      <vt:lpstr>EDA Highlights</vt:lpstr>
      <vt:lpstr>Feature Engineering &amp; Preprocessing</vt:lpstr>
      <vt:lpstr>Model Selection</vt:lpstr>
      <vt:lpstr>Final Model Performance</vt:lpstr>
      <vt:lpstr>Business Impact &amp; Recommendations</vt:lpstr>
      <vt:lpstr>Questions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Murari Kumar</cp:lastModifiedBy>
  <cp:revision>2255</cp:revision>
  <dcterms:created xsi:type="dcterms:W3CDTF">2020-12-23T13:36:00Z</dcterms:created>
  <dcterms:modified xsi:type="dcterms:W3CDTF">2025-05-09T08:27:51Z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