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3" r:id="rId19"/>
    <p:sldId id="274" r:id="rId20"/>
    <p:sldId id="280" r:id="rId2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5033" autoAdjust="0"/>
  </p:normalViewPr>
  <p:slideViewPr>
    <p:cSldViewPr snapToGrid="0" snapToObjects="1" showGuides="1">
      <p:cViewPr>
        <p:scale>
          <a:sx n="75" d="100"/>
          <a:sy n="75" d="100"/>
        </p:scale>
        <p:origin x="1109"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4.jpe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7472680" y="3207215"/>
            <a:ext cx="3468560" cy="1325563"/>
          </a:xfrm>
        </p:spPr>
        <p:txBody>
          <a:bodyPr anchor="ctr">
            <a:normAutofit/>
          </a:bodyPr>
          <a:lstStyle/>
          <a:p>
            <a:r>
              <a:rPr lang="en-US" u="sng" dirty="0">
                <a:solidFill>
                  <a:srgbClr val="0E659B"/>
                </a:solidFill>
              </a:rPr>
              <a:t>Technology Trends</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1026" name="Picture 2" descr="5 key reasons why data analytics is important to business | Penn LPS Online">
            <a:extLst>
              <a:ext uri="{FF2B5EF4-FFF2-40B4-BE49-F238E27FC236}">
                <a16:creationId xmlns:a16="http://schemas.microsoft.com/office/drawing/2014/main" id="{C2B40621-4D04-AD14-9918-5A65C458A1E4}"/>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76009" y="2178401"/>
            <a:ext cx="6089742" cy="338319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5786FE7E-9798-AC09-F221-F82B4F849764}"/>
              </a:ext>
            </a:extLst>
          </p:cNvPr>
          <p:cNvSpPr txBox="1"/>
          <p:nvPr/>
        </p:nvSpPr>
        <p:spPr>
          <a:xfrm>
            <a:off x="7472680" y="4532778"/>
            <a:ext cx="7223760" cy="9961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800" b="1"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Aditya </a:t>
            </a:r>
            <a:r>
              <a:rPr kumimoji="0" lang="en-US" sz="2800" b="1" i="0" u="none" strike="noStrike" kern="1200" cap="none" spc="0" normalizeH="0" baseline="0" noProof="0" dirty="0" err="1">
                <a:ln>
                  <a:noFill/>
                </a:ln>
                <a:solidFill>
                  <a:srgbClr val="0070C0"/>
                </a:solidFill>
                <a:effectLst/>
                <a:uLnTx/>
                <a:uFillTx/>
                <a:latin typeface="IBM Plex Mono Text" panose="020B0509050203000203" pitchFamily="49" charset="0"/>
                <a:ea typeface="+mn-ea"/>
                <a:cs typeface="+mn-cs"/>
              </a:rPr>
              <a:t>Roundhal</a:t>
            </a:r>
            <a:endParaRPr kumimoji="0" lang="en-US" sz="2800" b="1"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8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20 September 2024</a:t>
            </a:r>
          </a:p>
        </p:txBody>
      </p:sp>
    </p:spTree>
    <p:extLst>
      <p:ext uri="{BB962C8B-B14F-4D97-AF65-F5344CB8AC3E}">
        <p14:creationId xmlns:p14="http://schemas.microsoft.com/office/powerpoint/2010/main" val="323791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392936" y="161925"/>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2400" dirty="0"/>
              <a:t>Showcase the top database systems in use currently and next year.</a:t>
            </a:r>
          </a:p>
          <a:p>
            <a:r>
              <a:rPr lang="en-US" sz="2400" dirty="0"/>
              <a:t>Compare relational databases versus NoSQL trends.</a:t>
            </a:r>
          </a:p>
          <a:p>
            <a:r>
              <a:rPr lang="en-US" sz="2400" dirty="0"/>
              <a:t>Note any shifts towards cloud-based databases or new technologies.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2400" dirty="0"/>
              <a:t>Explain how businesses can leverage the emerging database trends for scalability.</a:t>
            </a:r>
          </a:p>
          <a:p>
            <a:r>
              <a:rPr lang="en-US" sz="2400" dirty="0"/>
              <a:t>Discuss the impact on data management strategies.</a:t>
            </a:r>
          </a:p>
          <a:p>
            <a:r>
              <a:rPr lang="en-US" sz="2400" dirty="0"/>
              <a:t>Suggest how organizations might need to upskill their teams in database management.</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06241" y="3142210"/>
            <a:ext cx="7813040" cy="2569239"/>
          </a:xfrm>
        </p:spPr>
        <p:txBody>
          <a:bodyPr>
            <a:normAutofit/>
          </a:bodyPr>
          <a:lstStyle/>
          <a:p>
            <a:pPr marL="0" indent="0">
              <a:buNone/>
            </a:pPr>
            <a:r>
              <a:rPr lang="en-US" sz="2200" dirty="0"/>
              <a:t>https://github.com/Adityar294/Data_analysis/tree/main/Capstone%20Project_1</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7C1D317-CFCE-8493-70CA-76CD0345CB04}"/>
              </a:ext>
            </a:extLst>
          </p:cNvPr>
          <p:cNvPicPr>
            <a:picLocks noChangeAspect="1"/>
          </p:cNvPicPr>
          <p:nvPr/>
        </p:nvPicPr>
        <p:blipFill>
          <a:blip r:embed="rId2"/>
          <a:stretch>
            <a:fillRect/>
          </a:stretch>
        </p:blipFill>
        <p:spPr>
          <a:xfrm>
            <a:off x="1635760" y="1331891"/>
            <a:ext cx="8656320" cy="4710135"/>
          </a:xfrm>
          <a:prstGeom prst="rect">
            <a:avLst/>
          </a:prstGeom>
        </p:spPr>
      </p:pic>
    </p:spTree>
    <p:extLst>
      <p:ext uri="{BB962C8B-B14F-4D97-AF65-F5344CB8AC3E}">
        <p14:creationId xmlns:p14="http://schemas.microsoft.com/office/powerpoint/2010/main" val="9168536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C9E3954-D2F7-D3C8-2EC9-768A31705AA7}"/>
              </a:ext>
            </a:extLst>
          </p:cNvPr>
          <p:cNvPicPr>
            <a:picLocks noChangeAspect="1"/>
          </p:cNvPicPr>
          <p:nvPr/>
        </p:nvPicPr>
        <p:blipFill>
          <a:blip r:embed="rId2"/>
          <a:stretch>
            <a:fillRect/>
          </a:stretch>
        </p:blipFill>
        <p:spPr>
          <a:xfrm>
            <a:off x="1239520" y="1361440"/>
            <a:ext cx="9662159" cy="4832111"/>
          </a:xfrm>
          <a:prstGeom prst="rect">
            <a:avLst/>
          </a:prstGeom>
        </p:spPr>
      </p:pic>
    </p:spTree>
    <p:extLst>
      <p:ext uri="{BB962C8B-B14F-4D97-AF65-F5344CB8AC3E}">
        <p14:creationId xmlns:p14="http://schemas.microsoft.com/office/powerpoint/2010/main" val="32661271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1F17428-CDD3-CCB3-E955-63FE02240767}"/>
              </a:ext>
            </a:extLst>
          </p:cNvPr>
          <p:cNvPicPr>
            <a:picLocks noChangeAspect="1"/>
          </p:cNvPicPr>
          <p:nvPr/>
        </p:nvPicPr>
        <p:blipFill>
          <a:blip r:embed="rId2"/>
          <a:stretch>
            <a:fillRect/>
          </a:stretch>
        </p:blipFill>
        <p:spPr>
          <a:xfrm>
            <a:off x="1727200" y="1315951"/>
            <a:ext cx="8514080" cy="5014974"/>
          </a:xfrm>
          <a:prstGeom prst="rect">
            <a:avLst/>
          </a:prstGeom>
        </p:spPr>
      </p:pic>
    </p:spTree>
    <p:extLst>
      <p:ext uri="{BB962C8B-B14F-4D97-AF65-F5344CB8AC3E}">
        <p14:creationId xmlns:p14="http://schemas.microsoft.com/office/powerpoint/2010/main" val="3517973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2400" dirty="0"/>
              <a:t>Summarize the overall trends across both programming languages and databases.</a:t>
            </a:r>
          </a:p>
          <a:p>
            <a:r>
              <a:rPr lang="en-US" sz="2400" dirty="0"/>
              <a:t>Highlight common themes or major disruptions.</a:t>
            </a:r>
          </a:p>
          <a:p>
            <a:r>
              <a:rPr lang="en-US" sz="2400" dirty="0"/>
              <a:t>Note industry-specific impacts (e.g., fintech, healthcare).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2400" dirty="0"/>
              <a:t>Suggest how businesses can future-proof their operations based on these trends.</a:t>
            </a:r>
          </a:p>
          <a:p>
            <a:r>
              <a:rPr lang="en-US" sz="2400" dirty="0"/>
              <a:t>Discuss the need for continuous learning and adapting technology infrastructure.</a:t>
            </a:r>
          </a:p>
          <a:p>
            <a:r>
              <a:rPr lang="en-US" sz="2400" dirty="0"/>
              <a:t>Predict long-term industry effects based on current and upcoming trends.</a:t>
            </a:r>
          </a:p>
        </p:txBody>
      </p:sp>
    </p:spTree>
    <p:extLst>
      <p:ext uri="{BB962C8B-B14F-4D97-AF65-F5344CB8AC3E}">
        <p14:creationId xmlns:p14="http://schemas.microsoft.com/office/powerpoint/2010/main" val="6472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pPr marL="342900" indent="-342900">
              <a:buFont typeface="+mj-lt"/>
              <a:buAutoNum type="arabicPeriod"/>
            </a:pPr>
            <a:r>
              <a:rPr lang="en-US" sz="1600" dirty="0"/>
              <a:t>Key Takeaway 1: Shifts in Programming Language Popularity. The data shows a growing preference for languages such as Python and JavaScript, which continue to dominate across industries due to their versatility and broad application in areas like web development and machine learning. Action: Professionals should focus on gaining proficiency in these languages to stay competitive in the job market.</a:t>
            </a:r>
          </a:p>
          <a:p>
            <a:pPr marL="342900" indent="-342900">
              <a:buFont typeface="+mj-lt"/>
              <a:buAutoNum type="arabicPeriod"/>
            </a:pPr>
            <a:r>
              <a:rPr lang="en-US" sz="1600" dirty="0"/>
              <a:t>Key Takeaway 2: Rise of Cloud-Based Databases. Cloud-based databases and NoSQL systems are becoming more popular, highlighting a shift towards scalable, flexible data management solutions that support big data and real-time processing. Action: Businesses should consider transitioning to cloud databases to ensure scalability and better performance for data-driven applications.</a:t>
            </a:r>
          </a:p>
          <a:p>
            <a:pPr marL="342900" indent="-342900">
              <a:buFont typeface="+mj-lt"/>
              <a:buAutoNum type="arabicPeriod"/>
            </a:pPr>
            <a:r>
              <a:rPr lang="en-US" sz="1600" dirty="0"/>
              <a:t>Key Takeaway 3: Need for Continuous Learning and Adaptation. With the rapid evolution in technology trends, particularly in programming languages and database systems, both individuals and organizations must invest in continuous learning to remain relevant. Action: Organizations should support professional development initiatives, and individuals should keep up with trends through certifications and hands-on projects.</a:t>
            </a:r>
          </a:p>
          <a:p>
            <a:pPr marL="342900" indent="-342900">
              <a:buFont typeface="+mj-lt"/>
              <a:buAutoNum type="arabicPeriod"/>
            </a:pPr>
            <a:r>
              <a:rPr lang="en-US" sz="1600" dirty="0"/>
              <a:t>Future Directions : The trends point towards an increasing demand for skills in emerging technologies like AI, machine learning, and cloud infrastructure, which suggests future analysis should include these fields. Action: Future research should focus on how these evolving technologies will reshape the technology landscape and affect career prospects in the next 5-10 years.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CA45B6-D032-A59A-6252-F05430432BC0}"/>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APPENDIX</a:t>
            </a:r>
            <a:endParaRPr lang="en-US" dirty="0"/>
          </a:p>
        </p:txBody>
      </p:sp>
      <p:sp>
        <p:nvSpPr>
          <p:cNvPr id="6" name="Content Placeholder 3">
            <a:extLst>
              <a:ext uri="{FF2B5EF4-FFF2-40B4-BE49-F238E27FC236}">
                <a16:creationId xmlns:a16="http://schemas.microsoft.com/office/drawing/2014/main" id="{E8236979-85DC-799E-BF04-00DF95075E75}"/>
              </a:ext>
            </a:extLst>
          </p:cNvPr>
          <p:cNvSpPr txBox="1">
            <a:spLocks/>
          </p:cNvSpPr>
          <p:nvPr/>
        </p:nvSpPr>
        <p:spPr>
          <a:xfrm>
            <a:off x="4544291" y="1825625"/>
            <a:ext cx="6809509"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pic>
        <p:nvPicPr>
          <p:cNvPr id="7" name="Content Placeholder 3">
            <a:extLst>
              <a:ext uri="{FF2B5EF4-FFF2-40B4-BE49-F238E27FC236}">
                <a16:creationId xmlns:a16="http://schemas.microsoft.com/office/drawing/2014/main" id="{58E35FF2-2C03-A06A-CAFD-266FF8068298}"/>
              </a:ext>
            </a:extLst>
          </p:cNvPr>
          <p:cNvPicPr>
            <a:picLocks noChangeAspect="1"/>
          </p:cNvPicPr>
          <p:nvPr/>
        </p:nvPicPr>
        <p:blipFill>
          <a:blip r:embed="rId2"/>
          <a:stretch>
            <a:fillRect/>
          </a:stretch>
        </p:blipFill>
        <p:spPr>
          <a:xfrm>
            <a:off x="1055857" y="1849823"/>
            <a:ext cx="3194581" cy="3194581"/>
          </a:xfrm>
          <a:prstGeom prst="rect">
            <a:avLst/>
          </a:prstGeom>
        </p:spPr>
      </p:pic>
      <p:pic>
        <p:nvPicPr>
          <p:cNvPr id="9" name="Picture 8">
            <a:extLst>
              <a:ext uri="{FF2B5EF4-FFF2-40B4-BE49-F238E27FC236}">
                <a16:creationId xmlns:a16="http://schemas.microsoft.com/office/drawing/2014/main" id="{CE749348-F784-3A47-D359-96009DE1E871}"/>
              </a:ext>
            </a:extLst>
          </p:cNvPr>
          <p:cNvPicPr>
            <a:picLocks noChangeAspect="1"/>
          </p:cNvPicPr>
          <p:nvPr/>
        </p:nvPicPr>
        <p:blipFill>
          <a:blip r:embed="rId3"/>
          <a:stretch>
            <a:fillRect/>
          </a:stretch>
        </p:blipFill>
        <p:spPr>
          <a:xfrm>
            <a:off x="4386198" y="1073626"/>
            <a:ext cx="7125694" cy="4791744"/>
          </a:xfrm>
          <a:prstGeom prst="rect">
            <a:avLst/>
          </a:prstGeom>
        </p:spPr>
      </p:pic>
    </p:spTree>
    <p:extLst>
      <p:ext uri="{BB962C8B-B14F-4D97-AF65-F5344CB8AC3E}">
        <p14:creationId xmlns:p14="http://schemas.microsoft.com/office/powerpoint/2010/main" val="303351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77500" lnSpcReduction="20000"/>
          </a:bodyPr>
          <a:lstStyle/>
          <a:p>
            <a:pPr marL="457200" indent="-457200">
              <a:buFont typeface="+mj-lt"/>
              <a:buAutoNum type="arabicPeriod"/>
            </a:pPr>
            <a:r>
              <a:rPr lang="en-US" sz="2200" dirty="0"/>
              <a:t>Purpose of the Study: The project analyzes trends in programming languages and database systems for the current year and forecasts changes for the next year. The goal is to understand how these trends impact the tech industry and future job prospects.</a:t>
            </a:r>
          </a:p>
          <a:p>
            <a:pPr marL="457200" indent="-457200">
              <a:buFont typeface="+mj-lt"/>
              <a:buAutoNum type="arabicPeriod"/>
            </a:pPr>
            <a:r>
              <a:rPr lang="en-US" sz="2200" dirty="0"/>
              <a:t>Methodology: The analysis was conducted using data on the most popular programming languages and databases. Various data visualization techniques, including bar charts and dashboards, were employed to highlight key insights.</a:t>
            </a:r>
          </a:p>
          <a:p>
            <a:pPr marL="457200" indent="-457200">
              <a:buFont typeface="+mj-lt"/>
              <a:buAutoNum type="arabicPeriod"/>
            </a:pPr>
            <a:r>
              <a:rPr lang="en-US" sz="2200" dirty="0"/>
              <a:t>Key Findings: Programming Language Trends: Python and JavaScript are the leading languages, with growth expected in machine learning and web development. Emerging languages like Go and Rust are on the rise. Database Trends: Cloud-based and NoSQL databases are gaining popularity, with companies transitioning away from traditional relational databases for scalability.</a:t>
            </a:r>
          </a:p>
          <a:p>
            <a:pPr marL="457200" indent="-457200">
              <a:buFont typeface="+mj-lt"/>
              <a:buAutoNum type="arabicPeriod"/>
            </a:pPr>
            <a:r>
              <a:rPr lang="en-US" sz="2200" dirty="0"/>
              <a:t>Implications: The demand for cloud infrastructure and data science skills is growing rapidly. Companies need to adapt their tech stacks, while professionals should focus on gaining expertise in in-demand languages and tools.</a:t>
            </a:r>
          </a:p>
          <a:p>
            <a:pPr marL="457200" indent="-457200">
              <a:buFont typeface="+mj-lt"/>
              <a:buAutoNum type="arabicPeriod"/>
            </a:pPr>
            <a:r>
              <a:rPr lang="en-US" sz="2200" dirty="0" err="1"/>
              <a:t>Conclusion:The</a:t>
            </a:r>
            <a:r>
              <a:rPr lang="en-US" sz="2200" dirty="0"/>
              <a:t> study highlights the importance of staying updated with evolving technologies. Continuous learning and adaptation are essential for individuals and organizations to remain competitive.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r>
              <a:rPr lang="en-US" sz="2200" dirty="0"/>
              <a:t>Context: In today’s rapidly evolving tech landscape, staying up-to-date with the latest trends in programming languages and database systems is crucial for both individuals and businesses. As technology progresses, these trends directly impact industry practices, career growth, and organizational decisions.</a:t>
            </a:r>
          </a:p>
          <a:p>
            <a:pPr marL="457200" indent="-457200">
              <a:buFont typeface="+mj-lt"/>
              <a:buAutoNum type="arabicPeriod"/>
            </a:pPr>
            <a:r>
              <a:rPr lang="en-US" sz="2200" dirty="0"/>
              <a:t>Purpose of the Project: The project aims to analyze current trends in programming languages and database systems, predict future shifts, and explore their implications for the tech industry. Understanding these trends helps organizations make informed decisions about their tech stacks and allows professionals to focus on the skills that will be most in demand.</a:t>
            </a:r>
          </a:p>
          <a:p>
            <a:pPr marL="457200" indent="-457200">
              <a:buFont typeface="+mj-lt"/>
              <a:buAutoNum type="arabicPeriod"/>
            </a:pPr>
            <a:r>
              <a:rPr lang="en-US" sz="2200" dirty="0"/>
              <a:t>Scope of the Analysis: This study focuses on identifying the top 10 programming languages and databases for the current year and forecasting their ranking for the following year. It also examines the potential impact of these trends on the job market and organizational tech adoption.</a:t>
            </a:r>
          </a:p>
          <a:p>
            <a:pPr marL="457200" indent="-457200">
              <a:buFont typeface="+mj-lt"/>
              <a:buAutoNum type="arabicPeriod"/>
            </a:pPr>
            <a:r>
              <a:rPr lang="en-US" sz="2200" dirty="0"/>
              <a:t>Objective: To provide actionable insights for both individuals and organizations by identifying key technology trends and offering suggestions on how to adapt to these shifts for long-term success.</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70000" lnSpcReduction="20000"/>
          </a:bodyPr>
          <a:lstStyle/>
          <a:p>
            <a:pPr marL="457200" indent="-457200">
              <a:buFont typeface="+mj-lt"/>
              <a:buAutoNum type="arabicPeriod"/>
            </a:pPr>
            <a:r>
              <a:rPr lang="en-US" sz="2200" dirty="0"/>
              <a:t>Data Collection: Data was collected from reputable sources such as GitHub, Stack Overflow, and industry reports on the most popular programming languages and databases. The dataset includes historical usage statistics and job market trends.</a:t>
            </a:r>
          </a:p>
          <a:p>
            <a:pPr marL="457200" indent="-457200">
              <a:buFont typeface="+mj-lt"/>
              <a:buAutoNum type="arabicPeriod"/>
            </a:pPr>
            <a:r>
              <a:rPr lang="en-US" sz="2200" dirty="0"/>
              <a:t>Data Cleaning &amp; Preparation: The raw data was cleaned to remove duplicates, inconsistencies, and irrelevant information. It was then standardized to ensure accuracy in comparing trends across different years.</a:t>
            </a:r>
          </a:p>
          <a:p>
            <a:pPr marL="457200" indent="-457200">
              <a:buFont typeface="+mj-lt"/>
              <a:buAutoNum type="arabicPeriod"/>
            </a:pPr>
            <a:r>
              <a:rPr lang="en-US" sz="2200" dirty="0"/>
              <a:t>Tools Used: The analysis was conducted using Python for data manipulation and Google Looker Studio for data visualization. Key libraries such as Pandas and Matplotlib were used for data processing and chart generation. Dashboard: A dynamic dashboard was built in Google Looker Studio to interactively explore the trends in programming languages and databases.</a:t>
            </a:r>
          </a:p>
          <a:p>
            <a:pPr marL="457200" indent="-457200">
              <a:buFont typeface="+mj-lt"/>
              <a:buAutoNum type="arabicPeriod"/>
            </a:pPr>
            <a:r>
              <a:rPr lang="en-US" sz="2200" dirty="0"/>
              <a:t>Analysis Techniques: </a:t>
            </a:r>
          </a:p>
          <a:p>
            <a:r>
              <a:rPr lang="en-US" sz="2200" dirty="0"/>
              <a:t>Trend Analysis: Historical and current data were compared to identify growth or decline in popularity for different technologies.</a:t>
            </a:r>
          </a:p>
          <a:p>
            <a:r>
              <a:rPr lang="en-US" sz="2200" dirty="0"/>
              <a:t>Forecasting: Predictive models were used to estimate the ranking of programming languages and databases for the next year based on historical patterns.</a:t>
            </a:r>
          </a:p>
          <a:p>
            <a:pPr marL="0" indent="0">
              <a:buNone/>
            </a:pPr>
            <a:r>
              <a:rPr lang="en-US" sz="2200" dirty="0"/>
              <a:t>5.       Visualization: Bar charts and other visual aids were used to clearly depict the trends   over time, with an emphasis on year-over-year changes and future predictions.</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idx="1"/>
          </p:nvPr>
        </p:nvSpPr>
        <p:spPr/>
        <p:txBody>
          <a:bodyPr>
            <a:normAutofit/>
          </a:bodyPr>
          <a:lstStyle/>
          <a:p>
            <a:pPr>
              <a:buFont typeface="+mj-lt"/>
              <a:buAutoNum type="arabicPeriod"/>
            </a:pPr>
            <a:r>
              <a:rPr lang="en-US" sz="1400" b="1" dirty="0"/>
              <a:t>Programming Language Trends (Current Year vs. Next Year):</a:t>
            </a:r>
            <a:endParaRPr lang="en-US" sz="1400" dirty="0"/>
          </a:p>
          <a:p>
            <a:pPr>
              <a:buFont typeface="Arial" panose="020B0604020202020204" pitchFamily="34" charset="0"/>
              <a:buChar char="•"/>
            </a:pPr>
            <a:r>
              <a:rPr lang="en-US" sz="1400" b="1" dirty="0"/>
              <a:t> Current Year</a:t>
            </a:r>
            <a:r>
              <a:rPr lang="en-US" sz="1400" dirty="0"/>
              <a:t>: Python and JavaScript are the leading programming languages, with substantial adoption in areas like machine learning, web development,   and automation.</a:t>
            </a:r>
          </a:p>
          <a:p>
            <a:pPr>
              <a:buFont typeface="Arial" panose="020B0604020202020204" pitchFamily="34" charset="0"/>
              <a:buChar char="•"/>
            </a:pPr>
            <a:r>
              <a:rPr lang="en-US" sz="1400" b="1" dirty="0"/>
              <a:t>Next Year</a:t>
            </a:r>
            <a:r>
              <a:rPr lang="en-US" sz="1400" dirty="0"/>
              <a:t>: Forecast indicates continued dominance of Python, with rising interest in newer languages like Rust and Go, which are gaining popularity for their performance and security.</a:t>
            </a:r>
          </a:p>
          <a:p>
            <a:pPr marL="0" indent="0">
              <a:buNone/>
            </a:pPr>
            <a:r>
              <a:rPr lang="en-US" sz="1600" b="1" dirty="0"/>
              <a:t>2.   </a:t>
            </a:r>
            <a:r>
              <a:rPr lang="en-US" sz="1400" b="1" dirty="0"/>
              <a:t>Database Trends (Current Year vs. Next Year):</a:t>
            </a:r>
          </a:p>
          <a:p>
            <a:r>
              <a:rPr lang="en-US" sz="1400" dirty="0"/>
              <a:t>Current Year: Relational databases (e.g., MySQL, PostgreSQL) are still widely used, but NoSQL databases (e.g., MongoDB, Firebase) are growing in popularity, particularly for cloud and real-time applications.</a:t>
            </a:r>
          </a:p>
          <a:p>
            <a:r>
              <a:rPr lang="en-US" sz="1400" dirty="0"/>
              <a:t>Next Year: The forecast predicts an even greater shift towards NoSQL databases, with increasing adoption of cloud-based solutions</a:t>
            </a:r>
            <a:r>
              <a:rPr lang="en-US" sz="1800" b="1" dirty="0"/>
              <a:t>.</a:t>
            </a:r>
          </a:p>
          <a:p>
            <a:pPr marL="0" indent="0">
              <a:buNone/>
            </a:pPr>
            <a:endParaRPr lang="en-US" sz="1600" dirty="0"/>
          </a:p>
          <a:p>
            <a:pPr marL="0" indent="0">
              <a:buNone/>
            </a:pPr>
            <a:r>
              <a:rPr lang="en-US" sz="1600" b="1" dirty="0"/>
              <a:t>3. Key Findings</a:t>
            </a:r>
          </a:p>
          <a:p>
            <a:r>
              <a:rPr lang="en-US" sz="1400" dirty="0"/>
              <a:t>Programming Languages: The dominance of Python and JavaScript reflects the industry’s focus on automation, AI, and web technologies. Emerging languages like Rust and Go are gaining traction in performance-critical fields.</a:t>
            </a:r>
          </a:p>
          <a:p>
            <a:r>
              <a:rPr lang="en-US" sz="1400" dirty="0"/>
              <a:t>Databases: The shift towards NoSQL and cloud-based databases underscores the need for more scalable and flexible data storage solutions, especially in industries with big data requirements.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1C6DDBE9-FB24-6AD6-EC65-F2FBF90D4CCD}"/>
              </a:ext>
            </a:extLst>
          </p:cNvPr>
          <p:cNvPicPr>
            <a:picLocks noChangeAspect="1"/>
          </p:cNvPicPr>
          <p:nvPr/>
        </p:nvPicPr>
        <p:blipFill>
          <a:blip r:embed="rId3"/>
          <a:stretch>
            <a:fillRect/>
          </a:stretch>
        </p:blipFill>
        <p:spPr>
          <a:xfrm>
            <a:off x="548351" y="2327564"/>
            <a:ext cx="5395249" cy="3778105"/>
          </a:xfrm>
          <a:prstGeom prst="rect">
            <a:avLst/>
          </a:prstGeom>
        </p:spPr>
      </p:pic>
      <p:pic>
        <p:nvPicPr>
          <p:cNvPr id="9" name="Picture 8">
            <a:extLst>
              <a:ext uri="{FF2B5EF4-FFF2-40B4-BE49-F238E27FC236}">
                <a16:creationId xmlns:a16="http://schemas.microsoft.com/office/drawing/2014/main" id="{00E58940-E06D-4DE5-5885-60438558E0A4}"/>
              </a:ext>
            </a:extLst>
          </p:cNvPr>
          <p:cNvPicPr>
            <a:picLocks noChangeAspect="1"/>
          </p:cNvPicPr>
          <p:nvPr/>
        </p:nvPicPr>
        <p:blipFill>
          <a:blip r:embed="rId4"/>
          <a:stretch>
            <a:fillRect/>
          </a:stretch>
        </p:blipFill>
        <p:spPr>
          <a:xfrm>
            <a:off x="6185720" y="2398858"/>
            <a:ext cx="5061399" cy="3801051"/>
          </a:xfrm>
          <a:prstGeom prst="rect">
            <a:avLst/>
          </a:prstGeom>
        </p:spPr>
      </p:pic>
    </p:spTree>
    <p:extLst>
      <p:ext uri="{BB962C8B-B14F-4D97-AF65-F5344CB8AC3E}">
        <p14:creationId xmlns:p14="http://schemas.microsoft.com/office/powerpoint/2010/main" val="19572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2400" dirty="0"/>
              <a:t>Identify the top programming languages for the current and next year.</a:t>
            </a:r>
          </a:p>
          <a:p>
            <a:r>
              <a:rPr lang="en-US" sz="2400" dirty="0"/>
              <a:t>Highlight notable changes (e.g., the rise or fall of specific languages).</a:t>
            </a:r>
          </a:p>
          <a:p>
            <a:r>
              <a:rPr lang="en-US" sz="2400" dirty="0"/>
              <a:t>Mention any unexpected trends or emerging technologies.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2400" dirty="0"/>
              <a:t>Suggest how these trends affect job prospects (e.g., increased demand for certain languages).</a:t>
            </a:r>
          </a:p>
          <a:p>
            <a:r>
              <a:rPr lang="en-US" sz="2400" dirty="0"/>
              <a:t>Discuss how companies might need to adapt their tech stacks.</a:t>
            </a:r>
          </a:p>
          <a:p>
            <a:r>
              <a:rPr lang="en-US" sz="2400" dirty="0"/>
              <a:t>Highlight the importance of staying updated with the fastest-growing languages.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a:extLst>
              <a:ext uri="{FF2B5EF4-FFF2-40B4-BE49-F238E27FC236}">
                <a16:creationId xmlns:a16="http://schemas.microsoft.com/office/drawing/2014/main" id="{FD9474B3-5DC2-EC45-0372-802A1B62EB36}"/>
              </a:ext>
            </a:extLst>
          </p:cNvPr>
          <p:cNvPicPr>
            <a:picLocks noChangeAspect="1"/>
          </p:cNvPicPr>
          <p:nvPr/>
        </p:nvPicPr>
        <p:blipFill>
          <a:blip r:embed="rId2"/>
          <a:stretch>
            <a:fillRect/>
          </a:stretch>
        </p:blipFill>
        <p:spPr>
          <a:xfrm>
            <a:off x="432243" y="2351549"/>
            <a:ext cx="5220429" cy="3896269"/>
          </a:xfrm>
          <a:prstGeom prst="rect">
            <a:avLst/>
          </a:prstGeom>
        </p:spPr>
      </p:pic>
      <p:pic>
        <p:nvPicPr>
          <p:cNvPr id="14" name="Picture 13">
            <a:extLst>
              <a:ext uri="{FF2B5EF4-FFF2-40B4-BE49-F238E27FC236}">
                <a16:creationId xmlns:a16="http://schemas.microsoft.com/office/drawing/2014/main" id="{129EA7EB-F638-E833-E879-C75B4016B22D}"/>
              </a:ext>
            </a:extLst>
          </p:cNvPr>
          <p:cNvPicPr>
            <a:picLocks noChangeAspect="1"/>
          </p:cNvPicPr>
          <p:nvPr/>
        </p:nvPicPr>
        <p:blipFill>
          <a:blip r:embed="rId3"/>
          <a:stretch>
            <a:fillRect/>
          </a:stretch>
        </p:blipFill>
        <p:spPr>
          <a:xfrm>
            <a:off x="6239503" y="2398857"/>
            <a:ext cx="4753617" cy="377834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735</TotalTime>
  <Words>1352</Words>
  <Application>Microsoft Office PowerPoint</Application>
  <PresentationFormat>Widescreen</PresentationFormat>
  <Paragraphs>97</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vt:lpstr>
      <vt:lpstr>IBM Plex Mono SemiBold</vt:lpstr>
      <vt:lpstr>IBM Plex Mono Text</vt:lpstr>
      <vt:lpstr>SLIDE_TEMPLATE_skill_network</vt:lpstr>
      <vt:lpstr>Technology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OVERALL FINDINGS &amp; IMPLICATIONS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ADITYA ROUNDHAL</cp:lastModifiedBy>
  <cp:revision>24</cp:revision>
  <dcterms:created xsi:type="dcterms:W3CDTF">2020-10-28T18:29:43Z</dcterms:created>
  <dcterms:modified xsi:type="dcterms:W3CDTF">2024-09-20T15:33:33Z</dcterms:modified>
</cp:coreProperties>
</file>