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theme/themeOverride12.xml" ContentType="application/vnd.openxmlformats-officedocument.themeOverrid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theme/themeOverride20.xml" ContentType="application/vnd.openxmlformats-officedocument.themeOverr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Override14.xml" ContentType="application/vnd.openxmlformats-officedocument.themeOverrid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Override10.xml" ContentType="application/vnd.openxmlformats-officedocument.themeOverride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theme/themeOverride19.xml" ContentType="application/vnd.openxmlformats-officedocument.themeOverrid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Override16.xml" ContentType="application/vnd.openxmlformats-officedocument.themeOverr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Override9.xml" ContentType="application/vnd.openxmlformats-officedocument.themeOverride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Override13.xml" ContentType="application/vnd.openxmlformats-officedocument.themeOverrid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slideLayouts/slideLayout9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  <p:sldMasterId id="2147483709" r:id="rId3"/>
    <p:sldMasterId id="2147483721" r:id="rId4"/>
    <p:sldMasterId id="2147483733" r:id="rId5"/>
    <p:sldMasterId id="2147483745" r:id="rId6"/>
    <p:sldMasterId id="2147483757" r:id="rId7"/>
    <p:sldMasterId id="2147483781" r:id="rId8"/>
    <p:sldMasterId id="2147483793" r:id="rId9"/>
    <p:sldMasterId id="2147483805" r:id="rId10"/>
    <p:sldMasterId id="2147483817" r:id="rId11"/>
    <p:sldMasterId id="2147483829" r:id="rId12"/>
    <p:sldMasterId id="2147483841" r:id="rId13"/>
    <p:sldMasterId id="2147483853" r:id="rId14"/>
    <p:sldMasterId id="2147483865" r:id="rId15"/>
    <p:sldMasterId id="2147483877" r:id="rId16"/>
  </p:sldMasterIdLst>
  <p:notesMasterIdLst>
    <p:notesMasterId r:id="rId44"/>
  </p:notesMasterIdLst>
  <p:sldIdLst>
    <p:sldId id="256" r:id="rId17"/>
    <p:sldId id="398" r:id="rId18"/>
    <p:sldId id="350" r:id="rId19"/>
    <p:sldId id="260" r:id="rId20"/>
    <p:sldId id="399" r:id="rId21"/>
    <p:sldId id="258" r:id="rId22"/>
    <p:sldId id="265" r:id="rId23"/>
    <p:sldId id="330" r:id="rId24"/>
    <p:sldId id="351" r:id="rId25"/>
    <p:sldId id="269" r:id="rId26"/>
    <p:sldId id="359" r:id="rId27"/>
    <p:sldId id="346" r:id="rId28"/>
    <p:sldId id="400" r:id="rId29"/>
    <p:sldId id="360" r:id="rId30"/>
    <p:sldId id="401" r:id="rId31"/>
    <p:sldId id="326" r:id="rId32"/>
    <p:sldId id="348" r:id="rId33"/>
    <p:sldId id="402" r:id="rId34"/>
    <p:sldId id="289" r:id="rId35"/>
    <p:sldId id="368" r:id="rId36"/>
    <p:sldId id="292" r:id="rId37"/>
    <p:sldId id="290" r:id="rId38"/>
    <p:sldId id="403" r:id="rId39"/>
    <p:sldId id="405" r:id="rId40"/>
    <p:sldId id="406" r:id="rId41"/>
    <p:sldId id="407" r:id="rId42"/>
    <p:sldId id="40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CC00"/>
    <a:srgbClr val="D1D1D1"/>
    <a:srgbClr val="989898"/>
    <a:srgbClr val="FFFFCC"/>
    <a:srgbClr val="333333"/>
    <a:srgbClr val="0000CC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3598" autoAdjust="0"/>
  </p:normalViewPr>
  <p:slideViewPr>
    <p:cSldViewPr snapToGrid="0"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579B33-E6C8-4587-8BEA-76F531638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6A749-96D8-40AB-9221-43ACA7E8A1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en-US" b="1" smtClean="0"/>
              <a:t>Chemical Reaction - </a:t>
            </a:r>
            <a:r>
              <a:rPr lang="en-US" i="1" smtClean="0"/>
              <a:t>Study Questions</a:t>
            </a:r>
          </a:p>
          <a:p>
            <a:pPr marL="228600" indent="-228600" eaLnBrk="1" hangingPunct="1"/>
            <a:endParaRPr lang="en-US" i="1" smtClean="0"/>
          </a:p>
          <a:p>
            <a:pPr marL="228600" indent="-228600" eaLnBrk="1" hangingPunct="1"/>
            <a:r>
              <a:rPr lang="en-US" smtClean="0"/>
              <a:t>1. What is a chemical reaction? </a:t>
            </a:r>
          </a:p>
          <a:p>
            <a:pPr marL="228600" indent="-228600" eaLnBrk="1" hangingPunct="1"/>
            <a:r>
              <a:rPr lang="en-US" smtClean="0"/>
              <a:t>2. What is evidence a reaction has occurred? </a:t>
            </a:r>
          </a:p>
          <a:p>
            <a:pPr marL="228600" indent="-228600" eaLnBrk="1" hangingPunct="1"/>
            <a:r>
              <a:rPr lang="en-US" smtClean="0"/>
              <a:t>3. What is a chemical equation? </a:t>
            </a:r>
          </a:p>
          <a:p>
            <a:pPr marL="228600" indent="-228600" eaLnBrk="1" hangingPunct="1"/>
            <a:r>
              <a:rPr lang="en-US" smtClean="0"/>
              <a:t>4. Define reactants. </a:t>
            </a:r>
          </a:p>
          <a:p>
            <a:pPr marL="228600" indent="-228600" eaLnBrk="1" hangingPunct="1"/>
            <a:r>
              <a:rPr lang="en-US" smtClean="0"/>
              <a:t>5. Define products. </a:t>
            </a:r>
          </a:p>
          <a:p>
            <a:pPr marL="228600" indent="-228600" eaLnBrk="1" hangingPunct="1"/>
            <a:r>
              <a:rPr lang="en-US" smtClean="0"/>
              <a:t>6. Define catalyst. </a:t>
            </a:r>
          </a:p>
          <a:p>
            <a:pPr marL="228600" indent="-228600" eaLnBrk="1" hangingPunct="1"/>
            <a:r>
              <a:rPr lang="en-US" smtClean="0"/>
              <a:t>7. What information is found in an equation? </a:t>
            </a:r>
          </a:p>
          <a:p>
            <a:pPr marL="228600" indent="-228600" eaLnBrk="1" hangingPunct="1"/>
            <a:r>
              <a:rPr lang="en-US" smtClean="0"/>
              <a:t>8. What symbols are used to represent the states of matter? </a:t>
            </a:r>
          </a:p>
          <a:p>
            <a:pPr marL="228600" indent="-228600" eaLnBrk="1" hangingPunct="1"/>
            <a:r>
              <a:rPr lang="en-US" smtClean="0"/>
              <a:t>9. What is the meaning of “aq”? </a:t>
            </a:r>
          </a:p>
          <a:p>
            <a:pPr marL="228600" indent="-228600" eaLnBrk="1" hangingPunct="1"/>
            <a:r>
              <a:rPr lang="en-US" smtClean="0"/>
              <a:t>10. How do you indicate a catalyst is being used in a reaction? </a:t>
            </a:r>
          </a:p>
          <a:p>
            <a:pPr marL="228600" indent="-228600" eaLnBrk="1" hangingPunct="1"/>
            <a:r>
              <a:rPr lang="en-US" smtClean="0"/>
              <a:t>11. What is activation energy? </a:t>
            </a:r>
          </a:p>
          <a:p>
            <a:pPr marL="228600" indent="-228600" eaLnBrk="1" hangingPunct="1"/>
            <a:r>
              <a:rPr lang="en-US" smtClean="0"/>
              <a:t>12. What the three things does conservation of matter require of chemical equations? </a:t>
            </a:r>
          </a:p>
          <a:p>
            <a:pPr marL="228600" indent="-228600" eaLnBrk="1" hangingPunct="1"/>
            <a:r>
              <a:rPr lang="en-US" smtClean="0"/>
              <a:t>13. What is the procedure for balancing a chemical equation? </a:t>
            </a:r>
          </a:p>
          <a:p>
            <a:pPr marL="228600" indent="-228600" eaLnBrk="1" hangingPunct="1"/>
            <a:r>
              <a:rPr lang="en-US" smtClean="0"/>
              <a:t>14. Balance the equation for the reaction of magnesium chloride and silver nitrate to form magnesium nitrate and silver chloride. </a:t>
            </a:r>
          </a:p>
          <a:p>
            <a:pPr marL="228600" indent="-228600" eaLnBrk="1" hangingPunct="1"/>
            <a:r>
              <a:rPr lang="en-US" smtClean="0"/>
              <a:t>15. What is a synthesis reaction? </a:t>
            </a:r>
          </a:p>
          <a:p>
            <a:pPr marL="228600" indent="-228600" eaLnBrk="1" hangingPunct="1"/>
            <a:r>
              <a:rPr lang="en-US" smtClean="0"/>
              <a:t>16. How is a combustion reaction related to a synthesis reaction? </a:t>
            </a:r>
          </a:p>
          <a:p>
            <a:pPr marL="228600" indent="-228600" eaLnBrk="1" hangingPunct="1"/>
            <a:r>
              <a:rPr lang="en-US" smtClean="0"/>
              <a:t>17. What type of reaction is an explosion? </a:t>
            </a:r>
          </a:p>
          <a:p>
            <a:pPr marL="228600" indent="-228600" eaLnBrk="1" hangingPunct="1"/>
            <a:r>
              <a:rPr lang="en-US" smtClean="0"/>
              <a:t>18. Compare decomposition and dissociation. </a:t>
            </a:r>
          </a:p>
          <a:p>
            <a:pPr marL="228600" indent="-228600" eaLnBrk="1" hangingPunct="1"/>
            <a:r>
              <a:rPr lang="en-US" smtClean="0"/>
              <a:t>19. What determines whether one metal will replace another in a single displacement reaction? </a:t>
            </a:r>
          </a:p>
          <a:p>
            <a:pPr marL="228600" indent="-228600" eaLnBrk="1" hangingPunct="1"/>
            <a:r>
              <a:rPr lang="en-US" smtClean="0"/>
              <a:t>20. What is the general form of a double displacement reaction? </a:t>
            </a:r>
          </a:p>
          <a:p>
            <a:pPr marL="228600" indent="-228600" eaLnBrk="1" hangingPunct="1"/>
            <a:r>
              <a:rPr lang="en-US" smtClean="0"/>
              <a:t>21. What type of reaction is each of these? </a:t>
            </a:r>
          </a:p>
          <a:p>
            <a:pPr marL="685800" lvl="1" indent="-228600" eaLnBrk="1" hangingPunct="1"/>
            <a:r>
              <a:rPr lang="en-US" smtClean="0"/>
              <a:t>     2Na(s) + Cl</a:t>
            </a:r>
            <a:r>
              <a:rPr lang="en-US" baseline="-25000" smtClean="0"/>
              <a:t>2</a:t>
            </a:r>
            <a:r>
              <a:rPr lang="en-US" smtClean="0"/>
              <a:t>(g)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2NaCl(s) </a:t>
            </a:r>
          </a:p>
          <a:p>
            <a:pPr marL="685800" lvl="1" indent="-228600" eaLnBrk="1" hangingPunct="1"/>
            <a:r>
              <a:rPr lang="en-US" smtClean="0"/>
              <a:t>     PCl</a:t>
            </a:r>
            <a:r>
              <a:rPr lang="en-US" baseline="-25000" smtClean="0"/>
              <a:t>5</a:t>
            </a:r>
            <a:r>
              <a:rPr lang="en-US" smtClean="0"/>
              <a:t>(s)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PCl</a:t>
            </a:r>
            <a:r>
              <a:rPr lang="en-US" baseline="-25000" smtClean="0"/>
              <a:t>3</a:t>
            </a:r>
            <a:r>
              <a:rPr lang="en-US" smtClean="0"/>
              <a:t>(s) + Cl</a:t>
            </a:r>
            <a:r>
              <a:rPr lang="en-US" baseline="-25000" smtClean="0"/>
              <a:t>2</a:t>
            </a:r>
            <a:r>
              <a:rPr lang="en-US" smtClean="0"/>
              <a:t>(g) </a:t>
            </a:r>
          </a:p>
          <a:p>
            <a:pPr marL="685800" lvl="1" indent="-228600" eaLnBrk="1" hangingPunct="1"/>
            <a:r>
              <a:rPr lang="en-US" smtClean="0"/>
              <a:t>     2Al(s) + Fe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r>
              <a:rPr lang="en-US" baseline="-25000" smtClean="0"/>
              <a:t>3</a:t>
            </a:r>
            <a:r>
              <a:rPr lang="en-US" smtClean="0"/>
              <a:t>(s)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2Fe(s) + Al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r>
              <a:rPr lang="en-US" baseline="-25000" smtClean="0"/>
              <a:t>3</a:t>
            </a:r>
            <a:r>
              <a:rPr lang="en-US" smtClean="0"/>
              <a:t>(s) </a:t>
            </a:r>
          </a:p>
          <a:p>
            <a:pPr marL="685800" lvl="1" indent="-228600" eaLnBrk="1" hangingPunct="1"/>
            <a:r>
              <a:rPr lang="en-US" smtClean="0"/>
              <a:t>     C</a:t>
            </a:r>
            <a:r>
              <a:rPr lang="en-US" baseline="-25000" smtClean="0"/>
              <a:t>6</a:t>
            </a:r>
            <a:r>
              <a:rPr lang="en-US" smtClean="0"/>
              <a:t>H</a:t>
            </a:r>
            <a:r>
              <a:rPr lang="en-US" baseline="-25000" smtClean="0"/>
              <a:t>12</a:t>
            </a:r>
            <a:r>
              <a:rPr lang="en-US" smtClean="0"/>
              <a:t>O</a:t>
            </a:r>
            <a:r>
              <a:rPr lang="en-US" baseline="-25000" smtClean="0"/>
              <a:t>6</a:t>
            </a:r>
            <a:r>
              <a:rPr lang="en-US" smtClean="0"/>
              <a:t>(s) + 6O</a:t>
            </a:r>
            <a:r>
              <a:rPr lang="en-US" baseline="-25000" smtClean="0"/>
              <a:t>2</a:t>
            </a:r>
            <a:r>
              <a:rPr lang="en-US" smtClean="0"/>
              <a:t>(g)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6CO</a:t>
            </a:r>
            <a:r>
              <a:rPr lang="en-US" baseline="-25000" smtClean="0"/>
              <a:t>2</a:t>
            </a:r>
            <a:r>
              <a:rPr lang="en-US" smtClean="0"/>
              <a:t>(g) + 6H</a:t>
            </a:r>
            <a:r>
              <a:rPr lang="en-US" baseline="-25000" smtClean="0"/>
              <a:t>2</a:t>
            </a:r>
            <a:r>
              <a:rPr lang="en-US" smtClean="0"/>
              <a:t>O(l) </a:t>
            </a:r>
          </a:p>
          <a:p>
            <a:pPr marL="685800" lvl="1" indent="-228600" eaLnBrk="1" hangingPunct="1"/>
            <a:r>
              <a:rPr lang="en-US" smtClean="0"/>
              <a:t>     BaCl</a:t>
            </a:r>
            <a:r>
              <a:rPr lang="en-US" baseline="-25000" smtClean="0"/>
              <a:t>2</a:t>
            </a:r>
            <a:r>
              <a:rPr lang="en-US" smtClean="0"/>
              <a:t>(aq) + 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(aq)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2HCl(aq) + BaSO</a:t>
            </a:r>
            <a:r>
              <a:rPr lang="en-US" baseline="-25000" smtClean="0"/>
              <a:t>4</a:t>
            </a:r>
            <a:r>
              <a:rPr lang="en-US" smtClean="0"/>
              <a:t>(s) </a:t>
            </a:r>
          </a:p>
          <a:p>
            <a:pPr marL="228600" indent="-228600" eaLnBrk="1" hangingPunct="1"/>
            <a:r>
              <a:rPr lang="en-US" smtClean="0"/>
              <a:t>22. What is the oxidation number of an element? </a:t>
            </a:r>
          </a:p>
          <a:p>
            <a:pPr marL="228600" indent="-228600" eaLnBrk="1" hangingPunct="1"/>
            <a:r>
              <a:rPr lang="en-US" smtClean="0"/>
              <a:t>23. What is the oxidation number of the fluorine ion? </a:t>
            </a:r>
          </a:p>
          <a:p>
            <a:pPr marL="228600" indent="-228600" eaLnBrk="1" hangingPunct="1"/>
            <a:r>
              <a:rPr lang="en-US" smtClean="0"/>
              <a:t>24. What is the sum of the oxidation numbers in a compound? </a:t>
            </a:r>
          </a:p>
          <a:p>
            <a:pPr marL="228600" indent="-228600" eaLnBrk="1" hangingPunct="1"/>
            <a:r>
              <a:rPr lang="en-US" smtClean="0"/>
              <a:t>31. Can a redox reaction form a molecule?  </a:t>
            </a:r>
            <a:r>
              <a:rPr lang="en-US" b="1" smtClean="0"/>
              <a:t>Explain your answer</a:t>
            </a:r>
            <a:r>
              <a:rPr lang="en-US" smtClean="0"/>
              <a:t>. 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5EC64-7669-40EF-8476-4D6E9358EDD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Objective:</a:t>
            </a:r>
          </a:p>
          <a:p>
            <a:pPr eaLnBrk="1" hangingPunct="1"/>
            <a:r>
              <a:rPr lang="en-US" smtClean="0"/>
              <a:t>	To classify a chemical reaction as one of the following types:  combination (synthesis), decomposition, single replacement, double replacement, or neutralization.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8FD54-3924-40C2-84BD-FDAA7EC3161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990BC-AC39-490B-B3BB-1CB5D0A6DF5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95EB4-C0E6-43E0-8810-093754C9D0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0BB28-B35F-49DE-8CFC-6EB01787C5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668B6-38EB-4B4A-A342-A88ED5E6B75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reaction that yields an insoluble product, a precipitate, when two solutions are mixed</a:t>
            </a:r>
          </a:p>
          <a:p>
            <a:pPr eaLnBrk="1" hangingPunct="1"/>
            <a:endParaRPr lang="en-US" sz="500" smtClean="0"/>
          </a:p>
          <a:p>
            <a:pPr eaLnBrk="1" hangingPunct="1"/>
            <a:r>
              <a:rPr lang="en-US" smtClean="0"/>
              <a:t>Are a subclass of exchange reactions that occur between ionic compounds when one of the products is insoluble</a:t>
            </a:r>
          </a:p>
          <a:p>
            <a:pPr eaLnBrk="1" hangingPunct="1"/>
            <a:endParaRPr lang="en-US" sz="500" smtClean="0"/>
          </a:p>
          <a:p>
            <a:pPr eaLnBrk="1" hangingPunct="1"/>
            <a:r>
              <a:rPr lang="en-US" smtClean="0"/>
              <a:t>Used to isolate metals that have been extracted from their ores and to recover precious metals for recycling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EEAE2-595C-4C9C-86FE-ADA49BAB478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E52C0-D7CF-4323-8163-1BA97B9DD98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Objectives:</a:t>
            </a:r>
          </a:p>
          <a:p>
            <a:pPr eaLnBrk="1" hangingPunct="1"/>
            <a:r>
              <a:rPr lang="en-US" smtClean="0"/>
              <a:t>	To explain the concept of an activity series for metals.</a:t>
            </a:r>
          </a:p>
          <a:p>
            <a:pPr eaLnBrk="1" hangingPunct="1"/>
            <a:r>
              <a:rPr lang="en-US" smtClean="0"/>
              <a:t>	To predict whether a single-replacement reaction occurs by referring to the activity series.</a:t>
            </a:r>
          </a:p>
          <a:p>
            <a:pPr eaLnBrk="1" hangingPunct="1"/>
            <a:endParaRPr lang="en-US" smtClean="0"/>
          </a:p>
          <a:p>
            <a:pPr eaLnBrk="1" hangingPunct="1">
              <a:buFont typeface="Symbol" pitchFamily="18" charset="2"/>
              <a:buNone/>
            </a:pPr>
            <a:r>
              <a:rPr lang="en-US" b="1" i="1" smtClean="0">
                <a:sym typeface="Symbol" pitchFamily="18" charset="2"/>
              </a:rPr>
              <a:t>The Activity Series</a:t>
            </a:r>
          </a:p>
          <a:p>
            <a:pPr eaLnBrk="1" hangingPunct="1">
              <a:buFont typeface="Symbol" pitchFamily="18" charset="2"/>
              <a:buNone/>
            </a:pPr>
            <a:endParaRPr lang="en-US" sz="500" b="1" i="1" smtClean="0">
              <a:sym typeface="Symbol" pitchFamily="18" charset="2"/>
            </a:endParaRP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Predicts the outcome of the single-displacement reactions 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Arranges metal and hydrogen in decreasing order of their tendency to be oxidized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Active metals at the top of the series have the greatest tendency to lose electrons; these including alkali metals (Group 1), alkaline earths (Group 2), and Al (Group 13).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Inert metals at the bottom of the series have the lowest tendency to be oxidized; these include  precious metals or coinage metals located in the lower-right portion of the metals in the periodic table.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Any element will reduce compounds of the elements below it in the series.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smtClean="0">
                <a:sym typeface="Symbol" pitchFamily="18" charset="2"/>
              </a:rPr>
              <a:t>    – Only those metals that lie above hydrogen in the activity series dissolve in acids to produce H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</a:t>
            </a:r>
            <a:endParaRPr lang="en-US" sz="1000" smtClean="0">
              <a:sym typeface="Symbol" pitchFamily="18" charset="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C1647-0C67-4484-8B18-4FA55B1869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8865A-4D5B-4037-9A8D-4C0E205F17B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3A112-EA4D-4A1F-9D52-90D4F102200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5F3FD-DF20-4F55-8399-2612ECF7085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BE9E2-524E-4EBE-BC53-BA701059BAE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chemical equation is an expression that gives the identities and quantities of the substances in a chemical reaction</a:t>
            </a:r>
          </a:p>
          <a:p>
            <a:pPr eaLnBrk="1" hangingPunct="1"/>
            <a:endParaRPr lang="en-US" sz="600" smtClean="0"/>
          </a:p>
          <a:p>
            <a:pPr eaLnBrk="1" hangingPunct="1"/>
            <a:r>
              <a:rPr lang="en-US" smtClean="0"/>
              <a:t>Chemical formulas and other symbols are used to indicate the starting material(s) or </a:t>
            </a:r>
            <a:r>
              <a:rPr lang="en-US" b="1" i="1" smtClean="0"/>
              <a:t>reactant(s),</a:t>
            </a:r>
            <a:r>
              <a:rPr lang="en-US" smtClean="0"/>
              <a:t> which are written on the left side of the equation, and the final compound(s) or </a:t>
            </a:r>
            <a:r>
              <a:rPr lang="en-US" b="1" i="1" smtClean="0"/>
              <a:t>product(s),</a:t>
            </a:r>
            <a:r>
              <a:rPr lang="en-US" smtClean="0"/>
              <a:t> which are written on the right side.  An arrow, read as yields or reacts to form, points from the reactants to the products.</a:t>
            </a:r>
          </a:p>
          <a:p>
            <a:pPr eaLnBrk="1" hangingPunct="1"/>
            <a:endParaRPr lang="en-US" sz="600" smtClean="0"/>
          </a:p>
          <a:p>
            <a:pPr eaLnBrk="1" hangingPunct="1"/>
            <a:r>
              <a:rPr lang="en-US" smtClean="0"/>
              <a:t>Abbreviations are added in parentheses as subscripts to indicate the physical state of each species:</a:t>
            </a:r>
            <a:r>
              <a:rPr lang="en-US" smtClean="0">
                <a:latin typeface="Arial" charset="0"/>
              </a:rPr>
              <a:t>—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smtClean="0"/>
              <a:t>) for solid, (</a:t>
            </a:r>
            <a:r>
              <a:rPr lang="en-US" i="1" smtClean="0"/>
              <a:t>l</a:t>
            </a:r>
            <a:r>
              <a:rPr lang="en-US" smtClean="0"/>
              <a:t>) for liquid, (</a:t>
            </a:r>
            <a:r>
              <a:rPr lang="en-US" i="1" smtClean="0"/>
              <a:t>g</a:t>
            </a:r>
            <a:r>
              <a:rPr lang="en-US" smtClean="0"/>
              <a:t>) for gas, and (</a:t>
            </a:r>
            <a:r>
              <a:rPr lang="en-US" i="1" smtClean="0"/>
              <a:t>aq</a:t>
            </a:r>
            <a:r>
              <a:rPr lang="en-US" smtClean="0"/>
              <a:t>) for an </a:t>
            </a:r>
            <a:r>
              <a:rPr lang="en-US" i="1" smtClean="0"/>
              <a:t>aqueous</a:t>
            </a:r>
            <a:r>
              <a:rPr lang="en-US" smtClean="0"/>
              <a:t> </a:t>
            </a:r>
            <a:r>
              <a:rPr lang="en-US" i="1" smtClean="0"/>
              <a:t>solution.</a:t>
            </a:r>
          </a:p>
          <a:p>
            <a:pPr eaLnBrk="1" hangingPunct="1"/>
            <a:endParaRPr lang="en-US" sz="600" i="1" smtClean="0"/>
          </a:p>
          <a:p>
            <a:pPr eaLnBrk="1" hangingPunct="1"/>
            <a:r>
              <a:rPr lang="en-US" b="1" i="1" smtClean="0"/>
              <a:t>A balanced chemical equation</a:t>
            </a:r>
            <a:r>
              <a:rPr lang="en-US" i="1" smtClean="0"/>
              <a:t> </a:t>
            </a:r>
            <a:r>
              <a:rPr lang="en-US" smtClean="0"/>
              <a:t>is when both the numbers of each type of atom and the total charge are the same on both sides. A chemical reaction represents a change in the distribution of atoms but not in the number of atoms.</a:t>
            </a:r>
            <a:endParaRPr lang="en-US" i="1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http://img.alibaba.com/photo/10784694/Aluminum_Oxide_Abrasive_Fine_Grit_120_220_.jpg</a:t>
            </a:r>
          </a:p>
          <a:p>
            <a:pPr eaLnBrk="1" hangingPunct="1"/>
            <a:r>
              <a:rPr lang="en-US" smtClean="0"/>
              <a:t>http://upload.wikimedia.org/wikipedia/commons/thumb/f/f2/Corundum_Aluminum_Oxide_Gallantin_Co_MontanaDSC03201.jpg/600px-Corundum_Aluminum_Oxide_Gallantin_Co_MontanaDSC03201.jpg</a:t>
            </a:r>
          </a:p>
          <a:p>
            <a:pPr eaLnBrk="1" hangingPunct="1"/>
            <a:r>
              <a:rPr lang="en-US" smtClean="0"/>
              <a:t>http://www.germes-online.com/direct/dbimage/50327532/Aluminum_Alloy_Pipe.jpg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CD76E-660C-41EF-AA64-2EFF4D6B8BA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31E8-BFCE-4816-9875-72D26BCD3E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21B0A-D9AF-4F2F-B305-05395A754FA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956B606-1DEB-4632-B157-DA8D121EE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A323-59F1-485D-ABA8-D49A0368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455E-5569-49D7-B1EC-A859D21A4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F8EEA-ED16-40A7-9D6C-D1621D0DC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A24C6-AFA9-42EB-A4FA-978B84724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ECFC4-C2B8-4F6C-812C-DE78E7429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9AC1-D104-4340-A843-96B64BCD0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7EF74-0ED9-4569-A216-5C541294C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62AD1-72CC-4817-951D-0731AB693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E60D-081F-4BA9-BF61-2BFD64CDC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EC88-E970-4110-84E5-8D8CD3ED3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F2A56-4FC0-4AFD-B333-E83231FDE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1282E-E970-4C5C-A762-43D327CCF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9DD6-C79E-49CF-B66A-DDB937AAB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8F20-22BA-4367-AA53-D929CF411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B7A80-DC8F-490D-AA68-900D3E321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84CAA-D8BB-42D1-B499-F084C347E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4314-AFE7-4289-AAA0-0291FC4E9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E7D6-63F9-43C8-A342-5EAA97CD4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61218-50BA-4835-BE5A-489D013E9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6141-EDF5-473F-B874-E2493557E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2A896-278A-40A8-854C-DF38CCBB1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6C085-498C-41F6-BF80-D6A7A35CD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49B7F61-68DC-4A7A-BE72-B78A464A6C8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FF8FB-04EF-45DF-BC94-558E0B2F1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9FF8-BA62-4BC5-9512-AEA2E16A3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FC17EAF-8C42-46B9-83CC-0292607B9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A341C-4F27-46C4-BFB3-8D09FB455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226FDA-0C2A-4E00-BBBD-3B45A46B9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8FD57D-FE22-4F6C-952D-7599CF62F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A5AED5-177A-4D97-9854-0F7A3807F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C02782-C68B-43B2-A2FC-F0C2D09E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E81F5-0908-4961-BEA3-BA34D2C91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6E2B98-3950-4C86-8C59-05ADE35CA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B7685-6B4C-493E-9C5B-6BBC59BBD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B158CED-5EA6-40F2-AE56-743CDA378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39FA4-AC53-4DA1-B298-9706BB3FF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5FF96-38CC-4117-88C2-ADC580CD5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EEBCE82-D22B-40D4-A4AD-6EEB16193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8A196-AC09-41BF-83AA-60F002D26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88B0C2-69A1-47BB-AB06-7F4F31EFF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317E87B-F40F-41E3-A4B1-809D8EF01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B90DE1-9E41-405D-8CA5-34D8EBF62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C5BE-1C8C-4271-9A17-8A930F2B5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923D89-377F-4347-A724-CC31A2055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7ACB82-FD6B-4B23-9095-30D40E313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0C5BB-4827-454C-83D7-0B9D57E05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624EEEE-8857-48F8-A939-726CF4EF9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DE530-CCDC-4829-8B79-EEE88149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D84F4-0D2C-4888-8094-4F9CD8BC7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2F77AB-30A7-4BD3-B9FE-CBBD0F5F0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AC5A-0E73-4236-AC82-AF51ADC14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BA7C93-1348-4474-B14B-803089B3F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16EC-AA56-47A9-BD5E-0629D29F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AC5CD3-AAE8-4914-87F4-E791648B2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6E755-D5D2-41F1-9E2F-A1FBE927A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E8B0-7EA2-486A-9C84-A7C07AF31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98C000-ED8F-433A-AC4D-0E373EAEF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7E1A6C-6753-4AC9-9ADA-0DF6CDD3E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1AB468-5C65-4E5F-B8A4-787D60358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AC083-D3E0-4045-A0A6-19FB3A970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1F95-B625-4B95-8954-10F801433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9A7A5-E682-4B89-8ABB-E4C4DF90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D497-5417-4FF7-9599-CC0B9429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1994A-B568-4E6F-A720-DC6F30C93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29F1-8F1F-4A25-B1D0-1E083B9BF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ED36-5BCE-435E-8936-A10FD0D2E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E1BE-CD3E-4C97-85F3-AAC715B98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8FC8-9BA0-4885-AF93-71E09C329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765F-2BBD-49E4-A4CD-CF4A97BE8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D038-252F-4F73-8DDE-CF7363D47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0C69E-FEA0-407F-9C9B-09DCCE9F7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1FA52-FE8A-4EB7-9792-784C3618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34639-CA93-4713-ABC8-E426B4620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0FCA0-C387-498B-8780-DE6089E33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CA03B-3548-4432-925E-9DB2F6CD6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DE5477-673D-46D3-839C-59609C38F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1237A7-A362-4B71-98AE-0B09E3237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0C92-6409-425F-BA31-CEFE19C15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6A1740-A902-46CD-97C6-24489E9A6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F5D18-B845-47F5-A7B6-6024CCB29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572A06-2606-4DF5-8812-039B1C502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C9F4-0B72-42F9-9C1E-6F3320535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FE7987-F59B-4C23-BD47-C7216182E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7C14B-B60A-4B13-9B76-AC8CBAC9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79F8-5E77-4521-9BAB-54E088CE3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DD20-9505-40B6-9CB4-0DFFD0712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5529-0697-48F7-BBF1-0DB395E9D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6F754-FE37-4670-8658-F3403522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6A987C-9EAD-44E5-B8A5-7241CEC4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E9FC3-9667-498A-B655-0F52A9C3F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F0AD54A-3109-45B7-B597-69B132371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87F32AB-DC91-4870-85FB-50B33DE0D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E1E8-0C0B-4A44-856C-FAA7A75BC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51371E5-480E-4E5F-BEB7-FCBCFF066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AAD6-D997-47FE-9853-575F1940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E122F70-5AC5-474F-BDB1-F2F1F25E3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9A41D-EB0B-4C54-836B-37022348B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22451F-3AFF-4F7C-9161-50403BC7B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670866-7444-4472-9E1F-BF70D36C2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682D265-00F1-455C-A561-9C29D773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7B7BA-E602-4F8B-9AF5-E9D9E191B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C6B1-17BE-4006-A3AF-D37ED1FA1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2632-3F00-480F-ABE7-70F262628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0F45-49F7-4658-9D84-8837F9538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776EC-1BA8-492F-A65F-D9B58B279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7CB5-1BA0-4750-865F-DF0E96558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C660-26B7-4C45-872F-C34C9D44B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649E-D1E0-428E-B0AB-DF148820C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886F7-A0A3-4841-9372-2620DE71F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CDABD-47AE-454D-AB4A-360352F15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A78F5-3C41-4843-8F0E-378810662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E2D8-ECE9-4264-BFED-F03B1FCCC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29D5-157F-4422-A81A-3C1AB75FB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6248-04EC-4AD0-8382-8983CEB2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94B75-5E6E-4C62-A1F9-82BA02C5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071A142-B445-4D73-B3A9-ACFC846A9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B1AB31-6C83-4D7F-9092-3152C370A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A1C4035-4DBC-424F-9210-DA587EFCF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72BF16-D58F-45D9-AD8D-0127B016E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67CBBC-03C2-43F2-89DE-E168768EB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6E6B2E-3C3E-4558-91E4-08D4F3388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F58049-8455-443E-8F3F-4AF2EB80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34666-D20B-4A3F-89A8-9DAE862E9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2216AE8-56BE-4314-9B05-C950ADFFA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C5B400C-E8EF-4DD8-A84D-3DFE33D76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74488-78DB-451E-BFA6-B48FDB91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38E1-2840-4FA3-974A-3ACB4A8FB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1C81DD-D007-48DC-A464-35311BDFB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CA108-F408-402D-A400-484CB89C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FDE5E-1529-4E36-8449-1692997A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1E67D-B012-4AC9-ABE8-C4F87A4DA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7137AF-5256-447A-8466-B0E7DAE67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DFBABD2-B284-465A-AFFD-B43BB1BF3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F3D22-F469-44D4-8612-A2422F23B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D5430-A400-48CC-9FF4-3D6F6B8A2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6307C80-2CDC-412B-B08C-A5EE939C5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4C85C5C5-288D-4B11-83CD-A7CC85A3F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CC98-1514-4B7C-87DF-ABAEF98F0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41C7C-F708-4EE3-AA7B-8E1E6A308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13FDEA-AB90-4876-BEF9-459B63F9E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5F0F4-6410-416A-A0D2-1D349AEFC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9E2CF3-181F-4096-BCE2-4684B5E1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E421E-2303-47E3-97F9-B15B3CC8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7802-BEF4-4935-9458-348D690F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5F0212-2FAC-4200-840B-56A6E12D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79057-FD29-4FDE-97D8-A87BCC5EF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2BDD45-F737-409F-8CDB-33D72C384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878132-7FDB-47BB-BADE-1F0310E6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FB42D-B379-4823-B44D-36D841998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124A9-EC5B-47CB-877C-B683C5725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CE6D-B070-414F-9DBD-CBFFC4E2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EF9910-D421-4B15-81E2-E8AC5B1EC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D543-C454-42DA-BEA2-0B6176DB7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710545-D592-47DA-99E2-269D9338E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D1417-E436-414F-90CA-60056BC92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32039-780F-4E49-B189-FC8242E26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E2FB5F-A5ED-4962-A954-6426023CD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87BB1-84B4-478F-BA1E-D19639345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3136-BF7D-4223-8585-2637C224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BCE3-3138-4555-92CB-44925E09A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F6040-2BCA-482C-A069-C13EC2EE9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63D2-AC9A-40B5-AA7F-4C8A19582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680F0-85E1-483D-9340-248EEEC15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1885-75CA-4694-9C9B-34026F7BB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733C527-DAEA-424A-A067-C376951FD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F27F-4AC5-4DD4-A777-B76867467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49316-DA02-4545-99CC-DA4A5D8E4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720D-3270-49D2-A370-60DCB5410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32A3-B952-4937-AE81-03E1F6434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2DFDE-E857-487C-BF5F-DAEE785CF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B96E0-3EE4-481C-AEDC-FCD391D33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73C3-C00D-4047-93B2-410285892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842EB-E293-4C03-852B-AF3730CE0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0A568-C34F-4563-8C6E-0F557A70E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23EB-15E1-4156-92C6-7A5741D48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83B5B4-6254-4BAE-941D-38C19E3F6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520" r:id="rId2"/>
    <p:sldLayoutId id="2147484605" r:id="rId3"/>
    <p:sldLayoutId id="2147484606" r:id="rId4"/>
    <p:sldLayoutId id="2147484607" r:id="rId5"/>
    <p:sldLayoutId id="2147484608" r:id="rId6"/>
    <p:sldLayoutId id="2147484521" r:id="rId7"/>
    <p:sldLayoutId id="2147484609" r:id="rId8"/>
    <p:sldLayoutId id="2147484610" r:id="rId9"/>
    <p:sldLayoutId id="2147484522" r:id="rId10"/>
    <p:sldLayoutId id="21474845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4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2BB9060-37CF-4C53-9D93-7C007A06E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4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567" r:id="rId2"/>
    <p:sldLayoutId id="214748465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658" r:id="rId9"/>
    <p:sldLayoutId id="2147484573" r:id="rId10"/>
    <p:sldLayoutId id="21474845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D8B25C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24BE5E6-0D28-41BD-8228-8042AD299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575" r:id="rId4"/>
    <p:sldLayoutId id="2147484662" r:id="rId5"/>
    <p:sldLayoutId id="2147484576" r:id="rId6"/>
    <p:sldLayoutId id="2147484663" r:id="rId7"/>
    <p:sldLayoutId id="2147484664" r:id="rId8"/>
    <p:sldLayoutId id="2147484665" r:id="rId9"/>
    <p:sldLayoutId id="2147484577" r:id="rId10"/>
    <p:sldLayoutId id="2147484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4B714F9-16CA-4DE8-897C-E9A0BD4EA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578" r:id="rId2"/>
    <p:sldLayoutId id="2147484668" r:id="rId3"/>
    <p:sldLayoutId id="2147484669" r:id="rId4"/>
    <p:sldLayoutId id="2147484670" r:id="rId5"/>
    <p:sldLayoutId id="2147484671" r:id="rId6"/>
    <p:sldLayoutId id="2147484579" r:id="rId7"/>
    <p:sldLayoutId id="2147484672" r:id="rId8"/>
    <p:sldLayoutId id="2147484673" r:id="rId9"/>
    <p:sldLayoutId id="2147484580" r:id="rId10"/>
    <p:sldLayoutId id="21474845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9507D6-3BDC-4E2C-B690-018891335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582" r:id="rId2"/>
    <p:sldLayoutId id="2147484675" r:id="rId3"/>
    <p:sldLayoutId id="2147484676" r:id="rId4"/>
    <p:sldLayoutId id="2147484677" r:id="rId5"/>
    <p:sldLayoutId id="2147484583" r:id="rId6"/>
    <p:sldLayoutId id="2147484678" r:id="rId7"/>
    <p:sldLayoutId id="2147484584" r:id="rId8"/>
    <p:sldLayoutId id="2147484679" r:id="rId9"/>
    <p:sldLayoutId id="2147484585" r:id="rId10"/>
    <p:sldLayoutId id="21474846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4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8CF172A-88BD-46E7-9294-E7D46F945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586" r:id="rId2"/>
    <p:sldLayoutId id="2147484682" r:id="rId3"/>
    <p:sldLayoutId id="2147484587" r:id="rId4"/>
    <p:sldLayoutId id="2147484683" r:id="rId5"/>
    <p:sldLayoutId id="2147484588" r:id="rId6"/>
    <p:sldLayoutId id="2147484684" r:id="rId7"/>
    <p:sldLayoutId id="2147484685" r:id="rId8"/>
    <p:sldLayoutId id="2147484686" r:id="rId9"/>
    <p:sldLayoutId id="2147484589" r:id="rId10"/>
    <p:sldLayoutId id="21474845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5BB5D48-DBAB-4E92-BD4E-EF3B5253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87" r:id="rId1"/>
    <p:sldLayoutId id="2147484591" r:id="rId2"/>
    <p:sldLayoutId id="2147484688" r:id="rId3"/>
    <p:sldLayoutId id="2147484592" r:id="rId4"/>
    <p:sldLayoutId id="2147484689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39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06A4D9B-4868-452B-89F6-8E164F178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90" r:id="rId1"/>
    <p:sldLayoutId id="2147484599" r:id="rId2"/>
    <p:sldLayoutId id="2147484691" r:id="rId3"/>
    <p:sldLayoutId id="2147484692" r:id="rId4"/>
    <p:sldLayoutId id="2147484693" r:id="rId5"/>
    <p:sldLayoutId id="2147484600" r:id="rId6"/>
    <p:sldLayoutId id="2147484694" r:id="rId7"/>
    <p:sldLayoutId id="2147484601" r:id="rId8"/>
    <p:sldLayoutId id="2147484695" r:id="rId9"/>
    <p:sldLayoutId id="2147484602" r:id="rId10"/>
    <p:sldLayoutId id="21474846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4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815C53A-B472-4482-8375-28B1E72EB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24" r:id="rId2"/>
    <p:sldLayoutId id="2147484612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613" r:id="rId9"/>
    <p:sldLayoutId id="2147484530" r:id="rId10"/>
    <p:sldLayoutId id="21474846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B4A110-128D-49CE-B2D1-A3EB86801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04F115A-D97D-4B06-B176-3EDC6F64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626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39" r:id="rId10"/>
    <p:sldLayoutId id="21474845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9AE1EC-AC79-47A2-8D50-25931E407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541" r:id="rId7"/>
    <p:sldLayoutId id="2147484633" r:id="rId8"/>
    <p:sldLayoutId id="2147484634" r:id="rId9"/>
    <p:sldLayoutId id="2147484542" r:id="rId10"/>
    <p:sldLayoutId id="2147484543" r:id="rId11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0E98A20-E0B3-4D16-8D10-DEBE73BFE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544" r:id="rId4"/>
    <p:sldLayoutId id="2147484638" r:id="rId5"/>
    <p:sldLayoutId id="2147484545" r:id="rId6"/>
    <p:sldLayoutId id="2147484546" r:id="rId7"/>
    <p:sldLayoutId id="2147484639" r:id="rId8"/>
    <p:sldLayoutId id="2147484640" r:id="rId9"/>
    <p:sldLayoutId id="2147484547" r:id="rId10"/>
    <p:sldLayoutId id="2147484548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A56E413-9DE5-4C36-9CC9-57917D70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1" r:id="rId1"/>
    <p:sldLayoutId id="2147484549" r:id="rId2"/>
    <p:sldLayoutId id="2147484642" r:id="rId3"/>
    <p:sldLayoutId id="2147484550" r:id="rId4"/>
    <p:sldLayoutId id="2147484643" r:id="rId5"/>
    <p:sldLayoutId id="2147484551" r:id="rId6"/>
    <p:sldLayoutId id="2147484644" r:id="rId7"/>
    <p:sldLayoutId id="2147484645" r:id="rId8"/>
    <p:sldLayoutId id="2147484646" r:id="rId9"/>
    <p:sldLayoutId id="2147484552" r:id="rId10"/>
    <p:sldLayoutId id="21474845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0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0D2011-E1BC-4790-9E9F-BCCA5D9C2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554" r:id="rId2"/>
    <p:sldLayoutId id="2147484555" r:id="rId3"/>
    <p:sldLayoutId id="2147484556" r:id="rId4"/>
    <p:sldLayoutId id="2147484648" r:id="rId5"/>
    <p:sldLayoutId id="2147484649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BBF4BBD-C1B4-483B-85E9-336FCF3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562" r:id="rId2"/>
    <p:sldLayoutId id="2147484651" r:id="rId3"/>
    <p:sldLayoutId id="2147484563" r:id="rId4"/>
    <p:sldLayoutId id="2147484564" r:id="rId5"/>
    <p:sldLayoutId id="2147484565" r:id="rId6"/>
    <p:sldLayoutId id="2147484652" r:id="rId7"/>
    <p:sldLayoutId id="2147484653" r:id="rId8"/>
    <p:sldLayoutId id="2147484654" r:id="rId9"/>
    <p:sldLayoutId id="2147484566" r:id="rId10"/>
    <p:sldLayoutId id="21474846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1.xml"/><Relationship Id="rId1" Type="http://schemas.openxmlformats.org/officeDocument/2006/relationships/themeOverride" Target="../theme/themeOverride17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6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8.jpeg"/><Relationship Id="rId5" Type="http://schemas.openxmlformats.org/officeDocument/2006/relationships/hyperlink" Target="../NI3.wmv" TargetMode="Externa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4.xml"/><Relationship Id="rId1" Type="http://schemas.openxmlformats.org/officeDocument/2006/relationships/themeOverride" Target="../theme/themeOverr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L:\CHEMISTRY\PowerPoint%202006\Equations%20PP\lead%20iodide.wm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8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4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9.xml"/><Relationship Id="rId5" Type="http://schemas.openxmlformats.org/officeDocument/2006/relationships/image" Target="../media/image33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ideo" Target="file:///L:\CHEMISTRY\PowerPoint%202006\Equations%20PP\Pennygas.wmv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mical-reaction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725" y="1906588"/>
            <a:ext cx="38481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58142" y="826023"/>
            <a:ext cx="7458837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cap="small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Chemical Reactions And</a:t>
            </a:r>
          </a:p>
          <a:p>
            <a:pPr algn="r">
              <a:defRPr/>
            </a:pPr>
            <a:r>
              <a:rPr lang="en-US" sz="4800" b="1" cap="small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CH</a:t>
            </a:r>
            <a:r>
              <a:rPr lang="en-US" baseline="-25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4</a:t>
            </a: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+ 2 O</a:t>
            </a:r>
            <a:r>
              <a:rPr lang="en-US" baseline="-25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2</a:t>
            </a: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  </a:t>
            </a: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sym typeface="Wingdings" pitchFamily="2" charset="2"/>
              </a:rPr>
              <a:t>   CO</a:t>
            </a:r>
            <a:r>
              <a:rPr lang="en-US" baseline="-25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2</a:t>
            </a: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sym typeface="Wingdings" pitchFamily="2" charset="2"/>
              </a:rPr>
              <a:t> +  2 H</a:t>
            </a:r>
            <a:r>
              <a:rPr lang="en-US" baseline="-25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2</a:t>
            </a: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sym typeface="Wingdings" pitchFamily="2" charset="2"/>
              </a:rPr>
              <a:t>O</a:t>
            </a:r>
          </a:p>
        </p:txBody>
      </p:sp>
      <p:pic>
        <p:nvPicPr>
          <p:cNvPr id="16387" name="Picture 1027" descr="Formation of Methane"/>
          <p:cNvPicPr>
            <a:picLocks noChangeAspect="1" noChangeArrowheads="1"/>
          </p:cNvPicPr>
          <p:nvPr/>
        </p:nvPicPr>
        <p:blipFill>
          <a:blip r:embed="rId3" cstate="print">
            <a:lum bright="2000" contrast="12000"/>
          </a:blip>
          <a:srcRect l="51428" t="22092" r="31429" b="62129"/>
          <a:stretch>
            <a:fillRect/>
          </a:stretch>
        </p:blipFill>
        <p:spPr bwMode="auto">
          <a:xfrm>
            <a:off x="4953000" y="29718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1600200" y="5089525"/>
            <a:ext cx="57785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Reactants			        Products</a:t>
            </a:r>
          </a:p>
          <a:p>
            <a:r>
              <a:rPr lang="en-US" sz="2000">
                <a:latin typeface="Arial" charset="0"/>
              </a:rPr>
              <a:t>   1 C  atom			          1 C  atom</a:t>
            </a:r>
          </a:p>
          <a:p>
            <a:r>
              <a:rPr lang="en-US" sz="2000">
                <a:latin typeface="Arial" charset="0"/>
              </a:rPr>
              <a:t>   4 H  atoms			          4 H  atoms</a:t>
            </a:r>
          </a:p>
          <a:p>
            <a:r>
              <a:rPr lang="en-US" sz="2000">
                <a:latin typeface="Arial" charset="0"/>
              </a:rPr>
              <a:t>   4 O  atoms			          4 O  atoms</a:t>
            </a:r>
          </a:p>
        </p:txBody>
      </p:sp>
      <p:sp>
        <p:nvSpPr>
          <p:cNvPr id="16389" name="AutoShape 1029"/>
          <p:cNvSpPr>
            <a:spLocks/>
          </p:cNvSpPr>
          <p:nvPr/>
        </p:nvSpPr>
        <p:spPr bwMode="auto">
          <a:xfrm rot="5400000">
            <a:off x="2133600" y="35052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1030"/>
          <p:cNvSpPr>
            <a:spLocks/>
          </p:cNvSpPr>
          <p:nvPr/>
        </p:nvSpPr>
        <p:spPr bwMode="auto">
          <a:xfrm rot="5400000">
            <a:off x="6248400" y="35052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AutoShape 103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0840" name="Picture 1032" descr="Formation of Methane"/>
          <p:cNvPicPr>
            <a:picLocks noChangeAspect="1" noChangeArrowheads="1"/>
          </p:cNvPicPr>
          <p:nvPr/>
        </p:nvPicPr>
        <p:blipFill>
          <a:blip r:embed="rId3" cstate="print">
            <a:lum bright="2000" contrast="12000"/>
          </a:blip>
          <a:srcRect t="17357" r="84763" b="60551"/>
          <a:stretch>
            <a:fillRect/>
          </a:stretch>
        </p:blipFill>
        <p:spPr bwMode="auto">
          <a:xfrm>
            <a:off x="838200" y="2743200"/>
            <a:ext cx="121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41" name="Picture 1033" descr="Formation of Methane"/>
          <p:cNvPicPr>
            <a:picLocks noChangeAspect="1" noChangeArrowheads="1"/>
          </p:cNvPicPr>
          <p:nvPr/>
        </p:nvPicPr>
        <p:blipFill>
          <a:blip r:embed="rId3" cstate="print">
            <a:lum bright="2000" contrast="12000"/>
          </a:blip>
          <a:srcRect l="23810" r="66666" b="41617"/>
          <a:stretch>
            <a:fillRect/>
          </a:stretch>
        </p:blipFill>
        <p:spPr bwMode="auto">
          <a:xfrm>
            <a:off x="2743200" y="1905000"/>
            <a:ext cx="76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Line 1034"/>
          <p:cNvSpPr>
            <a:spLocks noChangeShapeType="1"/>
          </p:cNvSpPr>
          <p:nvPr/>
        </p:nvSpPr>
        <p:spPr bwMode="auto">
          <a:xfrm>
            <a:off x="3886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5" name="Picture 1035" descr="Formation of Methane"/>
          <p:cNvPicPr>
            <a:picLocks noChangeAspect="1" noChangeArrowheads="1"/>
          </p:cNvPicPr>
          <p:nvPr/>
        </p:nvPicPr>
        <p:blipFill>
          <a:blip r:embed="rId3" cstate="print">
            <a:lum bright="2000" contrast="12000"/>
          </a:blip>
          <a:srcRect l="73334" t="6311" r="13333" b="46350"/>
          <a:stretch>
            <a:fillRect/>
          </a:stretch>
        </p:blipFill>
        <p:spPr bwMode="auto">
          <a:xfrm>
            <a:off x="6705600" y="2209800"/>
            <a:ext cx="106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nimBg="1"/>
      <p:bldP spid="16390" grpId="0" animBg="1"/>
      <p:bldP spid="163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789738" y="50180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?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228600" y="2133600"/>
            <a:ext cx="2514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1277938" y="4205288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1573213" y="2276475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693738" y="2571750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471488" y="3325813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2022475" y="2851150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Oval 9"/>
          <p:cNvSpPr>
            <a:spLocks noChangeArrowheads="1"/>
          </p:cNvSpPr>
          <p:nvPr/>
        </p:nvSpPr>
        <p:spPr bwMode="auto">
          <a:xfrm>
            <a:off x="758825" y="3792538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2203450" y="3514725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1189038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1890713" y="3990975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449388" y="3470275"/>
            <a:ext cx="304800" cy="304800"/>
          </a:xfrm>
          <a:prstGeom prst="ellipse">
            <a:avLst/>
          </a:prstGeom>
          <a:gradFill rotWithShape="1">
            <a:gsLst>
              <a:gs pos="0">
                <a:srgbClr val="EAEAEA">
                  <a:alpha val="32999"/>
                </a:srgbClr>
              </a:gs>
              <a:gs pos="100000">
                <a:srgbClr val="EBEBE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78" name="Oval 14"/>
          <p:cNvSpPr>
            <a:spLocks noChangeAspect="1" noChangeArrowheads="1"/>
          </p:cNvSpPr>
          <p:nvPr/>
        </p:nvSpPr>
        <p:spPr bwMode="auto">
          <a:xfrm>
            <a:off x="1277938" y="4203700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79" name="Oval 15"/>
          <p:cNvSpPr>
            <a:spLocks noChangeAspect="1" noChangeArrowheads="1"/>
          </p:cNvSpPr>
          <p:nvPr/>
        </p:nvSpPr>
        <p:spPr bwMode="auto">
          <a:xfrm>
            <a:off x="693738" y="2570163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0" name="Oval 16"/>
          <p:cNvSpPr>
            <a:spLocks noChangeAspect="1" noChangeArrowheads="1"/>
          </p:cNvSpPr>
          <p:nvPr/>
        </p:nvSpPr>
        <p:spPr bwMode="auto">
          <a:xfrm>
            <a:off x="2022475" y="2849563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1" name="Oval 17"/>
          <p:cNvSpPr>
            <a:spLocks noChangeAspect="1" noChangeArrowheads="1"/>
          </p:cNvSpPr>
          <p:nvPr/>
        </p:nvSpPr>
        <p:spPr bwMode="auto">
          <a:xfrm>
            <a:off x="1189038" y="2894013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Oval 18"/>
          <p:cNvSpPr>
            <a:spLocks noChangeAspect="1" noChangeArrowheads="1"/>
          </p:cNvSpPr>
          <p:nvPr/>
        </p:nvSpPr>
        <p:spPr bwMode="auto">
          <a:xfrm>
            <a:off x="1890713" y="3989388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Oval 19"/>
          <p:cNvSpPr>
            <a:spLocks noChangeArrowheads="1"/>
          </p:cNvSpPr>
          <p:nvPr/>
        </p:nvSpPr>
        <p:spPr bwMode="auto">
          <a:xfrm>
            <a:off x="3200400" y="2057400"/>
            <a:ext cx="2514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6" name="Oval 20"/>
          <p:cNvSpPr>
            <a:spLocks noChangeAspect="1" noChangeArrowheads="1"/>
          </p:cNvSpPr>
          <p:nvPr/>
        </p:nvSpPr>
        <p:spPr bwMode="auto">
          <a:xfrm>
            <a:off x="4502150" y="383698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Oval 21"/>
          <p:cNvSpPr>
            <a:spLocks noChangeAspect="1" noChangeArrowheads="1"/>
          </p:cNvSpPr>
          <p:nvPr/>
        </p:nvSpPr>
        <p:spPr bwMode="auto">
          <a:xfrm>
            <a:off x="3313113" y="329088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8" name="Oval 22"/>
          <p:cNvSpPr>
            <a:spLocks noChangeAspect="1" noChangeArrowheads="1"/>
          </p:cNvSpPr>
          <p:nvPr/>
        </p:nvSpPr>
        <p:spPr bwMode="auto">
          <a:xfrm>
            <a:off x="3276600" y="292258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Oval 23"/>
          <p:cNvSpPr>
            <a:spLocks noChangeAspect="1" noChangeArrowheads="1"/>
          </p:cNvSpPr>
          <p:nvPr/>
        </p:nvSpPr>
        <p:spPr bwMode="auto">
          <a:xfrm>
            <a:off x="4244975" y="237648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Oval 24"/>
          <p:cNvSpPr>
            <a:spLocks noChangeAspect="1" noChangeArrowheads="1"/>
          </p:cNvSpPr>
          <p:nvPr/>
        </p:nvSpPr>
        <p:spPr bwMode="auto">
          <a:xfrm>
            <a:off x="3859213" y="217805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1" name="Oval 25"/>
          <p:cNvSpPr>
            <a:spLocks noChangeAspect="1" noChangeArrowheads="1"/>
          </p:cNvSpPr>
          <p:nvPr/>
        </p:nvSpPr>
        <p:spPr bwMode="auto">
          <a:xfrm>
            <a:off x="4011613" y="335438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2" name="Oval 26"/>
          <p:cNvSpPr>
            <a:spLocks noChangeAspect="1" noChangeArrowheads="1"/>
          </p:cNvSpPr>
          <p:nvPr/>
        </p:nvSpPr>
        <p:spPr bwMode="auto">
          <a:xfrm>
            <a:off x="4846638" y="361315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3" name="Oval 27"/>
          <p:cNvSpPr>
            <a:spLocks noChangeAspect="1" noChangeArrowheads="1"/>
          </p:cNvSpPr>
          <p:nvPr/>
        </p:nvSpPr>
        <p:spPr bwMode="auto">
          <a:xfrm>
            <a:off x="3832225" y="3694113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4" name="Oval 28"/>
          <p:cNvSpPr>
            <a:spLocks noChangeAspect="1" noChangeArrowheads="1"/>
          </p:cNvSpPr>
          <p:nvPr/>
        </p:nvSpPr>
        <p:spPr bwMode="auto">
          <a:xfrm>
            <a:off x="4621213" y="2930525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5" name="Oval 29"/>
          <p:cNvSpPr>
            <a:spLocks noChangeAspect="1" noChangeArrowheads="1"/>
          </p:cNvSpPr>
          <p:nvPr/>
        </p:nvSpPr>
        <p:spPr bwMode="auto">
          <a:xfrm>
            <a:off x="4989513" y="269875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>
                  <a:alpha val="7999"/>
                </a:srgbClr>
              </a:gs>
              <a:gs pos="100000">
                <a:srgbClr val="6DB66D"/>
              </a:gs>
            </a:gsLst>
            <a:lin ang="2700000" scaled="1"/>
          </a:gra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4" name="Oval 30"/>
          <p:cNvSpPr>
            <a:spLocks noChangeAspect="1" noChangeArrowheads="1"/>
          </p:cNvSpPr>
          <p:nvPr/>
        </p:nvSpPr>
        <p:spPr bwMode="auto">
          <a:xfrm>
            <a:off x="4502150" y="38354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5" name="Oval 31"/>
          <p:cNvSpPr>
            <a:spLocks noChangeAspect="1" noChangeArrowheads="1"/>
          </p:cNvSpPr>
          <p:nvPr/>
        </p:nvSpPr>
        <p:spPr bwMode="auto">
          <a:xfrm>
            <a:off x="3313113" y="32893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6" name="Oval 32"/>
          <p:cNvSpPr>
            <a:spLocks noChangeAspect="1" noChangeArrowheads="1"/>
          </p:cNvSpPr>
          <p:nvPr/>
        </p:nvSpPr>
        <p:spPr bwMode="auto">
          <a:xfrm>
            <a:off x="3276600" y="2921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7" name="Oval 33"/>
          <p:cNvSpPr>
            <a:spLocks noChangeAspect="1" noChangeArrowheads="1"/>
          </p:cNvSpPr>
          <p:nvPr/>
        </p:nvSpPr>
        <p:spPr bwMode="auto">
          <a:xfrm>
            <a:off x="4244975" y="23749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8" name="Oval 34"/>
          <p:cNvSpPr>
            <a:spLocks noChangeAspect="1" noChangeArrowheads="1"/>
          </p:cNvSpPr>
          <p:nvPr/>
        </p:nvSpPr>
        <p:spPr bwMode="auto">
          <a:xfrm>
            <a:off x="3859213" y="2176463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99" name="Oval 35"/>
          <p:cNvSpPr>
            <a:spLocks noChangeAspect="1" noChangeArrowheads="1"/>
          </p:cNvSpPr>
          <p:nvPr/>
        </p:nvSpPr>
        <p:spPr bwMode="auto">
          <a:xfrm>
            <a:off x="4011613" y="3352800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00" name="Oval 36"/>
          <p:cNvSpPr>
            <a:spLocks noChangeAspect="1" noChangeArrowheads="1"/>
          </p:cNvSpPr>
          <p:nvPr/>
        </p:nvSpPr>
        <p:spPr bwMode="auto">
          <a:xfrm>
            <a:off x="4846638" y="3611563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01" name="Oval 37"/>
          <p:cNvSpPr>
            <a:spLocks noChangeAspect="1" noChangeArrowheads="1"/>
          </p:cNvSpPr>
          <p:nvPr/>
        </p:nvSpPr>
        <p:spPr bwMode="auto">
          <a:xfrm>
            <a:off x="3832225" y="3692525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02" name="Oval 38"/>
          <p:cNvSpPr>
            <a:spLocks noChangeAspect="1" noChangeArrowheads="1"/>
          </p:cNvSpPr>
          <p:nvPr/>
        </p:nvSpPr>
        <p:spPr bwMode="auto">
          <a:xfrm>
            <a:off x="4621213" y="2928938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03" name="Oval 39"/>
          <p:cNvSpPr>
            <a:spLocks noChangeAspect="1" noChangeArrowheads="1"/>
          </p:cNvSpPr>
          <p:nvPr/>
        </p:nvSpPr>
        <p:spPr bwMode="auto">
          <a:xfrm>
            <a:off x="4989513" y="2697163"/>
            <a:ext cx="457200" cy="4572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96" name="Rectangle 40"/>
          <p:cNvSpPr>
            <a:spLocks noGrp="1" noChangeArrowheads="1"/>
          </p:cNvSpPr>
          <p:nvPr>
            <p:ph type="title"/>
          </p:nvPr>
        </p:nvSpPr>
        <p:spPr>
          <a:xfrm>
            <a:off x="579438" y="474663"/>
            <a:ext cx="8229600" cy="1068387"/>
          </a:xfrm>
        </p:spPr>
        <p:txBody>
          <a:bodyPr/>
          <a:lstStyle/>
          <a:p>
            <a:pPr eaLnBrk="1" hangingPunct="1"/>
            <a:r>
              <a:rPr lang="en-US" sz="3600" i="1" smtClean="0"/>
              <a:t>Visualizing a Chemical Reaction</a:t>
            </a:r>
          </a:p>
        </p:txBody>
      </p:sp>
      <p:sp>
        <p:nvSpPr>
          <p:cNvPr id="121897" name="Oval 41"/>
          <p:cNvSpPr>
            <a:spLocks noChangeArrowheads="1"/>
          </p:cNvSpPr>
          <p:nvPr/>
        </p:nvSpPr>
        <p:spPr bwMode="auto">
          <a:xfrm>
            <a:off x="6324600" y="2133600"/>
            <a:ext cx="2514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98" name="Line 42"/>
          <p:cNvSpPr>
            <a:spLocks noChangeAspect="1" noChangeShapeType="1"/>
          </p:cNvSpPr>
          <p:nvPr/>
        </p:nvSpPr>
        <p:spPr bwMode="auto">
          <a:xfrm>
            <a:off x="5791200" y="3276600"/>
            <a:ext cx="2857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1295400" y="148748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Na             +              Cl</a:t>
            </a:r>
            <a:r>
              <a:rPr lang="en-US" b="1" baseline="-25000">
                <a:latin typeface="Arial" charset="0"/>
              </a:rPr>
              <a:t>2</a:t>
            </a:r>
            <a:r>
              <a:rPr lang="en-US" b="1">
                <a:latin typeface="Arial" charset="0"/>
              </a:rPr>
              <a:t>                                NaCl            </a:t>
            </a:r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>
            <a:off x="5486400" y="1752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901" name="Text Box 45"/>
          <p:cNvSpPr txBox="1">
            <a:spLocks noChangeArrowheads="1"/>
          </p:cNvSpPr>
          <p:nvPr/>
        </p:nvSpPr>
        <p:spPr bwMode="auto">
          <a:xfrm>
            <a:off x="3267075" y="5029200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___ mole Cl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sp>
        <p:nvSpPr>
          <p:cNvPr id="121902" name="Text Box 46"/>
          <p:cNvSpPr txBox="1">
            <a:spLocks noChangeArrowheads="1"/>
          </p:cNvSpPr>
          <p:nvPr/>
        </p:nvSpPr>
        <p:spPr bwMode="auto">
          <a:xfrm>
            <a:off x="6619875" y="5029200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___ </a:t>
            </a:r>
            <a:r>
              <a:rPr lang="en-US" dirty="0">
                <a:latin typeface="Arial" charset="0"/>
              </a:rPr>
              <a:t>mole </a:t>
            </a:r>
            <a:r>
              <a:rPr lang="en-US" dirty="0" err="1">
                <a:latin typeface="Arial" charset="0"/>
              </a:rPr>
              <a:t>NaCl</a:t>
            </a:r>
            <a:endParaRPr lang="en-US" dirty="0">
              <a:latin typeface="Arial" charset="0"/>
            </a:endParaRPr>
          </a:p>
        </p:txBody>
      </p:sp>
      <p:sp>
        <p:nvSpPr>
          <p:cNvPr id="121903" name="Text Box 47"/>
          <p:cNvSpPr txBox="1">
            <a:spLocks noChangeArrowheads="1"/>
          </p:cNvSpPr>
          <p:nvPr/>
        </p:nvSpPr>
        <p:spPr bwMode="auto">
          <a:xfrm>
            <a:off x="533400" y="50292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___ mole Na</a:t>
            </a:r>
            <a:endParaRPr lang="en-US" baseline="-25000">
              <a:latin typeface="Arial" charset="0"/>
            </a:endParaRPr>
          </a:p>
        </p:txBody>
      </p:sp>
      <p:sp>
        <p:nvSpPr>
          <p:cNvPr id="216112" name="Text Box 48"/>
          <p:cNvSpPr txBox="1">
            <a:spLocks noChangeArrowheads="1"/>
          </p:cNvSpPr>
          <p:nvPr/>
        </p:nvSpPr>
        <p:spPr bwMode="auto">
          <a:xfrm>
            <a:off x="1039813" y="14859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216113" name="Oval 49"/>
          <p:cNvSpPr>
            <a:spLocks noChangeAspect="1" noChangeArrowheads="1"/>
          </p:cNvSpPr>
          <p:nvPr/>
        </p:nvSpPr>
        <p:spPr bwMode="auto">
          <a:xfrm>
            <a:off x="1573213" y="2274888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14" name="Oval 50"/>
          <p:cNvSpPr>
            <a:spLocks noChangeAspect="1" noChangeArrowheads="1"/>
          </p:cNvSpPr>
          <p:nvPr/>
        </p:nvSpPr>
        <p:spPr bwMode="auto">
          <a:xfrm>
            <a:off x="758825" y="3790950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15" name="Oval 51"/>
          <p:cNvSpPr>
            <a:spLocks noChangeAspect="1" noChangeArrowheads="1"/>
          </p:cNvSpPr>
          <p:nvPr/>
        </p:nvSpPr>
        <p:spPr bwMode="auto">
          <a:xfrm>
            <a:off x="2203450" y="3513138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16" name="Oval 52"/>
          <p:cNvSpPr>
            <a:spLocks noChangeAspect="1" noChangeArrowheads="1"/>
          </p:cNvSpPr>
          <p:nvPr/>
        </p:nvSpPr>
        <p:spPr bwMode="auto">
          <a:xfrm>
            <a:off x="1449388" y="3468688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17" name="Oval 53"/>
          <p:cNvSpPr>
            <a:spLocks noChangeAspect="1" noChangeArrowheads="1"/>
          </p:cNvSpPr>
          <p:nvPr/>
        </p:nvSpPr>
        <p:spPr bwMode="auto">
          <a:xfrm>
            <a:off x="471488" y="3324225"/>
            <a:ext cx="311150" cy="31115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18" name="Text Box 54"/>
          <p:cNvSpPr txBox="1">
            <a:spLocks noChangeArrowheads="1"/>
          </p:cNvSpPr>
          <p:nvPr/>
        </p:nvSpPr>
        <p:spPr bwMode="auto">
          <a:xfrm>
            <a:off x="606425" y="50180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216119" name="Text Box 55"/>
          <p:cNvSpPr txBox="1">
            <a:spLocks noChangeArrowheads="1"/>
          </p:cNvSpPr>
          <p:nvPr/>
        </p:nvSpPr>
        <p:spPr bwMode="auto">
          <a:xfrm>
            <a:off x="3435350" y="5018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216120" name="Text Box 56"/>
          <p:cNvSpPr txBox="1">
            <a:spLocks noChangeArrowheads="1"/>
          </p:cNvSpPr>
          <p:nvPr/>
        </p:nvSpPr>
        <p:spPr bwMode="auto">
          <a:xfrm>
            <a:off x="6702425" y="50180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216121" name="Text Box 57"/>
          <p:cNvSpPr txBox="1">
            <a:spLocks noChangeArrowheads="1"/>
          </p:cNvSpPr>
          <p:nvPr/>
        </p:nvSpPr>
        <p:spPr bwMode="auto">
          <a:xfrm>
            <a:off x="6985000" y="14827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216122" name="Text Box 58"/>
          <p:cNvSpPr txBox="1">
            <a:spLocks noChangeArrowheads="1"/>
          </p:cNvSpPr>
          <p:nvPr/>
        </p:nvSpPr>
        <p:spPr bwMode="auto">
          <a:xfrm>
            <a:off x="601663" y="50244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216123" name="Text Box 59"/>
          <p:cNvSpPr txBox="1">
            <a:spLocks noChangeArrowheads="1"/>
          </p:cNvSpPr>
          <p:nvPr/>
        </p:nvSpPr>
        <p:spPr bwMode="auto">
          <a:xfrm>
            <a:off x="3441700" y="50276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216124" name="Text Box 60"/>
          <p:cNvSpPr txBox="1">
            <a:spLocks noChangeArrowheads="1"/>
          </p:cNvSpPr>
          <p:nvPr/>
        </p:nvSpPr>
        <p:spPr bwMode="auto">
          <a:xfrm>
            <a:off x="6694488" y="50180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10</a:t>
            </a:r>
            <a:endParaRPr lang="en-US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6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8316 -0.06829 0.16649 -0.13634 0.26146 -0.13056 C 0.35642 -0.12477 0.46302 -0.04514 0.56979 0.03472 " pathEditMode="relative" ptsTypes="aaA">
                                      <p:cBhvr>
                                        <p:cTn id="24" dur="2000" fill="hold"/>
                                        <p:tgtEl>
                                          <p:spTgt spid="216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5.18519E-6 C 0.11216 0.03911 0.22431 0.07846 0.28126 0.08194 C 0.3382 0.08541 0.33994 0.053 0.34167 0.02083 " pathEditMode="relative" ptsTypes="aaA">
                                      <p:cBhvr>
                                        <p:cTn id="26" dur="2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18 -0.00046 C 0.13438 0.06181 0.26875 0.12407 0.38039 0.12593 C 0.49202 0.12778 0.62171 0.02986 0.66997 0.01065 " pathEditMode="relative" ptsTypes="aaA">
                                      <p:cBhvr>
                                        <p:cTn id="29" dur="20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C 0.05295 0.09884 0.10156 0.19537 0.16458 0.2375 C 0.2276 0.27963 0.33385 0.24908 0.37847 0.25208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9 C 0.10139 0.09121 0.20295 0.18334 0.3375 0.15487 C 0.47205 0.12639 0.63958 -0.02268 0.80729 -0.17152 " pathEditMode="relative" ptsTypes="aaA">
                                      <p:cBhvr>
                                        <p:cTn id="34" dur="2000" fill="hold"/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2 C 0.10573 -0.00255 0.21163 -0.00579 0.27083 -0.02686 C 0.33003 -0.04792 0.34253 -0.08681 0.35538 -0.12547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22 -0.00047 C 0.04462 -0.04167 0.20573 -0.21898 0.27396 -0.24931 C 0.34219 -0.27963 0.35677 -0.22709 0.40833 -0.18218 C 0.45972 -0.1375 0.52153 -0.05903 0.58333 0.01944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-13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833 C 0.04115 0.03982 0.08247 0.08797 0.11823 0.07362 C 0.15399 0.05949 0.1842 -0.01689 0.21458 -0.09305 " pathEditMode="relative" rAng="0" ptsTypes="aaA">
                                      <p:cBhvr>
                                        <p:cTn id="41" dur="2000" fill="hold"/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0.10503 0.0993 0.21145 0.19722 0.32395 0.20138 C 0.43645 0.20555 0.60208 0.06134 0.67534 0.02453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1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C 0.08907 0.01111 0.42309 0.05301 0.53438 0.06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27778E-6 -4.81481E-6 C 0.06685 -0.08241 0.13369 -0.16458 0.23542 -0.19861 C 0.33716 -0.23264 0.53924 -0.22315 0.61025 -0.20417 C 0.6816 -0.18519 0.63751 -0.10995 0.66251 -0.08472 C 0.68751 -0.05949 0.72397 -0.05625 0.76042 -0.05278 " pathEditMode="relative" ptsTypes="aaaaA">
                                      <p:cBhvr>
                                        <p:cTn id="49" dur="20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C -0.04063 0.01042 -0.08108 0.02083 -0.07604 -0.0375 C -0.07101 -0.09583 -0.03733 -0.30671 0.03021 -0.35 C 0.09774 -0.39329 0.27482 -0.32708 0.32916 -0.29722 C 0.3835 -0.26736 0.33368 -0.19722 0.35625 -0.17083 C 0.37882 -0.14445 0.4217 -0.14167 0.46458 -0.13889 " pathEditMode="relative" ptsTypes="aaaaaA">
                                      <p:cBhvr>
                                        <p:cTn id="51" dur="20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3 C 0.05973 -0.07639 0.1191 -0.15186 0.19514 -0.16204 C 0.27119 -0.17223 0.38351 -0.09561 0.45643 -0.06204 C 0.52969 -0.02848 0.5816 0.00532 0.63369 0.03935 " pathEditMode="relative" ptsTypes="aaaA">
                                      <p:cBhvr>
                                        <p:cTn id="54" dur="2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C 1.38889E-6 2.96296E-6 0.14167 0.03819 0.28334 0.07639 " pathEditMode="relative" ptsTypes="aA">
                                      <p:cBhvr>
                                        <p:cTn id="56" dur="2000" fill="hold"/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5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3.7037E-6 C 0.0967 0.08449 0.1934 0.16922 0.28958 0.19723 C 0.38576 0.22524 0.53038 0.19098 0.57708 0.16806 C 0.62379 0.14514 0.57101 0.08264 0.56927 0.06019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1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C 0.10816 0.05486 0.2165 0.10972 0.2625 0.125 C 0.30851 0.14028 0.28038 0.09537 0.27604 0.09166 C 0.2717 0.08796 0.24462 0.10092 0.23629 0.10324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50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C 0.14218 0.10555 0.28784 0.20532 0.4125 0.19861 C 0.53715 0.1919 0.67812 0.00903 0.74809 -0.04097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8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162 C 0.02274 0.02014 0.08385 0.13171 0.1434 0.11134 C 0.20295 0.09097 0.27934 -0.01551 0.3559 -0.1206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85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301 C 0.07708 0.02014 0.35382 0.1162 0.46476 0.10718 C 0.5757 0.09815 0.62344 -0.01829 0.66511 -0.05116 " pathEditMode="relative" rAng="0" ptsTypes="aaa">
                                      <p:cBhvr>
                                        <p:cTn id="69" dur="20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" y="2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394 C 0.03628 -0.00069 0.16701 -0.03865 0.22447 -0.02338 C 0.28194 -0.0081 0.31875 0.07084 0.34357 0.09561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500"/>
                            </p:stCondLst>
                            <p:childTnLst>
                              <p:par>
                                <p:cTn id="7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2796 -0.5159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25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0.0474 -0.5164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25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1042 -0.5159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16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-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3500"/>
                            </p:stCondLst>
                            <p:childTnLst>
                              <p:par>
                                <p:cTn id="98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6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16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16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6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16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6" grpId="1"/>
      <p:bldP spid="216078" grpId="0" animBg="1"/>
      <p:bldP spid="216079" grpId="0" animBg="1"/>
      <p:bldP spid="216080" grpId="0" animBg="1"/>
      <p:bldP spid="216081" grpId="0" animBg="1"/>
      <p:bldP spid="216082" grpId="0" animBg="1"/>
      <p:bldP spid="216094" grpId="0" animBg="1"/>
      <p:bldP spid="216095" grpId="0" animBg="1"/>
      <p:bldP spid="216096" grpId="0" animBg="1"/>
      <p:bldP spid="216097" grpId="0" animBg="1"/>
      <p:bldP spid="216098" grpId="0" animBg="1"/>
      <p:bldP spid="216099" grpId="0" animBg="1"/>
      <p:bldP spid="216100" grpId="0" animBg="1"/>
      <p:bldP spid="216101" grpId="0" animBg="1"/>
      <p:bldP spid="216102" grpId="0" animBg="1"/>
      <p:bldP spid="216103" grpId="0" animBg="1"/>
      <p:bldP spid="216112" grpId="0"/>
      <p:bldP spid="216113" grpId="0" animBg="1"/>
      <p:bldP spid="216114" grpId="0" animBg="1"/>
      <p:bldP spid="216115" grpId="0" animBg="1"/>
      <p:bldP spid="216116" grpId="0" animBg="1"/>
      <p:bldP spid="216117" grpId="0" animBg="1"/>
      <p:bldP spid="216118" grpId="0"/>
      <p:bldP spid="216119" grpId="0"/>
      <p:bldP spid="216120" grpId="0"/>
      <p:bldP spid="216121" grpId="0"/>
      <p:bldP spid="216122" grpId="0"/>
      <p:bldP spid="216122" grpId="1"/>
      <p:bldP spid="216122" grpId="2"/>
      <p:bldP spid="216123" grpId="0"/>
      <p:bldP spid="216123" grpId="1"/>
      <p:bldP spid="216123" grpId="2"/>
      <p:bldP spid="216124" grpId="0"/>
      <p:bldP spid="216124" grpId="1"/>
      <p:bldP spid="21612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Types of Chemical Reactions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017588" y="1962150"/>
            <a:ext cx="3033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1.   Combination reaction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055688" y="2805113"/>
            <a:ext cx="321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2.  Decomposition reaction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55688" y="3609975"/>
            <a:ext cx="396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3.  Single-displacement reaction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139825" y="4581525"/>
            <a:ext cx="386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4. Double-displacement reaction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5624513" y="1976438"/>
            <a:ext cx="178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   +   B  </a:t>
            </a:r>
            <a:r>
              <a:rPr lang="en-US" sz="1800">
                <a:latin typeface="Arial" charset="0"/>
                <a:sym typeface="Wingdings" pitchFamily="2" charset="2"/>
              </a:rPr>
              <a:t>  AB</a:t>
            </a:r>
            <a:endParaRPr lang="en-US" sz="1800">
              <a:latin typeface="Arial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5619750" y="2771775"/>
            <a:ext cx="178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AB   </a:t>
            </a:r>
            <a:r>
              <a:rPr lang="en-US" sz="1800">
                <a:latin typeface="Arial" charset="0"/>
                <a:sym typeface="Wingdings" pitchFamily="2" charset="2"/>
              </a:rPr>
              <a:t>  A  +   B</a:t>
            </a:r>
            <a:endParaRPr lang="en-US" sz="1800">
              <a:latin typeface="Arial" charset="0"/>
            </a:endParaRP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5492750" y="3587750"/>
            <a:ext cx="250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   +   BC  </a:t>
            </a:r>
            <a:r>
              <a:rPr lang="en-US" sz="1800">
                <a:latin typeface="Arial" charset="0"/>
                <a:sym typeface="Wingdings" pitchFamily="2" charset="2"/>
              </a:rPr>
              <a:t>  AC  +  B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5426075" y="4525963"/>
            <a:ext cx="2833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AB   +   CD  </a:t>
            </a:r>
            <a:r>
              <a:rPr lang="en-US" sz="1800">
                <a:latin typeface="Arial" charset="0"/>
                <a:sym typeface="Wingdings" pitchFamily="2" charset="2"/>
              </a:rPr>
              <a:t>  AD  +  CB</a:t>
            </a:r>
          </a:p>
        </p:txBody>
      </p:sp>
      <p:pic>
        <p:nvPicPr>
          <p:cNvPr id="122891" name="Picture 17" descr="MCj030526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78488"/>
            <a:ext cx="1820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63638" y="5434013"/>
            <a:ext cx="2449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5.  Redox reaction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3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00"/>
                            </p:stCondLst>
                            <p:childTnLst>
                              <p:par>
                                <p:cTn id="4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8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  <p:bldP spid="174084" grpId="0"/>
      <p:bldP spid="174085" grpId="0"/>
      <p:bldP spid="174086" grpId="0"/>
      <p:bldP spid="174089" grpId="0"/>
      <p:bldP spid="174090" grpId="0"/>
      <p:bldP spid="174091" grpId="0"/>
      <p:bldP spid="17409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recipitation reaction"/>
          <p:cNvPicPr>
            <a:picLocks noChangeAspect="1" noChangeArrowheads="1"/>
          </p:cNvPicPr>
          <p:nvPr/>
        </p:nvPicPr>
        <p:blipFill>
          <a:blip r:embed="rId2" cstate="print"/>
          <a:srcRect r="8098" b="3574"/>
          <a:stretch>
            <a:fillRect/>
          </a:stretch>
        </p:blipFill>
        <p:spPr bwMode="auto">
          <a:xfrm>
            <a:off x="6878638" y="2684463"/>
            <a:ext cx="2265362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8" y="1830388"/>
            <a:ext cx="8229600" cy="4625975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The type of reaction in which two reactants combine to form a single product.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E.g. –  A    +    B 		AB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  </a:t>
            </a:r>
            <a:r>
              <a:rPr lang="en-US" sz="2800" dirty="0" err="1" smtClean="0"/>
              <a:t>CaO</a:t>
            </a:r>
            <a:r>
              <a:rPr lang="en-US" sz="2800" dirty="0" smtClean="0"/>
              <a:t>  + 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                      Ca(OH)</a:t>
            </a:r>
            <a:r>
              <a:rPr lang="en-US" sz="2800" baseline="-25000" dirty="0" smtClean="0"/>
              <a:t>2</a:t>
            </a:r>
            <a:endParaRPr lang="en-US" sz="2800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  C       + 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                       CO</a:t>
            </a:r>
            <a:r>
              <a:rPr lang="en-US" sz="2800" baseline="-25000" dirty="0" smtClean="0"/>
              <a:t>2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800" baseline="-25000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 smtClean="0"/>
              <a:t>They are generally exothermic reactions which involve evolution of heat during reaction.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459194" y="380253"/>
            <a:ext cx="6359434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Combination Reactions</a:t>
            </a:r>
          </a:p>
        </p:txBody>
      </p:sp>
      <p:sp>
        <p:nvSpPr>
          <p:cNvPr id="123909" name="Line 32"/>
          <p:cNvSpPr>
            <a:spLocks noChangeShapeType="1"/>
          </p:cNvSpPr>
          <p:nvPr/>
        </p:nvSpPr>
        <p:spPr bwMode="auto">
          <a:xfrm flipV="1">
            <a:off x="2985648" y="3319562"/>
            <a:ext cx="822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10" name="Line 32"/>
          <p:cNvSpPr>
            <a:spLocks noChangeShapeType="1"/>
          </p:cNvSpPr>
          <p:nvPr/>
        </p:nvSpPr>
        <p:spPr bwMode="auto">
          <a:xfrm>
            <a:off x="2879946" y="3771998"/>
            <a:ext cx="908050" cy="15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V="1">
            <a:off x="2955168" y="2881119"/>
            <a:ext cx="822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760413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Combination Reaction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62000" y="5040313"/>
            <a:ext cx="6332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General form:   A           +           B          </a:t>
            </a:r>
            <a:r>
              <a:rPr lang="en-US" sz="2000" b="1">
                <a:latin typeface="Arial" charset="0"/>
                <a:sym typeface="Wingdings" pitchFamily="2" charset="2"/>
              </a:rPr>
              <a:t>             AB</a:t>
            </a:r>
            <a:endParaRPr lang="en-US" sz="2000" b="1">
              <a:latin typeface="Arial" charset="0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2230438" y="5497513"/>
            <a:ext cx="5237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element or	element or	   compound</a:t>
            </a:r>
          </a:p>
          <a:p>
            <a:r>
              <a:rPr lang="en-US" sz="2000">
                <a:latin typeface="Arial" charset="0"/>
              </a:rPr>
              <a:t>compound	compound</a:t>
            </a:r>
          </a:p>
        </p:txBody>
      </p:sp>
      <p:sp>
        <p:nvSpPr>
          <p:cNvPr id="124933" name="Oval 6"/>
          <p:cNvSpPr>
            <a:spLocks noChangeArrowheads="1"/>
          </p:cNvSpPr>
          <p:nvPr/>
        </p:nvSpPr>
        <p:spPr bwMode="auto">
          <a:xfrm>
            <a:off x="2663825" y="4227513"/>
            <a:ext cx="533400" cy="533400"/>
          </a:xfrm>
          <a:prstGeom prst="ellipse">
            <a:avLst/>
          </a:prstGeom>
          <a:solidFill>
            <a:srgbClr val="C0C0C0">
              <a:alpha val="50195"/>
            </a:srgbClr>
          </a:solidFill>
          <a:ln w="63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Na</a:t>
            </a:r>
          </a:p>
        </p:txBody>
      </p:sp>
      <p:sp>
        <p:nvSpPr>
          <p:cNvPr id="124934" name="Oval 7"/>
          <p:cNvSpPr>
            <a:spLocks noChangeArrowheads="1"/>
          </p:cNvSpPr>
          <p:nvPr/>
        </p:nvSpPr>
        <p:spPr bwMode="auto">
          <a:xfrm>
            <a:off x="4273550" y="3351213"/>
            <a:ext cx="533400" cy="5334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Cl</a:t>
            </a:r>
          </a:p>
        </p:txBody>
      </p:sp>
      <p:sp>
        <p:nvSpPr>
          <p:cNvPr id="124935" name="Oval 8"/>
          <p:cNvSpPr>
            <a:spLocks noChangeArrowheads="1"/>
          </p:cNvSpPr>
          <p:nvPr/>
        </p:nvSpPr>
        <p:spPr bwMode="auto">
          <a:xfrm>
            <a:off x="2587625" y="3351213"/>
            <a:ext cx="533400" cy="533400"/>
          </a:xfrm>
          <a:prstGeom prst="ellipse">
            <a:avLst/>
          </a:prstGeom>
          <a:solidFill>
            <a:srgbClr val="C0C0C0">
              <a:alpha val="50195"/>
            </a:srgbClr>
          </a:solidFill>
          <a:ln w="63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Na</a:t>
            </a:r>
          </a:p>
        </p:txBody>
      </p:sp>
      <p:sp>
        <p:nvSpPr>
          <p:cNvPr id="124936" name="Oval 9"/>
          <p:cNvSpPr>
            <a:spLocks noChangeArrowheads="1"/>
          </p:cNvSpPr>
          <p:nvPr/>
        </p:nvSpPr>
        <p:spPr bwMode="auto">
          <a:xfrm>
            <a:off x="4340225" y="3846513"/>
            <a:ext cx="533400" cy="5334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Cl</a:t>
            </a:r>
          </a:p>
        </p:txBody>
      </p:sp>
      <p:sp>
        <p:nvSpPr>
          <p:cNvPr id="124937" name="Text Box 10"/>
          <p:cNvSpPr txBox="1">
            <a:spLocks noChangeArrowheads="1"/>
          </p:cNvSpPr>
          <p:nvPr/>
        </p:nvSpPr>
        <p:spPr bwMode="auto">
          <a:xfrm>
            <a:off x="2293938" y="2198688"/>
            <a:ext cx="482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 Na    +        Cl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     </a:t>
            </a:r>
            <a:r>
              <a:rPr lang="en-US">
                <a:latin typeface="Arial" charset="0"/>
                <a:sym typeface="Wingdings" pitchFamily="2" charset="2"/>
              </a:rPr>
              <a:t>        2 NaCl</a:t>
            </a:r>
            <a:endParaRPr lang="en-US">
              <a:latin typeface="Arial" charset="0"/>
            </a:endParaRPr>
          </a:p>
        </p:txBody>
      </p:sp>
      <p:sp>
        <p:nvSpPr>
          <p:cNvPr id="124938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2"/>
          <p:cNvSpPr>
            <a:spLocks noChangeArrowheads="1"/>
          </p:cNvSpPr>
          <p:nvPr/>
        </p:nvSpPr>
        <p:spPr bwMode="auto">
          <a:xfrm>
            <a:off x="5181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</a:t>
            </a:r>
          </a:p>
        </p:txBody>
      </p:sp>
      <p:sp>
        <p:nvSpPr>
          <p:cNvPr id="217101" name="Oval 13"/>
          <p:cNvSpPr>
            <a:spLocks noChangeArrowheads="1"/>
          </p:cNvSpPr>
          <p:nvPr/>
        </p:nvSpPr>
        <p:spPr bwMode="auto">
          <a:xfrm>
            <a:off x="4267200" y="3352800"/>
            <a:ext cx="533400" cy="533400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Cl</a:t>
            </a:r>
          </a:p>
        </p:txBody>
      </p:sp>
      <p:sp>
        <p:nvSpPr>
          <p:cNvPr id="217102" name="Oval 14"/>
          <p:cNvSpPr>
            <a:spLocks noChangeArrowheads="1"/>
          </p:cNvSpPr>
          <p:nvPr/>
        </p:nvSpPr>
        <p:spPr bwMode="auto">
          <a:xfrm>
            <a:off x="2587625" y="3351213"/>
            <a:ext cx="533400" cy="533400"/>
          </a:xfrm>
          <a:prstGeom prst="ellipse">
            <a:avLst/>
          </a:prstGeom>
          <a:gradFill rotWithShape="1">
            <a:gsLst>
              <a:gs pos="0">
                <a:srgbClr val="D1D1D1"/>
              </a:gs>
              <a:gs pos="100000">
                <a:srgbClr val="61616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Na</a:t>
            </a:r>
          </a:p>
        </p:txBody>
      </p:sp>
      <p:sp>
        <p:nvSpPr>
          <p:cNvPr id="217103" name="Oval 15"/>
          <p:cNvSpPr>
            <a:spLocks noChangeArrowheads="1"/>
          </p:cNvSpPr>
          <p:nvPr/>
        </p:nvSpPr>
        <p:spPr bwMode="auto">
          <a:xfrm>
            <a:off x="2665413" y="4227513"/>
            <a:ext cx="533400" cy="533400"/>
          </a:xfrm>
          <a:prstGeom prst="ellipse">
            <a:avLst/>
          </a:prstGeom>
          <a:gradFill rotWithShape="1">
            <a:gsLst>
              <a:gs pos="0">
                <a:srgbClr val="D1D1D1"/>
              </a:gs>
              <a:gs pos="100000">
                <a:srgbClr val="61616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Na</a:t>
            </a:r>
          </a:p>
        </p:txBody>
      </p:sp>
      <p:sp>
        <p:nvSpPr>
          <p:cNvPr id="217104" name="Oval 16"/>
          <p:cNvSpPr>
            <a:spLocks noChangeArrowheads="1"/>
          </p:cNvSpPr>
          <p:nvPr/>
        </p:nvSpPr>
        <p:spPr bwMode="auto">
          <a:xfrm>
            <a:off x="4343400" y="3848100"/>
            <a:ext cx="533400" cy="533400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8501E-6 C 0.05573 -0.01943 0.11146 -0.03862 0.17899 -0.04071 C 0.24653 -0.04279 0.32587 -0.02775 0.40521 -0.01272 " pathEditMode="relative" ptsTypes="aaA">
                                      <p:cBhvr>
                                        <p:cTn id="6" dur="20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66667E-6 5.8501E-6 C 0.0764 0.01412 0.15278 0.02846 0.19897 0.02661 C 0.24515 0.02476 0.26094 0.00671 0.27674 -0.01133 " pathEditMode="relative" ptsTypes="aaA">
                                      <p:cBhvr>
                                        <p:cTn id="8" dur="2000" fill="hold"/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24566E-7 C 0.05747 -0.01018 0.12084 -0.01989 0.18004 -0.01689 C 0.23924 -0.01388 0.31719 0.02221 0.35504 0.01804 C 0.39289 0.01388 0.3967 -0.02961 0.40764 -0.042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-1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62248E-6 C 0.03819 -0.00601 0.18316 -0.03701 0.22951 -0.03585 C 0.27586 -0.03469 0.26788 -0.00138 0.27795 0.00764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utoUpdateAnimBg="0"/>
      <p:bldP spid="217093" grpId="0" autoUpdateAnimBg="0"/>
      <p:bldP spid="217101" grpId="0" animBg="1"/>
      <p:bldP spid="217102" grpId="0" animBg="1"/>
      <p:bldP spid="217103" grpId="0" animBg="1"/>
      <p:bldP spid="217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446088" y="4302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Decomposition Reaction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37957"/>
            <a:ext cx="8229600" cy="5345723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The </a:t>
            </a:r>
            <a:r>
              <a:rPr lang="en-US" sz="2800" kern="0" dirty="0" smtClean="0">
                <a:latin typeface="+mn-lt"/>
              </a:rPr>
              <a:t>type </a:t>
            </a:r>
            <a:r>
              <a:rPr lang="en-US" sz="2800" kern="0" dirty="0">
                <a:latin typeface="+mn-lt"/>
              </a:rPr>
              <a:t>of reaction in which a single reactant breaks down to give </a:t>
            </a:r>
            <a:r>
              <a:rPr lang="en-US" sz="2800" kern="0" dirty="0" smtClean="0">
                <a:latin typeface="+mn-lt"/>
              </a:rPr>
              <a:t>two or more simpler product is </a:t>
            </a:r>
            <a:r>
              <a:rPr lang="en-US" sz="2800" kern="0" dirty="0">
                <a:latin typeface="+mn-lt"/>
              </a:rPr>
              <a:t>called decomposition reaction. </a:t>
            </a:r>
            <a:endParaRPr lang="en-US" sz="280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>
                <a:latin typeface="+mn-lt"/>
              </a:rPr>
              <a:t>Ex: 	AB         		A  + 	B</a:t>
            </a: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       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>
                <a:latin typeface="+mn-lt"/>
              </a:rPr>
              <a:t>Decomposition </a:t>
            </a:r>
            <a:r>
              <a:rPr lang="en-US" sz="2800" kern="0" dirty="0">
                <a:latin typeface="+mn-lt"/>
              </a:rPr>
              <a:t>reaction </a:t>
            </a:r>
            <a:r>
              <a:rPr lang="en-US" sz="2800" kern="0" dirty="0" smtClean="0">
                <a:latin typeface="+mn-lt"/>
              </a:rPr>
              <a:t>can be </a:t>
            </a:r>
            <a:r>
              <a:rPr lang="en-US" sz="2800" kern="0" dirty="0">
                <a:latin typeface="+mn-lt"/>
              </a:rPr>
              <a:t>carried out by </a:t>
            </a:r>
            <a:r>
              <a:rPr lang="en-US" sz="2800" kern="0" dirty="0" smtClean="0">
                <a:latin typeface="+mn-lt"/>
              </a:rPr>
              <a:t>the supplying energy by means of heating, electricity or light. </a:t>
            </a:r>
            <a:r>
              <a:rPr lang="en-US" sz="2800" kern="0" dirty="0">
                <a:latin typeface="+mn-lt"/>
              </a:rPr>
              <a:t>I</a:t>
            </a:r>
            <a:r>
              <a:rPr lang="en-US" sz="2800" kern="0" dirty="0" smtClean="0">
                <a:latin typeface="+mn-lt"/>
              </a:rPr>
              <a:t>t </a:t>
            </a:r>
            <a:r>
              <a:rPr lang="en-US" sz="2800" kern="0" dirty="0">
                <a:latin typeface="+mn-lt"/>
              </a:rPr>
              <a:t>is known as </a:t>
            </a:r>
            <a:r>
              <a:rPr lang="en-US" sz="2800" kern="0" dirty="0" smtClean="0">
                <a:solidFill>
                  <a:srgbClr val="FF0000"/>
                </a:solidFill>
                <a:latin typeface="+mn-lt"/>
              </a:rPr>
              <a:t>Thermal decomposition</a:t>
            </a:r>
            <a:r>
              <a:rPr lang="en-US" sz="3200" kern="0" dirty="0" smtClean="0">
                <a:latin typeface="+mn-lt"/>
              </a:rPr>
              <a:t>, </a:t>
            </a:r>
            <a:r>
              <a:rPr lang="en-US" sz="2800" kern="0" dirty="0" smtClean="0">
                <a:solidFill>
                  <a:srgbClr val="FF0000"/>
                </a:solidFill>
                <a:latin typeface="+mn-lt"/>
              </a:rPr>
              <a:t>Electrolytic decomposition </a:t>
            </a:r>
            <a:r>
              <a:rPr lang="en-US" sz="2800" kern="0" dirty="0" smtClean="0">
                <a:latin typeface="+mn-lt"/>
              </a:rPr>
              <a:t>and </a:t>
            </a:r>
            <a:r>
              <a:rPr lang="en-US" sz="2800" kern="0" dirty="0" smtClean="0">
                <a:solidFill>
                  <a:srgbClr val="FF0000"/>
                </a:solidFill>
                <a:latin typeface="+mn-lt"/>
              </a:rPr>
              <a:t>Photodecomposition reactions </a:t>
            </a:r>
            <a:r>
              <a:rPr lang="en-US" sz="2800" kern="0" dirty="0" smtClean="0">
                <a:latin typeface="+mn-lt"/>
              </a:rPr>
              <a:t>respectively</a:t>
            </a:r>
            <a:endParaRPr lang="en-US" sz="2800" kern="0" dirty="0">
              <a:latin typeface="+mn-lt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625600" y="3291840"/>
            <a:ext cx="952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</a:rPr>
              <a:t>2 H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2832539" y="3570386"/>
            <a:ext cx="64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81438" y="3446584"/>
            <a:ext cx="671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</a:rPr>
              <a:t>2H</a:t>
            </a:r>
            <a:r>
              <a:rPr lang="en-US" sz="2000" baseline="-25000" dirty="0" smtClean="0">
                <a:latin typeface="Arial" charset="0"/>
              </a:rPr>
              <a:t>2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94238" y="3432517"/>
            <a:ext cx="361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+</a:t>
            </a:r>
            <a:endParaRPr lang="en-US" b="1" dirty="0">
              <a:latin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141913" y="3432516"/>
            <a:ext cx="724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</a:rPr>
              <a:t>O</a:t>
            </a:r>
            <a:r>
              <a:rPr lang="en-US" sz="2000" baseline="-25000" dirty="0" smtClean="0">
                <a:latin typeface="Arial" charset="0"/>
              </a:rPr>
              <a:t>2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3618694" y="2813126"/>
            <a:ext cx="822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5" grpId="1" animBg="1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3800" y="3048000"/>
            <a:ext cx="609600" cy="2362200"/>
            <a:chOff x="2352" y="1913"/>
            <a:chExt cx="384" cy="1488"/>
          </a:xfrm>
        </p:grpSpPr>
        <p:sp>
          <p:nvSpPr>
            <p:cNvPr id="127004" name="Oval 3"/>
            <p:cNvSpPr>
              <a:spLocks noChangeArrowheads="1"/>
            </p:cNvSpPr>
            <p:nvPr/>
          </p:nvSpPr>
          <p:spPr bwMode="auto">
            <a:xfrm>
              <a:off x="2352" y="316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27005" name="Oval 4"/>
            <p:cNvSpPr>
              <a:spLocks noChangeArrowheads="1"/>
            </p:cNvSpPr>
            <p:nvPr/>
          </p:nvSpPr>
          <p:spPr bwMode="auto">
            <a:xfrm>
              <a:off x="2496" y="26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27006" name="Oval 5"/>
            <p:cNvSpPr>
              <a:spLocks noChangeArrowheads="1"/>
            </p:cNvSpPr>
            <p:nvPr/>
          </p:nvSpPr>
          <p:spPr bwMode="auto">
            <a:xfrm>
              <a:off x="2400" y="234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27007" name="Oval 6"/>
            <p:cNvSpPr>
              <a:spLocks noChangeArrowheads="1"/>
            </p:cNvSpPr>
            <p:nvPr/>
          </p:nvSpPr>
          <p:spPr bwMode="auto">
            <a:xfrm>
              <a:off x="2496" y="191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</p:grpSp>
      <p:sp>
        <p:nvSpPr>
          <p:cNvPr id="471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Decomposition Reaction</a:t>
            </a: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733800" y="5027613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3962400" y="4265613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3810000" y="3732213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3962400" y="30495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3276600" y="3113088"/>
            <a:ext cx="762000" cy="762000"/>
          </a:xfrm>
          <a:prstGeom prst="ellipse">
            <a:avLst/>
          </a:prstGeom>
          <a:gradFill rotWithShape="0">
            <a:gsLst>
              <a:gs pos="0">
                <a:srgbClr val="FF919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O</a:t>
            </a:r>
          </a:p>
        </p:txBody>
      </p:sp>
      <p:sp>
        <p:nvSpPr>
          <p:cNvPr id="126985" name="Text Box 13"/>
          <p:cNvSpPr txBox="1">
            <a:spLocks noChangeArrowheads="1"/>
          </p:cNvSpPr>
          <p:nvPr/>
        </p:nvSpPr>
        <p:spPr bwMode="auto">
          <a:xfrm>
            <a:off x="1736725" y="1905000"/>
            <a:ext cx="307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Decomposition reaction</a:t>
            </a:r>
          </a:p>
        </p:txBody>
      </p:sp>
      <p:sp>
        <p:nvSpPr>
          <p:cNvPr id="126986" name="Text Box 14"/>
          <p:cNvSpPr txBox="1">
            <a:spLocks noChangeArrowheads="1"/>
          </p:cNvSpPr>
          <p:nvPr/>
        </p:nvSpPr>
        <p:spPr bwMode="auto">
          <a:xfrm>
            <a:off x="3108325" y="2351088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2 H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O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126987" name="Text Box 15"/>
          <p:cNvSpPr txBox="1">
            <a:spLocks noChangeArrowheads="1"/>
          </p:cNvSpPr>
          <p:nvPr/>
        </p:nvSpPr>
        <p:spPr bwMode="auto">
          <a:xfrm>
            <a:off x="5241925" y="2427288"/>
            <a:ext cx="67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2 H</a:t>
            </a:r>
            <a:r>
              <a:rPr lang="en-US" sz="2000" baseline="-25000">
                <a:latin typeface="Arial" charset="0"/>
              </a:rPr>
              <a:t>2</a:t>
            </a:r>
          </a:p>
        </p:txBody>
      </p:sp>
      <p:sp>
        <p:nvSpPr>
          <p:cNvPr id="126988" name="Text Box 16"/>
          <p:cNvSpPr txBox="1">
            <a:spLocks noChangeArrowheads="1"/>
          </p:cNvSpPr>
          <p:nvPr/>
        </p:nvSpPr>
        <p:spPr bwMode="auto">
          <a:xfrm>
            <a:off x="7070725" y="2427288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O</a:t>
            </a:r>
            <a:r>
              <a:rPr lang="en-US" sz="2000" baseline="-25000">
                <a:latin typeface="Arial" charset="0"/>
              </a:rPr>
              <a:t>2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1812925" y="5551488"/>
            <a:ext cx="2354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General form:  AB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394325" y="55514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 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994525" y="55514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B</a:t>
            </a:r>
          </a:p>
        </p:txBody>
      </p:sp>
      <p:sp>
        <p:nvSpPr>
          <p:cNvPr id="126992" name="Text Box 20"/>
          <p:cNvSpPr txBox="1">
            <a:spLocks noChangeArrowheads="1"/>
          </p:cNvSpPr>
          <p:nvPr/>
        </p:nvSpPr>
        <p:spPr bwMode="auto">
          <a:xfrm>
            <a:off x="6232525" y="23510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+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6267450" y="39512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+</a:t>
            </a: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6248400" y="55514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+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2879725" y="6008688"/>
            <a:ext cx="1370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compound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5089525" y="6008688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two or more elements</a:t>
            </a:r>
          </a:p>
          <a:p>
            <a:r>
              <a:rPr lang="en-US" sz="2000">
                <a:latin typeface="Arial" charset="0"/>
              </a:rPr>
              <a:t>    or compounds</a:t>
            </a:r>
          </a:p>
        </p:txBody>
      </p:sp>
      <p:sp>
        <p:nvSpPr>
          <p:cNvPr id="126997" name="Line 25"/>
          <p:cNvSpPr>
            <a:spLocks noChangeShapeType="1"/>
          </p:cNvSpPr>
          <p:nvPr/>
        </p:nvSpPr>
        <p:spPr bwMode="auto">
          <a:xfrm>
            <a:off x="4267200" y="2655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6998" name="Line 26"/>
          <p:cNvSpPr>
            <a:spLocks noChangeShapeType="1"/>
          </p:cNvSpPr>
          <p:nvPr/>
        </p:nvSpPr>
        <p:spPr bwMode="auto">
          <a:xfrm>
            <a:off x="4267200" y="4179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4267200" y="5703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7000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3276600" y="4343400"/>
            <a:ext cx="762000" cy="762000"/>
          </a:xfrm>
          <a:prstGeom prst="ellipse">
            <a:avLst/>
          </a:prstGeom>
          <a:gradFill rotWithShape="0">
            <a:gsLst>
              <a:gs pos="0">
                <a:srgbClr val="FF919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O</a:t>
            </a:r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3276600" y="4343400"/>
            <a:ext cx="762000" cy="762000"/>
          </a:xfrm>
          <a:prstGeom prst="ellipse">
            <a:avLst/>
          </a:prstGeom>
          <a:gradFill rotWithShape="0">
            <a:gsLst>
              <a:gs pos="0">
                <a:srgbClr val="FF919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O</a:t>
            </a:r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3276600" y="3114675"/>
            <a:ext cx="762000" cy="762000"/>
          </a:xfrm>
          <a:prstGeom prst="ellipse">
            <a:avLst/>
          </a:prstGeom>
          <a:gradFill rotWithShape="0">
            <a:gsLst>
              <a:gs pos="0">
                <a:srgbClr val="FF9191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0.01475 -0.00254 0.02361 -0.00787 0.03593 -0.01875 C 0.0401 -0.02245 0.05729 -0.02916 0.0625 -0.03125 C 0.07013 -0.03426 0.07812 -0.03541 0.08593 -0.0375 C 0.08802 -0.03796 0.0901 -0.03865 0.09218 -0.03958 C 0.09531 -0.04074 0.10156 -0.04375 0.10156 -0.04375 C 0.11406 -0.04305 0.12656 -0.04328 0.13906 -0.04166 C 0.14236 -0.0412 0.14843 -0.0375 0.14843 -0.0375 C 0.14947 -0.03541 0.15017 -0.03287 0.15156 -0.03125 C 0.15277 -0.02986 0.15503 -0.03078 0.15625 -0.02916 C 0.15885 -0.02569 0.1625 -0.01666 0.1625 -0.01666 " pathEditMode="relative" ptsTypes="ffffffffffA">
                                      <p:cBhvr>
                                        <p:cTn id="10" dur="20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C 0.02014 -0.00069 0.04028 -0.00092 0.06042 -0.00208 C 0.06771 -0.00254 0.07465 -0.00764 0.0816 -0.00972 C 0.08993 -0.01204 0.09826 -0.01273 0.10625 -0.01551 C 0.11979 -0.02037 0.1316 -0.03264 0.14549 -0.0368 C 0.15087 -0.04653 0.14705 -0.0412 0.15851 -0.05023 C 0.16024 -0.05162 0.16181 -0.05278 0.16337 -0.05416 C 0.1651 -0.05555 0.1684 -0.0581 0.1684 -0.05787 C 0.16944 -0.05995 0.17083 -0.06157 0.1717 -0.06389 C 0.17257 -0.0662 0.17205 -0.06944 0.17326 -0.07153 C 0.17917 -0.08171 0.17813 -0.07454 0.17813 -0.07153 " pathEditMode="relative" rAng="0" ptsTypes="ffffffffffA">
                                      <p:cBhvr>
                                        <p:cTn id="12" dur="2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C 0.0151 0.00671 0.02934 0.01227 0.04531 0.01458 C 0.05677 0.01852 0.0658 0.02593 0.07656 0.03125 C 0.09896 0.04236 0.12517 0.04282 0.14844 0.04583 C 0.20312 0.04514 0.2585 0.05278 0.3125 0.04167 C 0.31649 0.04074 0.35382 0.02662 0.35781 0.02292 C 0.36528 0.0162 0.36076 0.01944 0.37187 0.01458 C 0.375 0.01319 0.38125 0.01042 0.38125 0.01042 C 0.38281 0.00833 0.3842 0.00602 0.38594 0.00417 C 0.38732 0.00255 0.38941 0.00185 0.39062 1.11111E-6 C 0.39166 -0.00162 0.39219 -0.00625 0.39219 -0.00625 " pathEditMode="relative" ptsTypes="ffffffffffA">
                                      <p:cBhvr>
                                        <p:cTn id="18" dur="20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1000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10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42 0.0007 0.02101 0.0007 0.0316 0.00209 C 0.05226 0.00463 0.07222 0.01737 0.09167 0.02408 C 0.10694 0.02963 0.12361 0.03125 0.13924 0.03542 C 0.15122 0.03843 0.16337 0.04514 0.17552 0.04653 C 0.18455 0.04769 0.19358 0.04792 0.20243 0.04862 C 0.24896 0.04792 0.29531 0.04792 0.34184 0.04653 C 0.35052 0.0463 0.36007 0.03588 0.36875 0.03357 C 0.37188 0.03102 0.375 0.02848 0.37813 0.02616 C 0.39948 0.0095 0.37934 0.01829 0.39236 0.0132 C 0.3967 0.00579 0.40087 -0.00185 0.40503 -0.00925 C 0.40694 -0.0125 0.40833 -0.02037 0.40833 -0.02013 C 0.40764 -0.03564 0.40781 -0.05138 0.4066 -0.06666 C 0.40625 -0.0706 0.40347 -0.07384 0.40347 -0.07777 C 0.40347 -0.08356 0.40347 -0.08912 0.40347 -0.09444 " pathEditMode="relative" rAng="0" ptsTypes="ffffffffffffffA">
                                      <p:cBhvr>
                                        <p:cTn id="27" dur="20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C 0.13142 -0.00231 0.0934 0.0338 0.13281 -0.01875 C 0.13611 -0.03194 0.13264 -0.03125 0.1375 -0.03125 " pathEditMode="relative" ptsTypes="ffA">
                                      <p:cBhvr>
                                        <p:cTn id="29" dur="20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93 C 0.09531 -0.00069 0.09652 0.00556 0.1559 -0.0125 C 0.16423 -0.01852 0.16753 -0.02755 0.17396 -0.03727 C 0.17882 -0.0588 0.17916 -0.0537 0.17534 -0.08634 C 0.175 -0.08912 0.17239 -0.09282 0.17239 -0.09282 " pathEditMode="relative" rAng="0" ptsTypes="ffffA">
                                      <p:cBhvr>
                                        <p:cTn id="31" dur="2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nimBg="1"/>
      <p:bldP spid="74761" grpId="0" animBg="1"/>
      <p:bldP spid="74762" grpId="0" animBg="1"/>
      <p:bldP spid="74763" grpId="0" animBg="1"/>
      <p:bldP spid="74764" grpId="0" animBg="1"/>
      <p:bldP spid="74769" grpId="0" autoUpdateAnimBg="0"/>
      <p:bldP spid="74770" grpId="0" autoUpdateAnimBg="0"/>
      <p:bldP spid="74771" grpId="0" autoUpdateAnimBg="0"/>
      <p:bldP spid="74773" grpId="0"/>
      <p:bldP spid="74774" grpId="0" autoUpdateAnimBg="0"/>
      <p:bldP spid="74775" grpId="0" autoUpdateAnimBg="0"/>
      <p:bldP spid="74776" grpId="0" autoUpdateAnimBg="0"/>
      <p:bldP spid="74779" grpId="0" animBg="1"/>
      <p:bldP spid="74781" grpId="0" animBg="1"/>
      <p:bldP spid="74782" grpId="0" animBg="1"/>
      <p:bldP spid="747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622550" y="3340100"/>
            <a:ext cx="4713288" cy="565150"/>
            <a:chOff x="1652" y="2104"/>
            <a:chExt cx="2969" cy="356"/>
          </a:xfrm>
        </p:grpSpPr>
        <p:sp>
          <p:nvSpPr>
            <p:cNvPr id="128027" name="Text Box 7"/>
            <p:cNvSpPr txBox="1">
              <a:spLocks noChangeArrowheads="1"/>
            </p:cNvSpPr>
            <p:nvPr/>
          </p:nvSpPr>
          <p:spPr bwMode="auto">
            <a:xfrm>
              <a:off x="1652" y="2172"/>
              <a:ext cx="29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H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O                            H</a:t>
              </a:r>
              <a:r>
                <a:rPr lang="en-US" baseline="-25000">
                  <a:latin typeface="Arial" charset="0"/>
                </a:rPr>
                <a:t>2      </a:t>
              </a:r>
              <a:r>
                <a:rPr lang="en-US">
                  <a:latin typeface="Arial" charset="0"/>
                </a:rPr>
                <a:t>+</a:t>
              </a:r>
              <a:r>
                <a:rPr lang="en-US" baseline="-25000">
                  <a:latin typeface="Arial" charset="0"/>
                </a:rPr>
                <a:t>       </a:t>
              </a:r>
              <a:r>
                <a:rPr lang="en-US">
                  <a:latin typeface="Arial" charset="0"/>
                </a:rPr>
                <a:t>O</a:t>
              </a:r>
              <a:r>
                <a:rPr lang="en-US" baseline="-25000">
                  <a:latin typeface="Arial" charset="0"/>
                </a:rPr>
                <a:t>2</a:t>
              </a:r>
            </a:p>
          </p:txBody>
        </p:sp>
        <p:sp>
          <p:nvSpPr>
            <p:cNvPr id="128028" name="Line 8"/>
            <p:cNvSpPr>
              <a:spLocks noChangeShapeType="1"/>
            </p:cNvSpPr>
            <p:nvPr/>
          </p:nvSpPr>
          <p:spPr bwMode="auto">
            <a:xfrm>
              <a:off x="2345" y="2317"/>
              <a:ext cx="8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Text Box 27"/>
            <p:cNvSpPr txBox="1">
              <a:spLocks noChangeArrowheads="1"/>
            </p:cNvSpPr>
            <p:nvPr/>
          </p:nvSpPr>
          <p:spPr bwMode="auto">
            <a:xfrm>
              <a:off x="2425" y="2104"/>
              <a:ext cx="6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Arial" charset="0"/>
                </a:rPr>
                <a:t>electricity</a:t>
              </a:r>
            </a:p>
          </p:txBody>
        </p:sp>
      </p:grp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Decomposition Reactions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613025" y="2165350"/>
            <a:ext cx="4908550" cy="457200"/>
            <a:chOff x="1646" y="1364"/>
            <a:chExt cx="3092" cy="288"/>
          </a:xfrm>
        </p:grpSpPr>
        <p:sp>
          <p:nvSpPr>
            <p:cNvPr id="128025" name="Text Box 4"/>
            <p:cNvSpPr txBox="1">
              <a:spLocks noChangeArrowheads="1"/>
            </p:cNvSpPr>
            <p:nvPr/>
          </p:nvSpPr>
          <p:spPr bwMode="auto">
            <a:xfrm>
              <a:off x="1646" y="1364"/>
              <a:ext cx="3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H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O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                        H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O    +       O</a:t>
              </a:r>
              <a:r>
                <a:rPr lang="en-US" baseline="-25000">
                  <a:latin typeface="Arial" charset="0"/>
                </a:rPr>
                <a:t>2</a:t>
              </a:r>
            </a:p>
          </p:txBody>
        </p:sp>
        <p:sp>
          <p:nvSpPr>
            <p:cNvPr id="128026" name="Line 5"/>
            <p:cNvSpPr>
              <a:spLocks noChangeShapeType="1"/>
            </p:cNvSpPr>
            <p:nvPr/>
          </p:nvSpPr>
          <p:spPr bwMode="auto">
            <a:xfrm>
              <a:off x="2269" y="1517"/>
              <a:ext cx="8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40013" y="4684713"/>
            <a:ext cx="4568825" cy="457200"/>
            <a:chOff x="1663" y="2951"/>
            <a:chExt cx="2878" cy="288"/>
          </a:xfrm>
        </p:grpSpPr>
        <p:sp>
          <p:nvSpPr>
            <p:cNvPr id="128023" name="Text Box 10"/>
            <p:cNvSpPr txBox="1">
              <a:spLocks noChangeArrowheads="1"/>
            </p:cNvSpPr>
            <p:nvPr/>
          </p:nvSpPr>
          <p:spPr bwMode="auto">
            <a:xfrm>
              <a:off x="1663" y="2951"/>
              <a:ext cx="28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NI</a:t>
              </a:r>
              <a:r>
                <a:rPr lang="en-US" baseline="-25000">
                  <a:latin typeface="Arial" charset="0"/>
                </a:rPr>
                <a:t>3</a:t>
              </a:r>
              <a:r>
                <a:rPr lang="en-US">
                  <a:latin typeface="Arial" charset="0"/>
                </a:rPr>
                <a:t>                         </a:t>
              </a:r>
              <a:r>
                <a:rPr lang="en-US" sz="800">
                  <a:latin typeface="Arial" charset="0"/>
                </a:rPr>
                <a:t>           </a:t>
              </a:r>
              <a:r>
                <a:rPr lang="en-US">
                  <a:latin typeface="Arial" charset="0"/>
                </a:rPr>
                <a:t>N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    +      I</a:t>
              </a:r>
              <a:r>
                <a:rPr lang="en-US" baseline="-25000">
                  <a:latin typeface="Arial" charset="0"/>
                </a:rPr>
                <a:t>2</a:t>
              </a:r>
            </a:p>
          </p:txBody>
        </p:sp>
        <p:sp>
          <p:nvSpPr>
            <p:cNvPr id="128024" name="Line 11"/>
            <p:cNvSpPr>
              <a:spLocks noChangeShapeType="1"/>
            </p:cNvSpPr>
            <p:nvPr/>
          </p:nvSpPr>
          <p:spPr bwMode="auto">
            <a:xfrm>
              <a:off x="2330" y="3095"/>
              <a:ext cx="8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2384425" y="21701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5068888" y="21685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757238" y="1719263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Hydrogen Peroxide 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757238" y="29860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Electrolysis of water</a:t>
            </a: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>
            <a:off x="2409825" y="3444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81266" name="Text Box 18"/>
          <p:cNvSpPr txBox="1">
            <a:spLocks noChangeArrowheads="1"/>
          </p:cNvSpPr>
          <p:nvPr/>
        </p:nvSpPr>
        <p:spPr bwMode="auto">
          <a:xfrm>
            <a:off x="5321300" y="3444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81269" name="Text Box 21"/>
          <p:cNvSpPr txBox="1">
            <a:spLocks noChangeArrowheads="1"/>
          </p:cNvSpPr>
          <p:nvPr/>
        </p:nvSpPr>
        <p:spPr bwMode="auto">
          <a:xfrm>
            <a:off x="757238" y="4205288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Nitrogen triiodide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782888" y="5903913"/>
            <a:ext cx="3840162" cy="457200"/>
            <a:chOff x="1753" y="3719"/>
            <a:chExt cx="2419" cy="288"/>
          </a:xfrm>
        </p:grpSpPr>
        <p:sp>
          <p:nvSpPr>
            <p:cNvPr id="128021" name="Text Box 23"/>
            <p:cNvSpPr txBox="1">
              <a:spLocks noChangeArrowheads="1"/>
            </p:cNvSpPr>
            <p:nvPr/>
          </p:nvSpPr>
          <p:spPr bwMode="auto">
            <a:xfrm>
              <a:off x="1753" y="3719"/>
              <a:ext cx="2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AB                         </a:t>
              </a:r>
              <a:r>
                <a:rPr lang="en-US" sz="800">
                  <a:latin typeface="Arial" charset="0"/>
                </a:rPr>
                <a:t>  </a:t>
              </a:r>
              <a:r>
                <a:rPr lang="en-US">
                  <a:latin typeface="Arial" charset="0"/>
                </a:rPr>
                <a:t>A   +   B</a:t>
              </a:r>
            </a:p>
          </p:txBody>
        </p:sp>
        <p:sp>
          <p:nvSpPr>
            <p:cNvPr id="128022" name="Line 24"/>
            <p:cNvSpPr>
              <a:spLocks noChangeShapeType="1"/>
            </p:cNvSpPr>
            <p:nvPr/>
          </p:nvSpPr>
          <p:spPr bwMode="auto">
            <a:xfrm>
              <a:off x="2354" y="3863"/>
              <a:ext cx="8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73" name="Text Box 25"/>
          <p:cNvSpPr txBox="1">
            <a:spLocks noChangeArrowheads="1"/>
          </p:cNvSpPr>
          <p:nvPr/>
        </p:nvSpPr>
        <p:spPr bwMode="auto">
          <a:xfrm>
            <a:off x="757238" y="5424488"/>
            <a:ext cx="2065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General Form</a:t>
            </a:r>
          </a:p>
        </p:txBody>
      </p:sp>
      <p:sp>
        <p:nvSpPr>
          <p:cNvPr id="128015" name="AutoShape 26">
            <a:hlinkClick r:id="" action="ppaction://hlinkshowjump?jump=lastslideviewed" highlightClick="1"/>
            <a:hlinkHover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601075" y="6423025"/>
            <a:ext cx="542925" cy="434975"/>
          </a:xfrm>
          <a:prstGeom prst="actionButtonReturn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2409825" y="467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6600825" y="46863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3</a:t>
            </a:r>
          </a:p>
        </p:txBody>
      </p:sp>
      <p:pic>
        <p:nvPicPr>
          <p:cNvPr id="181283" name="Picture 35" descr="Hydrogen_Per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8450" y="1774825"/>
            <a:ext cx="606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85" name="Picture 37" descr="13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 r="14780"/>
          <a:stretch>
            <a:fillRect/>
          </a:stretch>
        </p:blipFill>
        <p:spPr bwMode="auto">
          <a:xfrm>
            <a:off x="7643813" y="4483100"/>
            <a:ext cx="12588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86" name="Picture 38" descr="electrolysis apparatu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05738" y="3059113"/>
            <a:ext cx="102076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8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3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300"/>
                            </p:stCondLst>
                            <p:childTnLst>
                              <p:par>
                                <p:cTn id="5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900"/>
                            </p:stCondLst>
                            <p:childTnLst>
                              <p:par>
                                <p:cTn id="6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9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4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4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900"/>
                            </p:stCondLst>
                            <p:childTnLst>
                              <p:par>
                                <p:cTn id="8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" grpId="0"/>
      <p:bldP spid="181262" grpId="0"/>
      <p:bldP spid="181263" grpId="0"/>
      <p:bldP spid="181264" grpId="0"/>
      <p:bldP spid="181265" grpId="0"/>
      <p:bldP spid="181266" grpId="0"/>
      <p:bldP spid="181269" grpId="0"/>
      <p:bldP spid="181273" grpId="0"/>
      <p:bldP spid="181276" grpId="0"/>
      <p:bldP spid="181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Displacement Reactions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9151" y="1600200"/>
            <a:ext cx="8665698" cy="4983480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 reaction in which a more reactive element displaces a less reactive element from its </a:t>
            </a:r>
            <a:r>
              <a:rPr lang="en-US" sz="3200" kern="0" dirty="0" smtClean="0">
                <a:latin typeface="+mn-lt"/>
              </a:rPr>
              <a:t>salt solution </a:t>
            </a:r>
            <a:r>
              <a:rPr lang="en-US" sz="3200" kern="0" dirty="0">
                <a:latin typeface="+mn-lt"/>
              </a:rPr>
              <a:t>is known as </a:t>
            </a:r>
            <a:r>
              <a:rPr lang="en-US" sz="3200" kern="0" dirty="0" smtClean="0">
                <a:latin typeface="+mn-lt"/>
              </a:rPr>
              <a:t>Displacement </a:t>
            </a:r>
            <a:r>
              <a:rPr lang="en-US" sz="3200" kern="0" dirty="0">
                <a:latin typeface="+mn-lt"/>
              </a:rPr>
              <a:t>R</a:t>
            </a:r>
            <a:r>
              <a:rPr lang="en-US" sz="3200" kern="0" dirty="0" smtClean="0">
                <a:latin typeface="+mn-lt"/>
              </a:rPr>
              <a:t>eaction</a:t>
            </a:r>
            <a:r>
              <a:rPr lang="en-US" sz="3200" kern="0" dirty="0">
                <a:latin typeface="+mn-lt"/>
              </a:rPr>
              <a:t>.</a:t>
            </a:r>
          </a:p>
          <a:p>
            <a:pPr marL="514350" indent="-5143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 smtClean="0">
                <a:latin typeface="+mn-lt"/>
              </a:rPr>
              <a:t>This is </a:t>
            </a:r>
            <a:r>
              <a:rPr lang="en-US" sz="3200" kern="0" dirty="0">
                <a:latin typeface="+mn-lt"/>
              </a:rPr>
              <a:t>of two types:-</a:t>
            </a:r>
          </a:p>
          <a:p>
            <a:pPr marL="514350" indent="-51435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kern="0" dirty="0">
                <a:latin typeface="+mn-lt"/>
              </a:rPr>
              <a:t>Single Displacement Reaction</a:t>
            </a:r>
          </a:p>
          <a:p>
            <a:pPr marL="514350" indent="-51435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kern="0" dirty="0">
                <a:latin typeface="+mn-lt"/>
              </a:rPr>
              <a:t>Double Displacement Reaction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646771"/>
            <a:ext cx="8947052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and Double </a:t>
            </a:r>
            <a:r>
              <a:rPr lang="en-US" dirty="0" err="1" smtClean="0"/>
              <a:t>DISplacement</a:t>
            </a:r>
            <a:r>
              <a:rPr lang="en-US" dirty="0" smtClean="0"/>
              <a:t> Reactions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0" y="4343400"/>
            <a:ext cx="4572000" cy="21336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FCC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362200" y="4419600"/>
            <a:ext cx="29845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Double-replacement reaction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514600" y="4953000"/>
            <a:ext cx="404336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CaCO</a:t>
            </a:r>
            <a:r>
              <a:rPr lang="en-US" sz="1400" b="1" baseline="-25000">
                <a:latin typeface="Arial" charset="0"/>
              </a:rPr>
              <a:t>3</a:t>
            </a:r>
            <a:r>
              <a:rPr lang="en-US" sz="1400" b="1">
                <a:latin typeface="Arial" charset="0"/>
              </a:rPr>
              <a:t>     +     2 HCl     </a:t>
            </a:r>
            <a:r>
              <a:rPr lang="en-US" sz="1400" b="1">
                <a:latin typeface="Arial" charset="0"/>
                <a:sym typeface="Wingdings" pitchFamily="2" charset="2"/>
              </a:rPr>
              <a:t>     CaCl</a:t>
            </a:r>
            <a:r>
              <a:rPr lang="en-US" sz="1400" b="1" baseline="-25000">
                <a:latin typeface="Arial" charset="0"/>
              </a:rPr>
              <a:t>2</a:t>
            </a:r>
            <a:r>
              <a:rPr lang="en-US" sz="1400" b="1">
                <a:latin typeface="Arial" charset="0"/>
                <a:sym typeface="Wingdings" pitchFamily="2" charset="2"/>
              </a:rPr>
              <a:t>     +     H</a:t>
            </a:r>
            <a:r>
              <a:rPr lang="en-US" sz="1400" b="1" baseline="-25000">
                <a:latin typeface="Arial" charset="0"/>
              </a:rPr>
              <a:t>2</a:t>
            </a:r>
            <a:r>
              <a:rPr lang="en-US" sz="1400" b="1">
                <a:latin typeface="Arial" charset="0"/>
                <a:sym typeface="Wingdings" pitchFamily="2" charset="2"/>
              </a:rPr>
              <a:t>CO</a:t>
            </a:r>
            <a:r>
              <a:rPr lang="en-US" sz="1400" b="1" baseline="-25000">
                <a:latin typeface="Arial" charset="0"/>
              </a:rPr>
              <a:t>3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2743200" y="48006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743200" y="48006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V="1">
            <a:off x="5029200" y="4800600"/>
            <a:ext cx="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4114800" y="52578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4114800" y="54864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3962400" y="5257800"/>
            <a:ext cx="0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3962400" y="5638800"/>
            <a:ext cx="2057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6019800" y="5257800"/>
            <a:ext cx="0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2971800" y="52578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971800" y="5791200"/>
            <a:ext cx="3352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6324600" y="52578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362200" y="5883275"/>
            <a:ext cx="4054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General form:</a:t>
            </a:r>
          </a:p>
          <a:p>
            <a:r>
              <a:rPr lang="en-US" sz="1400" b="1">
                <a:latin typeface="Arial" charset="0"/>
              </a:rPr>
              <a:t>      AB          +     CD        </a:t>
            </a:r>
            <a:r>
              <a:rPr lang="en-US" sz="1400" b="1">
                <a:latin typeface="Arial" charset="0"/>
                <a:sym typeface="Wingdings" pitchFamily="2" charset="2"/>
              </a:rPr>
              <a:t>      AD        +       CB</a:t>
            </a:r>
            <a:endParaRPr lang="en-US" sz="1400" b="1">
              <a:latin typeface="Arial" charset="0"/>
            </a:endParaRP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2286000" y="1981200"/>
            <a:ext cx="4572000" cy="1981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FCC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2099603"/>
            <a:ext cx="29067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Single-replacement reaction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514600" y="2667000"/>
            <a:ext cx="37163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Mg     +      CuSO</a:t>
            </a:r>
            <a:r>
              <a:rPr lang="en-US" sz="1400" b="1" baseline="-25000">
                <a:latin typeface="Arial" charset="0"/>
              </a:rPr>
              <a:t>4</a:t>
            </a:r>
            <a:r>
              <a:rPr lang="en-US" sz="1400" b="1">
                <a:latin typeface="Arial" charset="0"/>
              </a:rPr>
              <a:t>     </a:t>
            </a:r>
            <a:r>
              <a:rPr lang="en-US" sz="1400" b="1">
                <a:latin typeface="Arial" charset="0"/>
                <a:sym typeface="Wingdings" pitchFamily="2" charset="2"/>
              </a:rPr>
              <a:t>     MgSO</a:t>
            </a:r>
            <a:r>
              <a:rPr lang="en-US" sz="1400" b="1" baseline="-25000">
                <a:latin typeface="Arial" charset="0"/>
              </a:rPr>
              <a:t>4</a:t>
            </a:r>
            <a:r>
              <a:rPr lang="en-US" sz="1400" b="1">
                <a:latin typeface="Arial" charset="0"/>
                <a:sym typeface="Wingdings" pitchFamily="2" charset="2"/>
              </a:rPr>
              <a:t>     +     Cu</a:t>
            </a:r>
            <a:endParaRPr lang="en-US" sz="1400" b="1" baseline="-25000">
              <a:latin typeface="Arial" charset="0"/>
            </a:endParaRP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V="1">
            <a:off x="2743200" y="2438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2743200" y="2438400"/>
            <a:ext cx="213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 flipV="1">
            <a:off x="4876800" y="2438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3657600" y="29718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>
            <a:off x="3657600" y="3276600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6019800" y="29718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2362200" y="3352800"/>
            <a:ext cx="379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General form:</a:t>
            </a:r>
          </a:p>
          <a:p>
            <a:r>
              <a:rPr lang="en-US" sz="1400" b="1">
                <a:latin typeface="Arial" charset="0"/>
              </a:rPr>
              <a:t>      A          +     BC        </a:t>
            </a:r>
            <a:r>
              <a:rPr lang="en-US" sz="1400" b="1">
                <a:latin typeface="Arial" charset="0"/>
                <a:sym typeface="Wingdings" pitchFamily="2" charset="2"/>
              </a:rPr>
              <a:t>      AC        +       B</a:t>
            </a:r>
            <a:endParaRPr lang="en-US" sz="1400" b="1">
              <a:latin typeface="Arial" charset="0"/>
            </a:endParaRPr>
          </a:p>
        </p:txBody>
      </p:sp>
      <p:sp>
        <p:nvSpPr>
          <p:cNvPr id="130077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36882" grpId="0" autoUpdateAnimBg="0"/>
      <p:bldP spid="48147" grpId="0" animBg="1"/>
      <p:bldP spid="368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38" y="1125415"/>
            <a:ext cx="8229600" cy="5302373"/>
          </a:xfrm>
        </p:spPr>
        <p:txBody>
          <a:bodyPr/>
          <a:lstStyle/>
          <a:p>
            <a:pPr eaLnBrk="1" hangingPunct="1"/>
            <a:r>
              <a:rPr lang="en-US" dirty="0" smtClean="0"/>
              <a:t>Chemical Reactions are associated with chemical change.</a:t>
            </a:r>
          </a:p>
          <a:p>
            <a:pPr eaLnBrk="1" hangingPunct="1"/>
            <a:r>
              <a:rPr lang="en-US" dirty="0" smtClean="0"/>
              <a:t>Whenever a chemical change occurs chemical reaction is said to </a:t>
            </a:r>
            <a:r>
              <a:rPr lang="en-US" smtClean="0"/>
              <a:t>take place</a:t>
            </a:r>
            <a:endParaRPr lang="en-US" dirty="0" smtClean="0"/>
          </a:p>
          <a:p>
            <a:pPr eaLnBrk="1" hangingPunct="1"/>
            <a:r>
              <a:rPr lang="en-US" dirty="0" smtClean="0"/>
              <a:t>Chemical reactions are usually irreversible and a new product is formed.</a:t>
            </a:r>
          </a:p>
          <a:p>
            <a:pPr eaLnBrk="1" hangingPunct="1"/>
            <a:r>
              <a:rPr lang="en-US" dirty="0" smtClean="0"/>
              <a:t>During a chemical Reaction old chemical bonds are broken and new chemical bonds are formed which lead to the formation of new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033" y="380253"/>
            <a:ext cx="7413889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CHEMICAL REACTIONS</a:t>
            </a:r>
          </a:p>
        </p:txBody>
      </p:sp>
      <p:pic>
        <p:nvPicPr>
          <p:cNvPr id="5" name="lead iodide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325" y="4979963"/>
            <a:ext cx="2328863" cy="15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44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5" name="Picture 5" descr="precipitation reaction"/>
          <p:cNvPicPr>
            <a:picLocks noChangeAspect="1" noChangeArrowheads="1"/>
          </p:cNvPicPr>
          <p:nvPr/>
        </p:nvPicPr>
        <p:blipFill>
          <a:blip r:embed="rId4" cstate="print"/>
          <a:srcRect r="8098" b="3574"/>
          <a:stretch>
            <a:fillRect/>
          </a:stretch>
        </p:blipFill>
        <p:spPr bwMode="auto">
          <a:xfrm>
            <a:off x="3009900" y="3270250"/>
            <a:ext cx="38592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7351713" y="2735263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PbI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7531100" y="2087563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K</a:t>
            </a:r>
            <a:r>
              <a:rPr lang="en-US" baseline="30000">
                <a:latin typeface="Arial" charset="0"/>
              </a:rPr>
              <a:t>1+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326063" y="2122488"/>
            <a:ext cx="78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Pb</a:t>
            </a:r>
            <a:r>
              <a:rPr lang="en-US" baseline="30000">
                <a:latin typeface="Arial" charset="0"/>
              </a:rPr>
              <a:t>2+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177800" y="1416050"/>
            <a:ext cx="424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lead (II) chloride   +   potassium iodide   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52450" y="2674938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       Cl</a:t>
            </a:r>
            <a:r>
              <a:rPr lang="en-US" baseline="-25000">
                <a:latin typeface="Arial" charset="0"/>
              </a:rPr>
              <a:t>2 </a:t>
            </a:r>
          </a:p>
        </p:txBody>
      </p:sp>
      <p:sp>
        <p:nvSpPr>
          <p:cNvPr id="230414" name="Line 14"/>
          <p:cNvSpPr>
            <a:spLocks noChangeShapeType="1"/>
          </p:cNvSpPr>
          <p:nvPr/>
        </p:nvSpPr>
        <p:spPr bwMode="auto">
          <a:xfrm>
            <a:off x="4430713" y="1651000"/>
            <a:ext cx="511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2243138" y="2655888"/>
            <a:ext cx="94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        I</a:t>
            </a:r>
            <a:endParaRPr lang="en-US" baseline="-25000">
              <a:latin typeface="Arial" charset="0"/>
            </a:endParaRPr>
          </a:p>
        </p:txBody>
      </p:sp>
      <p:sp>
        <p:nvSpPr>
          <p:cNvPr id="230416" name="Rectangle 16"/>
          <p:cNvSpPr>
            <a:spLocks noChangeArrowheads="1"/>
          </p:cNvSpPr>
          <p:nvPr/>
        </p:nvSpPr>
        <p:spPr bwMode="auto">
          <a:xfrm>
            <a:off x="508000" y="1987550"/>
            <a:ext cx="78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Pb</a:t>
            </a:r>
            <a:r>
              <a:rPr lang="en-US" baseline="30000">
                <a:latin typeface="Arial" charset="0"/>
              </a:rPr>
              <a:t>2+</a:t>
            </a:r>
          </a:p>
        </p:txBody>
      </p:sp>
      <p:sp>
        <p:nvSpPr>
          <p:cNvPr id="230417" name="Rectangle 17"/>
          <p:cNvSpPr>
            <a:spLocks noChangeArrowheads="1"/>
          </p:cNvSpPr>
          <p:nvPr/>
        </p:nvSpPr>
        <p:spPr bwMode="auto">
          <a:xfrm>
            <a:off x="709613" y="267493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Pb</a:t>
            </a:r>
          </a:p>
        </p:txBody>
      </p:sp>
      <p:sp>
        <p:nvSpPr>
          <p:cNvPr id="230418" name="Rectangle 18"/>
          <p:cNvSpPr>
            <a:spLocks noChangeArrowheads="1"/>
          </p:cNvSpPr>
          <p:nvPr/>
        </p:nvSpPr>
        <p:spPr bwMode="auto">
          <a:xfrm>
            <a:off x="2459038" y="200977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K</a:t>
            </a:r>
            <a:r>
              <a:rPr lang="en-US" baseline="30000">
                <a:latin typeface="Arial" charset="0"/>
              </a:rPr>
              <a:t>1+</a:t>
            </a:r>
          </a:p>
        </p:txBody>
      </p:sp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689225" y="26479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K</a:t>
            </a:r>
            <a:endParaRPr lang="en-US" baseline="-25000">
              <a:latin typeface="Arial" charset="0"/>
            </a:endParaRPr>
          </a:p>
        </p:txBody>
      </p:sp>
      <p:sp>
        <p:nvSpPr>
          <p:cNvPr id="230420" name="Text Box 20"/>
          <p:cNvSpPr txBox="1">
            <a:spLocks noChangeArrowheads="1"/>
          </p:cNvSpPr>
          <p:nvPr/>
        </p:nvSpPr>
        <p:spPr bwMode="auto">
          <a:xfrm>
            <a:off x="1252538" y="1985963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Cl</a:t>
            </a:r>
            <a:r>
              <a:rPr lang="en-US" baseline="30000">
                <a:latin typeface="Arial" charset="0"/>
              </a:rPr>
              <a:t>1-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3146425" y="1989138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1-</a:t>
            </a:r>
          </a:p>
        </p:txBody>
      </p:sp>
      <p:sp>
        <p:nvSpPr>
          <p:cNvPr id="230422" name="Text Box 22"/>
          <p:cNvSpPr txBox="1">
            <a:spLocks noChangeArrowheads="1"/>
          </p:cNvSpPr>
          <p:nvPr/>
        </p:nvSpPr>
        <p:spPr bwMode="auto">
          <a:xfrm>
            <a:off x="6161088" y="2085975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Cl</a:t>
            </a:r>
            <a:r>
              <a:rPr lang="en-US" baseline="30000">
                <a:latin typeface="Arial" charset="0"/>
              </a:rPr>
              <a:t>1-</a:t>
            </a:r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8312150" y="212407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1-</a:t>
            </a: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5248275" y="2708275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KCl</a:t>
            </a:r>
            <a:r>
              <a:rPr lang="en-US" baseline="-25000">
                <a:latin typeface="Arial" charset="0"/>
              </a:rPr>
              <a:t> 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5184775" y="14906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potassium chloride</a:t>
            </a: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7512050" y="153670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lead (II) iodide</a:t>
            </a: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7258050" y="153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+</a:t>
            </a:r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5770563" y="28559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(aq)</a:t>
            </a:r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7932738" y="2927350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charset="0"/>
              </a:rPr>
              <a:t>(yellow </a:t>
            </a:r>
            <a:r>
              <a:rPr lang="en-US" sz="1800" dirty="0" err="1" smtClean="0">
                <a:latin typeface="Arial" charset="0"/>
              </a:rPr>
              <a:t>ppt</a:t>
            </a:r>
            <a:r>
              <a:rPr lang="en-US" sz="1800" dirty="0">
                <a:latin typeface="Arial" charset="0"/>
              </a:rPr>
              <a:t>)</a:t>
            </a:r>
          </a:p>
        </p:txBody>
      </p: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1835150" y="26924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+</a:t>
            </a:r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6543675" y="2779713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+</a:t>
            </a:r>
          </a:p>
        </p:txBody>
      </p:sp>
      <p:sp>
        <p:nvSpPr>
          <p:cNvPr id="230433" name="Line 33"/>
          <p:cNvSpPr>
            <a:spLocks noChangeShapeType="1"/>
          </p:cNvSpPr>
          <p:nvPr/>
        </p:nvSpPr>
        <p:spPr bwMode="auto">
          <a:xfrm>
            <a:off x="3613150" y="2898775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6502" y="246439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Single Displacement Reaction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01 -0.09282 " pathEditMode="relative" ptsTypes="AA">
                                      <p:cBhvr>
                                        <p:cTn id="19" dur="2000" spd="-1000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0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486 L -0.52239 -0.0048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224 0 " pathEditMode="relative" ptsTypes="AA">
                                      <p:cBhvr>
                                        <p:cTn id="72" dur="2000" spd="-1000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224 0 " pathEditMode="relative" ptsTypes="AA">
                                      <p:cBhvr>
                                        <p:cTn id="77" dur="2000" spd="-100000" fill="hold"/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24 L -0.52239 0.00324 " pathEditMode="relative" rAng="0" ptsTypes="AA">
                                      <p:cBhvr>
                                        <p:cTn id="82" dur="2000" spd="-100000" fill="hold"/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04 0.0384 0.10208 0.0768 0.13993 0.0768 C 0.17778 0.0768 0.20243 0.0384 0.22708 0 " pathEditMode="relative" ptsTypes="aaA">
                                      <p:cBhvr>
                                        <p:cTn id="85" dur="20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75 -0.01896 -0.0875 -0.0377 -0.12587 -0.0377 C -0.16424 -0.0377 -0.1974 -0.01896 -0.23056 0 " pathEditMode="relative" ptsTypes="aaA">
                                      <p:cBhvr>
                                        <p:cTn id="87" dur="20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0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/>
      <p:bldP spid="230410" grpId="0"/>
      <p:bldP spid="230410" grpId="1"/>
      <p:bldP spid="230410" grpId="2"/>
      <p:bldP spid="230411" grpId="0"/>
      <p:bldP spid="230411" grpId="1"/>
      <p:bldP spid="230411" grpId="2"/>
      <p:bldP spid="230412" grpId="0"/>
      <p:bldP spid="230412" grpId="1"/>
      <p:bldP spid="230413" grpId="0"/>
      <p:bldP spid="230414" grpId="0" animBg="1"/>
      <p:bldP spid="230415" grpId="0"/>
      <p:bldP spid="230416" grpId="0"/>
      <p:bldP spid="230417" grpId="0"/>
      <p:bldP spid="230418" grpId="0"/>
      <p:bldP spid="230419" grpId="0"/>
      <p:bldP spid="230420" grpId="0"/>
      <p:bldP spid="230421" grpId="0"/>
      <p:bldP spid="230422" grpId="0"/>
      <p:bldP spid="230422" grpId="1"/>
      <p:bldP spid="230423" grpId="0"/>
      <p:bldP spid="230423" grpId="1"/>
      <p:bldP spid="230424" grpId="0"/>
      <p:bldP spid="230425" grpId="0"/>
      <p:bldP spid="230426" grpId="0"/>
      <p:bldP spid="230427" grpId="0"/>
      <p:bldP spid="230428" grpId="0"/>
      <p:bldP spid="230429" grpId="0"/>
      <p:bldP spid="230430" grpId="0"/>
      <p:bldP spid="230432" grpId="0"/>
      <p:bldP spid="2304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524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Double Displacement Reaction</a:t>
            </a:r>
          </a:p>
        </p:txBody>
      </p:sp>
      <p:pic>
        <p:nvPicPr>
          <p:cNvPr id="57347" name="Picture 3" descr="Double replacement reaction"/>
          <p:cNvPicPr>
            <a:picLocks noChangeAspect="1" noChangeArrowheads="1"/>
          </p:cNvPicPr>
          <p:nvPr/>
        </p:nvPicPr>
        <p:blipFill>
          <a:blip r:embed="rId3" cstate="print">
            <a:lum bright="2000" contrast="12000"/>
          </a:blip>
          <a:srcRect t="4716" r="3798" b="11955"/>
          <a:stretch>
            <a:fillRect/>
          </a:stretch>
        </p:blipFill>
        <p:spPr bwMode="auto">
          <a:xfrm>
            <a:off x="1524000" y="2057400"/>
            <a:ext cx="655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752600" y="6096000"/>
            <a:ext cx="1339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latin typeface="Arial" charset="0"/>
              </a:rPr>
              <a:t>K</a:t>
            </a:r>
            <a:r>
              <a:rPr lang="en-US" sz="900" b="1" baseline="-25000">
                <a:latin typeface="Arial" charset="0"/>
              </a:rPr>
              <a:t>2</a:t>
            </a:r>
            <a:r>
              <a:rPr lang="en-US" sz="900" b="1">
                <a:latin typeface="Arial" charset="0"/>
              </a:rPr>
              <a:t>CO</a:t>
            </a:r>
            <a:r>
              <a:rPr lang="en-US" sz="900" b="1" baseline="-25000">
                <a:latin typeface="Arial" charset="0"/>
              </a:rPr>
              <a:t>3</a:t>
            </a:r>
            <a:r>
              <a:rPr lang="en-US" sz="900" b="1">
                <a:latin typeface="Arial" charset="0"/>
              </a:rPr>
              <a:t> (</a:t>
            </a:r>
            <a:r>
              <a:rPr lang="en-US" sz="900" b="1" i="1">
                <a:latin typeface="Arial" charset="0"/>
              </a:rPr>
              <a:t>aq</a:t>
            </a:r>
            <a:r>
              <a:rPr lang="en-US" sz="900" b="1">
                <a:latin typeface="Arial" charset="0"/>
              </a:rPr>
              <a:t>)</a:t>
            </a:r>
          </a:p>
          <a:p>
            <a:pPr algn="ctr"/>
            <a:r>
              <a:rPr lang="en-US" sz="900" b="1">
                <a:latin typeface="Arial" charset="0"/>
              </a:rPr>
              <a:t>Potassium carbonate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375025" y="6096000"/>
            <a:ext cx="1054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latin typeface="Arial" charset="0"/>
              </a:rPr>
              <a:t>BaCl</a:t>
            </a:r>
            <a:r>
              <a:rPr lang="en-US" sz="900" b="1" baseline="-25000">
                <a:latin typeface="Arial" charset="0"/>
              </a:rPr>
              <a:t>2</a:t>
            </a:r>
            <a:r>
              <a:rPr lang="en-US" sz="900" b="1">
                <a:latin typeface="Arial" charset="0"/>
              </a:rPr>
              <a:t> (</a:t>
            </a:r>
            <a:r>
              <a:rPr lang="en-US" sz="900" b="1" i="1">
                <a:latin typeface="Arial" charset="0"/>
              </a:rPr>
              <a:t>aq</a:t>
            </a:r>
            <a:r>
              <a:rPr lang="en-US" sz="900" b="1">
                <a:latin typeface="Arial" charset="0"/>
              </a:rPr>
              <a:t>)</a:t>
            </a:r>
          </a:p>
          <a:p>
            <a:pPr algn="ctr"/>
            <a:r>
              <a:rPr lang="en-US" sz="900" b="1">
                <a:latin typeface="Arial" charset="0"/>
              </a:rPr>
              <a:t>Barium chloride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086350" y="6096000"/>
            <a:ext cx="1238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latin typeface="Arial" charset="0"/>
              </a:rPr>
              <a:t>2 KCl (</a:t>
            </a:r>
            <a:r>
              <a:rPr lang="en-US" sz="900" b="1" i="1">
                <a:latin typeface="Arial" charset="0"/>
              </a:rPr>
              <a:t>aq</a:t>
            </a:r>
            <a:r>
              <a:rPr lang="en-US" sz="900" b="1">
                <a:latin typeface="Arial" charset="0"/>
              </a:rPr>
              <a:t>)</a:t>
            </a:r>
          </a:p>
          <a:p>
            <a:pPr algn="ctr"/>
            <a:r>
              <a:rPr lang="en-US" sz="900" b="1">
                <a:latin typeface="Arial" charset="0"/>
              </a:rPr>
              <a:t>Potassium chloride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400800" y="6096000"/>
            <a:ext cx="1155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latin typeface="Arial" charset="0"/>
              </a:rPr>
              <a:t>BaCO</a:t>
            </a:r>
            <a:r>
              <a:rPr lang="en-US" sz="900" b="1" baseline="-25000">
                <a:latin typeface="Arial" charset="0"/>
              </a:rPr>
              <a:t>3</a:t>
            </a:r>
            <a:r>
              <a:rPr lang="en-US" sz="900" b="1">
                <a:latin typeface="Arial" charset="0"/>
              </a:rPr>
              <a:t> (</a:t>
            </a:r>
            <a:r>
              <a:rPr lang="en-US" sz="900" b="1" i="1">
                <a:latin typeface="Arial" charset="0"/>
              </a:rPr>
              <a:t>s</a:t>
            </a:r>
            <a:r>
              <a:rPr lang="en-US" sz="900" b="1">
                <a:latin typeface="Arial" charset="0"/>
              </a:rPr>
              <a:t>)</a:t>
            </a:r>
          </a:p>
          <a:p>
            <a:pPr algn="ctr"/>
            <a:r>
              <a:rPr lang="en-US" sz="900" b="1">
                <a:latin typeface="Arial" charset="0"/>
              </a:rPr>
              <a:t>Barium carbonate</a:t>
            </a:r>
          </a:p>
        </p:txBody>
      </p:sp>
      <p:sp>
        <p:nvSpPr>
          <p:cNvPr id="132105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7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+</a:t>
            </a:r>
          </a:p>
        </p:txBody>
      </p:sp>
      <p:sp>
        <p:nvSpPr>
          <p:cNvPr id="132106" name="Text Box 11"/>
          <p:cNvSpPr txBox="1">
            <a:spLocks noChangeArrowheads="1"/>
          </p:cNvSpPr>
          <p:nvPr/>
        </p:nvSpPr>
        <p:spPr bwMode="auto">
          <a:xfrm>
            <a:off x="6203950" y="6096000"/>
            <a:ext cx="27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+</a:t>
            </a:r>
          </a:p>
        </p:txBody>
      </p:sp>
      <p:sp>
        <p:nvSpPr>
          <p:cNvPr id="132107" name="Line 12"/>
          <p:cNvSpPr>
            <a:spLocks noChangeShapeType="1"/>
          </p:cNvSpPr>
          <p:nvPr/>
        </p:nvSpPr>
        <p:spPr bwMode="auto">
          <a:xfrm>
            <a:off x="4572000" y="6172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8600" y="1981200"/>
            <a:ext cx="3810000" cy="3581400"/>
            <a:chOff x="144" y="1248"/>
            <a:chExt cx="2400" cy="2256"/>
          </a:xfrm>
        </p:grpSpPr>
        <p:pic>
          <p:nvPicPr>
            <p:cNvPr id="133129" name="Picture 3" descr="Foiled by Copper"/>
            <p:cNvPicPr>
              <a:picLocks noChangeAspect="1" noChangeArrowheads="1"/>
            </p:cNvPicPr>
            <p:nvPr/>
          </p:nvPicPr>
          <p:blipFill>
            <a:blip r:embed="rId3" cstate="print">
              <a:lum contrast="24000"/>
              <a:grayscl/>
            </a:blip>
            <a:srcRect l="1785" r="8928" b="6738"/>
            <a:stretch>
              <a:fillRect/>
            </a:stretch>
          </p:blipFill>
          <p:spPr bwMode="auto">
            <a:xfrm>
              <a:off x="144" y="1248"/>
              <a:ext cx="2400" cy="225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33130" name="Oval 11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ellipse">
              <a:avLst/>
            </a:pr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latin typeface="Arial" charset="0"/>
                </a:rPr>
                <a:t> </a:t>
              </a:r>
              <a:r>
                <a:rPr lang="en-US">
                  <a:latin typeface="Arial" charset="0"/>
                </a:rPr>
                <a:t>Ca</a:t>
              </a:r>
              <a:r>
                <a:rPr lang="en-US" sz="800">
                  <a:latin typeface="Arial" charset="0"/>
                </a:rPr>
                <a:t> 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59000" y="2716213"/>
            <a:ext cx="2632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Foiled again –</a:t>
            </a:r>
          </a:p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Aluminum loses to Calcium</a:t>
            </a:r>
          </a:p>
        </p:txBody>
      </p:sp>
      <p:sp>
        <p:nvSpPr>
          <p:cNvPr id="133124" name="Text Box 5"/>
          <p:cNvSpPr txBox="1">
            <a:spLocks noChangeArrowheads="1"/>
          </p:cNvSpPr>
          <p:nvPr/>
        </p:nvSpPr>
        <p:spPr bwMode="auto">
          <a:xfrm>
            <a:off x="5788025" y="1550988"/>
            <a:ext cx="228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Element Reactivity</a:t>
            </a:r>
          </a:p>
        </p:txBody>
      </p:sp>
      <p:sp>
        <p:nvSpPr>
          <p:cNvPr id="133125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AutoShape 16">
            <a:hlinkClick r:id="" action="ppaction://hlinkshowjump?jump=lastslideviewed" highlightClick="1"/>
            <a:hlinkHover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601075" y="6423025"/>
            <a:ext cx="542925" cy="434975"/>
          </a:xfrm>
          <a:prstGeom prst="actionButtonReturn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39757" y="447161"/>
            <a:ext cx="4575291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Reactivity Series</a:t>
            </a:r>
          </a:p>
        </p:txBody>
      </p:sp>
      <p:pic>
        <p:nvPicPr>
          <p:cNvPr id="133128" name="Picture 14" descr="reactivitySeries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3375" y="2054225"/>
            <a:ext cx="31400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0466" y="267287"/>
            <a:ext cx="457689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Redox</a:t>
            </a: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Reactions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250" y="1083212"/>
            <a:ext cx="8229600" cy="536203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err="1" smtClean="0">
                <a:latin typeface="+mn-lt"/>
              </a:rPr>
              <a:t>Redox</a:t>
            </a:r>
            <a:r>
              <a:rPr lang="en-US" sz="2600" kern="0" dirty="0" smtClean="0">
                <a:latin typeface="+mn-lt"/>
              </a:rPr>
              <a:t> reactions are those reactions in which both oxidation and reduction takes place simultaneously.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smtClean="0">
                <a:latin typeface="+mn-lt"/>
              </a:rPr>
              <a:t>If </a:t>
            </a:r>
            <a:r>
              <a:rPr lang="en-US" sz="2600" kern="0" dirty="0">
                <a:latin typeface="+mn-lt"/>
              </a:rPr>
              <a:t>a substance gains oxygen during a reaction, it is said to be </a:t>
            </a:r>
            <a:r>
              <a:rPr lang="en-IN" sz="2600" kern="0" dirty="0">
                <a:latin typeface="+mn-lt"/>
              </a:rPr>
              <a:t>oxidised</a:t>
            </a:r>
            <a:r>
              <a:rPr lang="en-US" sz="2600" kern="0" dirty="0" smtClean="0">
                <a:latin typeface="+mn-lt"/>
              </a:rPr>
              <a:t>.</a:t>
            </a:r>
            <a:r>
              <a:rPr lang="en-IN" sz="2600" kern="0" dirty="0" smtClean="0"/>
              <a:t> If a substance loses oxygen during a reaction, it is said to be reduced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smtClean="0"/>
              <a:t>If a substance gains hydrogen during a reaction, it is said to be </a:t>
            </a:r>
            <a:r>
              <a:rPr lang="en-IN" sz="2600" kern="0" dirty="0" smtClean="0"/>
              <a:t>reduced</a:t>
            </a:r>
            <a:r>
              <a:rPr lang="en-US" sz="2600" kern="0" dirty="0" smtClean="0"/>
              <a:t>.</a:t>
            </a:r>
            <a:r>
              <a:rPr lang="en-IN" sz="2600" kern="0" dirty="0" smtClean="0"/>
              <a:t> If a substance loses hydrogen during a reaction, it is said to be oxidised</a:t>
            </a:r>
            <a:endParaRPr lang="en-US" sz="26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IN" sz="2600" kern="0" dirty="0" smtClean="0">
                <a:latin typeface="+mn-lt"/>
              </a:rPr>
              <a:t>Reactions </a:t>
            </a:r>
            <a:r>
              <a:rPr lang="en-IN" sz="2600" kern="0" dirty="0">
                <a:latin typeface="+mn-lt"/>
              </a:rPr>
              <a:t>in which this type of change occurs is known as Oxidation and Reduction reactions or Redox reactions. E.g. –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600" kern="0" dirty="0">
                <a:latin typeface="+mn-lt"/>
              </a:rPr>
              <a:t>                </a:t>
            </a:r>
            <a:r>
              <a:rPr lang="en-IN" sz="2600" kern="0" dirty="0" err="1">
                <a:latin typeface="+mn-lt"/>
              </a:rPr>
              <a:t>CuO</a:t>
            </a:r>
            <a:r>
              <a:rPr lang="en-IN" sz="2600" kern="0" dirty="0">
                <a:latin typeface="+mn-lt"/>
              </a:rPr>
              <a:t> + H</a:t>
            </a:r>
            <a:r>
              <a:rPr lang="en-IN" sz="2600" kern="0" baseline="-25000" dirty="0">
                <a:latin typeface="+mn-lt"/>
              </a:rPr>
              <a:t>2</a:t>
            </a:r>
            <a:r>
              <a:rPr lang="en-IN" sz="2600" kern="0" dirty="0">
                <a:latin typeface="+mn-lt"/>
              </a:rPr>
              <a:t>                 Cu +H</a:t>
            </a:r>
            <a:r>
              <a:rPr lang="en-IN" sz="2600" kern="0" baseline="-25000" dirty="0">
                <a:latin typeface="+mn-lt"/>
              </a:rPr>
              <a:t>2</a:t>
            </a:r>
            <a:r>
              <a:rPr lang="en-IN" sz="2600" kern="0" dirty="0">
                <a:latin typeface="+mn-lt"/>
              </a:rPr>
              <a:t>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3200" kern="0" dirty="0">
                <a:latin typeface="+mn-lt"/>
              </a:rPr>
              <a:t>           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IN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baseline="-25000" dirty="0">
                <a:latin typeface="+mn-lt"/>
              </a:rPr>
              <a:t> 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134148" name="Line 32"/>
          <p:cNvSpPr>
            <a:spLocks noChangeShapeType="1"/>
          </p:cNvSpPr>
          <p:nvPr/>
        </p:nvSpPr>
        <p:spPr bwMode="auto">
          <a:xfrm>
            <a:off x="3204796" y="5992153"/>
            <a:ext cx="104140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0466" y="267287"/>
            <a:ext cx="457689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Redox</a:t>
            </a: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Reactions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250" y="1083212"/>
            <a:ext cx="8229600" cy="5362038"/>
          </a:xfrm>
          <a:prstGeom prst="rect">
            <a:avLst/>
          </a:prstGeom>
          <a:solidFill>
            <a:srgbClr val="FFC000"/>
          </a:solidFill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IN" sz="2600" kern="0" dirty="0" smtClean="0">
                <a:latin typeface="+mn-lt"/>
              </a:rPr>
              <a:t>Oxidising agent are those substances which makes available oxygen or removes hydrogen and helps reaction to take place and facilitates the oxidation process.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IN" sz="2600" kern="0" dirty="0" smtClean="0">
                <a:latin typeface="+mn-lt"/>
              </a:rPr>
              <a:t>Reducing agent are those substances which makes available hydrogen or removes oxygen and helps reaction to take place and facilitates the reduction process.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IN" sz="2600" kern="0" dirty="0" smtClean="0">
                <a:latin typeface="+mn-lt"/>
              </a:rPr>
              <a:t>Both oxidising agent and reducing agent facilitates </a:t>
            </a:r>
            <a:r>
              <a:rPr lang="en-IN" sz="2600" kern="0" dirty="0" err="1" smtClean="0">
                <a:latin typeface="+mn-lt"/>
              </a:rPr>
              <a:t>Redox</a:t>
            </a:r>
            <a:r>
              <a:rPr lang="en-IN" sz="2600" kern="0" dirty="0" smtClean="0">
                <a:latin typeface="+mn-lt"/>
              </a:rPr>
              <a:t> reaction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3200" kern="0" dirty="0" smtClean="0">
                <a:latin typeface="+mn-lt"/>
              </a:rPr>
              <a:t>        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320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IN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baseline="-25000" dirty="0">
                <a:latin typeface="+mn-lt"/>
              </a:rPr>
              <a:t> 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There are a number of </a:t>
            </a:r>
            <a:r>
              <a:rPr lang="en-US" dirty="0" err="1" smtClean="0"/>
              <a:t>redox</a:t>
            </a:r>
            <a:r>
              <a:rPr lang="en-US" dirty="0" smtClean="0"/>
              <a:t> reactions which take place in our daily lives. </a:t>
            </a:r>
          </a:p>
          <a:p>
            <a:r>
              <a:rPr lang="en-US" dirty="0" smtClean="0"/>
              <a:t>1. Corrosion</a:t>
            </a:r>
          </a:p>
          <a:p>
            <a:r>
              <a:rPr lang="en-US" dirty="0" smtClean="0"/>
              <a:t>2. Rancidity  </a:t>
            </a:r>
          </a:p>
          <a:p>
            <a:r>
              <a:rPr lang="en-US" dirty="0" smtClean="0"/>
              <a:t>Corrosion is slow process of self oxidation in which a metal undergoes layer by layer destruction after reaction with atmospheric oxygen and moisture. Ex- Rusting of iron, tarnishing of silver, Copper turns green when exposed in air.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Oxidation and Reduction Reactions in our daily lives….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7"/>
            <a:ext cx="8391378" cy="5158813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Rancidity is a slow process of self atmospheric oxidation of food containing fats and oils marked with unpleasant smell and taste. Ex- Butter turns rancid</a:t>
            </a:r>
          </a:p>
          <a:p>
            <a:r>
              <a:rPr lang="en-US" dirty="0" smtClean="0"/>
              <a:t>Ways to reduce </a:t>
            </a:r>
            <a:r>
              <a:rPr lang="en-US" dirty="0" err="1" smtClean="0"/>
              <a:t>rancity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1. Storing food in air tight container</a:t>
            </a:r>
          </a:p>
          <a:p>
            <a:r>
              <a:rPr lang="en-US" dirty="0" smtClean="0"/>
              <a:t>2. Storing food low temperature</a:t>
            </a:r>
          </a:p>
          <a:p>
            <a:r>
              <a:rPr lang="en-US" dirty="0" smtClean="0"/>
              <a:t>3. Storing food dark containers to stop reactions by the help of sunlight</a:t>
            </a:r>
          </a:p>
          <a:p>
            <a:r>
              <a:rPr lang="en-US" dirty="0" smtClean="0"/>
              <a:t>4. Use </a:t>
            </a:r>
            <a:r>
              <a:rPr lang="en-US" smtClean="0"/>
              <a:t>of antioxidants </a:t>
            </a:r>
            <a:r>
              <a:rPr lang="en-US" dirty="0" smtClean="0"/>
              <a:t>such as BHT ( </a:t>
            </a:r>
            <a:r>
              <a:rPr lang="en-US" dirty="0" err="1" smtClean="0"/>
              <a:t>Butylated</a:t>
            </a:r>
            <a:r>
              <a:rPr lang="en-US" dirty="0" smtClean="0"/>
              <a:t> </a:t>
            </a:r>
            <a:r>
              <a:rPr lang="en-US" dirty="0" err="1" smtClean="0"/>
              <a:t>Hydroxy</a:t>
            </a:r>
            <a:r>
              <a:rPr lang="en-US" dirty="0" smtClean="0"/>
              <a:t> Toluene) and BHA (</a:t>
            </a:r>
            <a:r>
              <a:rPr lang="en-US" dirty="0" err="1" smtClean="0"/>
              <a:t>Butylated</a:t>
            </a:r>
            <a:r>
              <a:rPr lang="en-US" dirty="0" smtClean="0"/>
              <a:t> </a:t>
            </a:r>
            <a:r>
              <a:rPr lang="en-US" dirty="0" err="1" smtClean="0"/>
              <a:t>Hydroxy</a:t>
            </a:r>
            <a:r>
              <a:rPr lang="en-US" dirty="0" smtClean="0"/>
              <a:t> anisole)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77311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smtClean="0"/>
              <a:t>Rancidity.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7"/>
            <a:r>
              <a:rPr lang="en-US" sz="5400" dirty="0" smtClean="0">
                <a:latin typeface="Arial Black" pitchFamily="34" charset="0"/>
              </a:rPr>
              <a:t>THANK YOU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</a:t>
            </a:r>
            <a:r>
              <a:rPr lang="en-US" dirty="0" smtClean="0"/>
              <a:t>RAKESH KUMAR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		Any Questions</a:t>
            </a:r>
            <a:r>
              <a:rPr lang="en-US" dirty="0" smtClean="0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Grp="1" noChangeArrowheads="1"/>
          </p:cNvSpPr>
          <p:nvPr>
            <p:ph type="title"/>
          </p:nvPr>
        </p:nvSpPr>
        <p:spPr>
          <a:xfrm>
            <a:off x="379413" y="284163"/>
            <a:ext cx="8534400" cy="758825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B9899"/>
                </a:solidFill>
              </a:rPr>
              <a:t>Signs of Chemical Reactions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6063" y="1658938"/>
            <a:ext cx="8731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There are five main signs that indicate a chemical reaction has taken place:</a:t>
            </a:r>
          </a:p>
        </p:txBody>
      </p:sp>
      <p:sp>
        <p:nvSpPr>
          <p:cNvPr id="113668" name="Text Box 6"/>
          <p:cNvSpPr txBox="1">
            <a:spLocks noChangeArrowheads="1"/>
          </p:cNvSpPr>
          <p:nvPr/>
        </p:nvSpPr>
        <p:spPr bwMode="auto">
          <a:xfrm>
            <a:off x="685800" y="5334000"/>
            <a:ext cx="1385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change in color</a:t>
            </a:r>
          </a:p>
        </p:txBody>
      </p:sp>
      <p:sp>
        <p:nvSpPr>
          <p:cNvPr id="113669" name="Text Box 7"/>
          <p:cNvSpPr txBox="1">
            <a:spLocks noChangeArrowheads="1"/>
          </p:cNvSpPr>
          <p:nvPr/>
        </p:nvSpPr>
        <p:spPr bwMode="auto">
          <a:xfrm>
            <a:off x="2719388" y="5356225"/>
            <a:ext cx="1608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Evolution of a gas</a:t>
            </a:r>
          </a:p>
        </p:txBody>
      </p:sp>
      <p:sp>
        <p:nvSpPr>
          <p:cNvPr id="113670" name="Text Box 8"/>
          <p:cNvSpPr txBox="1">
            <a:spLocks noChangeArrowheads="1"/>
          </p:cNvSpPr>
          <p:nvPr/>
        </p:nvSpPr>
        <p:spPr bwMode="auto">
          <a:xfrm>
            <a:off x="4787900" y="5334000"/>
            <a:ext cx="2012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Change in temperature</a:t>
            </a:r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104063" y="5334000"/>
            <a:ext cx="1438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Change in state</a:t>
            </a:r>
          </a:p>
        </p:txBody>
      </p:sp>
      <p:sp>
        <p:nvSpPr>
          <p:cNvPr id="113672" name="Rectangle 11"/>
          <p:cNvSpPr>
            <a:spLocks noChangeArrowheads="1"/>
          </p:cNvSpPr>
          <p:nvPr/>
        </p:nvSpPr>
        <p:spPr bwMode="auto">
          <a:xfrm>
            <a:off x="685800" y="2438400"/>
            <a:ext cx="1447800" cy="2819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Rectangle 12"/>
          <p:cNvSpPr>
            <a:spLocks noChangeArrowheads="1"/>
          </p:cNvSpPr>
          <p:nvPr/>
        </p:nvSpPr>
        <p:spPr bwMode="auto">
          <a:xfrm>
            <a:off x="2865438" y="2438400"/>
            <a:ext cx="1447800" cy="2819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13674" name="Rectangle 13"/>
          <p:cNvSpPr>
            <a:spLocks noChangeArrowheads="1"/>
          </p:cNvSpPr>
          <p:nvPr/>
        </p:nvSpPr>
        <p:spPr bwMode="auto">
          <a:xfrm>
            <a:off x="5113338" y="2438400"/>
            <a:ext cx="1447800" cy="2819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Rectangle 14"/>
          <p:cNvSpPr>
            <a:spLocks noChangeArrowheads="1"/>
          </p:cNvSpPr>
          <p:nvPr/>
        </p:nvSpPr>
        <p:spPr bwMode="auto">
          <a:xfrm>
            <a:off x="7086600" y="2438400"/>
            <a:ext cx="1447800" cy="2819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auto">
          <a:xfrm>
            <a:off x="2989263" y="2843213"/>
            <a:ext cx="1355725" cy="1419225"/>
          </a:xfrm>
          <a:prstGeom prst="cloudCallout">
            <a:avLst>
              <a:gd name="adj1" fmla="val -86653"/>
              <a:gd name="adj2" fmla="val 76065"/>
            </a:avLst>
          </a:prstGeom>
          <a:solidFill>
            <a:srgbClr val="DFF0F1">
              <a:alpha val="70979"/>
            </a:srgbClr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685800" y="2435225"/>
            <a:ext cx="1447800" cy="2819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ennygas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2163" y="3000375"/>
            <a:ext cx="1290637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03-00CO_PH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4625" y="3017838"/>
            <a:ext cx="12017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showWhenStopped="0"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video>
          </p:childTnLst>
        </p:cTn>
      </p:par>
    </p:tnLst>
    <p:bldLst>
      <p:bldP spid="10245" grpId="0"/>
      <p:bldP spid="194578" grpId="0" animBg="1"/>
      <p:bldP spid="1945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Word Equations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890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WORD EQUATION describes chemical change using the names of the reactants and products.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3063875"/>
            <a:ext cx="7886700" cy="83185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C0000"/>
                </a:solidFill>
                <a:latin typeface="Arial" charset="0"/>
              </a:rPr>
              <a:t>Write the word equation for the reaction of methane gas with oxygen gas to form carbon dioxide and water.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9125" y="4154488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methane    +    oxygen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962400" y="4419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AutoShape 7"/>
          <p:cNvSpPr>
            <a:spLocks/>
          </p:cNvSpPr>
          <p:nvPr/>
        </p:nvSpPr>
        <p:spPr bwMode="auto">
          <a:xfrm rot="5400000">
            <a:off x="2057400" y="3276600"/>
            <a:ext cx="457200" cy="3200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 rot="5400000">
            <a:off x="6819900" y="3009900"/>
            <a:ext cx="457200" cy="3733800"/>
          </a:xfrm>
          <a:prstGeom prst="rightBrace">
            <a:avLst>
              <a:gd name="adj1" fmla="val 6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508125" y="51435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Reactant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375400" y="5180013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Product</a:t>
            </a: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927100" y="5676900"/>
            <a:ext cx="73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CH</a:t>
            </a:r>
            <a:r>
              <a:rPr lang="en-US" baseline="-25000">
                <a:latin typeface="Arial" charset="0"/>
              </a:rPr>
              <a:t>4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790825" y="5662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O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899150" y="5670550"/>
            <a:ext cx="75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996238" y="5667375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H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O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2041525" y="56832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7045325" y="5681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970338" y="59277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769225" y="56626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2576513" y="56705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5072063" y="4149725"/>
            <a:ext cx="385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carbon dioxide     +    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172" grpId="0" animBg="1" autoUpdateAnimBg="0"/>
      <p:bldP spid="7172" grpId="1" animBg="1"/>
      <p:bldP spid="7173" grpId="0" autoUpdateAnimBg="0"/>
      <p:bldP spid="7174" grpId="0" animBg="1"/>
      <p:bldP spid="7175" grpId="0" animBg="1"/>
      <p:bldP spid="7175" grpId="1" animBg="1"/>
      <p:bldP spid="7176" grpId="0" animBg="1"/>
      <p:bldP spid="7176" grpId="1" animBg="1"/>
      <p:bldP spid="7177" grpId="0" autoUpdateAnimBg="0"/>
      <p:bldP spid="7177" grpId="1"/>
      <p:bldP spid="7178" grpId="0" autoUpdateAnimBg="0"/>
      <p:bldP spid="7178" grpId="1"/>
      <p:bldP spid="126978" grpId="0"/>
      <p:bldP spid="126979" grpId="0"/>
      <p:bldP spid="126980" grpId="0"/>
      <p:bldP spid="126981" grpId="0"/>
      <p:bldP spid="126982" grpId="0"/>
      <p:bldP spid="126983" grpId="0"/>
      <p:bldP spid="126984" grpId="0" animBg="1"/>
      <p:bldP spid="126985" grpId="0"/>
      <p:bldP spid="126986" grpId="0"/>
      <p:bldP spid="126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806"/>
            <a:ext cx="8229600" cy="5514536"/>
          </a:xfrm>
        </p:spPr>
        <p:txBody>
          <a:bodyPr/>
          <a:lstStyle/>
          <a:p>
            <a:pPr eaLnBrk="1" hangingPunct="1"/>
            <a:r>
              <a:rPr lang="en-US" dirty="0" smtClean="0"/>
              <a:t>The simplest form of description of a chemical reaction in a shorter form is by writing it in the form of an equation. E.g.-    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         Mg + O</a:t>
            </a:r>
            <a:r>
              <a:rPr lang="en-US" baseline="-25000" dirty="0" smtClean="0"/>
              <a:t>2                            </a:t>
            </a:r>
            <a:r>
              <a:rPr lang="en-US" dirty="0" err="1" smtClean="0"/>
              <a:t>MgO</a:t>
            </a: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It a representation of a chemical change by the help of symbols of elements and formulae of compounds</a:t>
            </a:r>
          </a:p>
          <a:p>
            <a:pPr eaLnBrk="1" hangingPunct="1"/>
            <a:r>
              <a:rPr lang="en-US" dirty="0" smtClean="0"/>
              <a:t>The reactants are written on the left side and product is written on the right side. </a:t>
            </a:r>
          </a:p>
          <a:p>
            <a:pPr eaLnBrk="1" hangingPunct="1"/>
            <a:r>
              <a:rPr lang="en-US" dirty="0" smtClean="0"/>
              <a:t>An arrow is placed between them to show the direction of reaction.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7192" y="211015"/>
            <a:ext cx="7403438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CHEMICAL EQUATIONS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24263" y="3457575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828800"/>
            <a:ext cx="7772400" cy="4712677"/>
          </a:xfrm>
        </p:spPr>
        <p:txBody>
          <a:bodyPr>
            <a:normAutofit fontScale="925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equation must represent the known facts and feasible chemical change</a:t>
            </a:r>
            <a:endParaRPr lang="en-US" sz="2000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equation must contain the correct formulae of the reactants and products.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important conditions of temperature, pressure and catalysts during the reaction must be written on the top of the chemical equation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law of conservation of mass must be satisfied.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934" y="288813"/>
            <a:ext cx="6343404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Characteristics </a:t>
            </a:r>
          </a:p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Chemical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title"/>
          </p:nvPr>
        </p:nvSpPr>
        <p:spPr>
          <a:xfrm>
            <a:off x="73152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Showing Phases in a Chemical Equation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idx="1"/>
          </p:nvPr>
        </p:nvSpPr>
        <p:spPr>
          <a:xfrm>
            <a:off x="914400" y="3505200"/>
            <a:ext cx="77724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i="1" smtClean="0"/>
              <a:t>Solid Phase</a:t>
            </a:r>
            <a:r>
              <a:rPr lang="en-US" sz="2400" smtClean="0"/>
              <a:t> </a:t>
            </a:r>
            <a:r>
              <a:rPr lang="en-US" sz="2000" b="1" smtClean="0"/>
              <a:t>– the substance is relatively rigid and has a definite volume and shape.  NaCl(s)</a:t>
            </a:r>
          </a:p>
          <a:p>
            <a:pPr eaLnBrk="1" hangingPunct="1"/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400" i="1" smtClean="0"/>
              <a:t>Liquid Phase</a:t>
            </a:r>
            <a:r>
              <a:rPr lang="en-US" sz="2000" b="1" smtClean="0"/>
              <a:t> – the substance has a definite volume, but is able to change shape by flowing.  H</a:t>
            </a:r>
            <a:r>
              <a:rPr lang="en-US" sz="2000" b="1" baseline="-25000" smtClean="0"/>
              <a:t>2</a:t>
            </a:r>
            <a:r>
              <a:rPr lang="en-US" sz="2000" b="1" smtClean="0"/>
              <a:t>O(l)</a:t>
            </a:r>
          </a:p>
          <a:p>
            <a:pPr eaLnBrk="1" hangingPunct="1"/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400" i="1" smtClean="0"/>
              <a:t>Gaseous Phase</a:t>
            </a:r>
            <a:r>
              <a:rPr lang="en-US" sz="2000" b="1" smtClean="0"/>
              <a:t> – the substance has no definite volume or shape, and it shows little response to gravity.  Cl</a:t>
            </a:r>
            <a:r>
              <a:rPr lang="en-US" sz="2000" b="1" baseline="-25000" smtClean="0"/>
              <a:t>2</a:t>
            </a:r>
            <a:r>
              <a:rPr lang="en-US" sz="2000" b="1" smtClean="0"/>
              <a:t>(g)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79488" y="2149475"/>
            <a:ext cx="716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</a:rPr>
              <a:t>H</a:t>
            </a:r>
            <a:r>
              <a:rPr lang="en-US" sz="3200" baseline="-25000" dirty="0">
                <a:latin typeface="Arial" charset="0"/>
              </a:rPr>
              <a:t>2</a:t>
            </a:r>
            <a:r>
              <a:rPr lang="en-US" sz="3200" dirty="0">
                <a:latin typeface="Arial" charset="0"/>
              </a:rPr>
              <a:t>O(s)               H</a:t>
            </a:r>
            <a:r>
              <a:rPr lang="en-US" sz="3200" baseline="-25000" dirty="0">
                <a:latin typeface="Arial" charset="0"/>
              </a:rPr>
              <a:t>2</a:t>
            </a:r>
            <a:r>
              <a:rPr lang="en-US" sz="3200" dirty="0">
                <a:latin typeface="Arial" charset="0"/>
              </a:rPr>
              <a:t>O(l)               H</a:t>
            </a:r>
            <a:r>
              <a:rPr lang="en-US" sz="3200" baseline="-25000" dirty="0">
                <a:latin typeface="Arial" charset="0"/>
              </a:rPr>
              <a:t>2</a:t>
            </a:r>
            <a:r>
              <a:rPr lang="en-US" sz="3200" dirty="0">
                <a:latin typeface="Arial" charset="0"/>
              </a:rPr>
              <a:t>O(g)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590800" y="2438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2895600" y="25146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5334000" y="2438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5638800" y="25146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10"/>
          <p:cNvSpPr txBox="1">
            <a:spLocks noChangeArrowheads="1"/>
          </p:cNvSpPr>
          <p:nvPr/>
        </p:nvSpPr>
        <p:spPr bwMode="auto">
          <a:xfrm>
            <a:off x="746125" y="3317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2" descr="942603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913" y="2344738"/>
            <a:ext cx="3240087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740148" y="502917"/>
            <a:ext cx="8087471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Balanced Chemical Equations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252026"/>
            <a:ext cx="8229600" cy="543012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>
                <a:latin typeface="+mn-lt"/>
              </a:rPr>
              <a:t>Chemical equations are of two types- Skeleton Equation and Balanced Chemical Equation.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>
                <a:latin typeface="+mn-lt"/>
              </a:rPr>
              <a:t>According </a:t>
            </a:r>
            <a:r>
              <a:rPr lang="en-US" sz="2800" kern="0" dirty="0">
                <a:latin typeface="+mn-lt"/>
              </a:rPr>
              <a:t>to the law of conservation of mass, total mass must be equal on the both sides of the equation.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This type of equation is known as a balanced chemical reaction. E.g.-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          </a:t>
            </a:r>
            <a:r>
              <a:rPr lang="en-US" sz="2800" kern="0" dirty="0" smtClean="0">
                <a:latin typeface="+mn-lt"/>
              </a:rPr>
              <a:t>2</a:t>
            </a:r>
            <a:r>
              <a:rPr lang="en-US" sz="2800" dirty="0" smtClean="0"/>
              <a:t>Mg </a:t>
            </a:r>
            <a:r>
              <a:rPr lang="en-US" sz="2800" dirty="0"/>
              <a:t>+ O</a:t>
            </a:r>
            <a:r>
              <a:rPr lang="en-US" sz="2800" baseline="-25000" dirty="0"/>
              <a:t>2                         </a:t>
            </a:r>
            <a:r>
              <a:rPr lang="en-US" sz="2800" dirty="0"/>
              <a:t>2MgO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Here both sides have two atoms of Magnesium and two atoms of Oxygen</a:t>
            </a:r>
            <a:r>
              <a:rPr lang="en-US" sz="2800" kern="0" dirty="0" smtClean="0">
                <a:latin typeface="+mn-lt"/>
              </a:rPr>
              <a:t>. Hence the equation is balanced</a:t>
            </a: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      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68882" y="4779768"/>
            <a:ext cx="127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3"/>
          <p:cNvSpPr>
            <a:spLocks noChangeArrowheads="1"/>
          </p:cNvSpPr>
          <p:nvPr/>
        </p:nvSpPr>
        <p:spPr bwMode="auto">
          <a:xfrm>
            <a:off x="2057400" y="3733800"/>
            <a:ext cx="1143000" cy="990600"/>
          </a:xfrm>
          <a:prstGeom prst="triangle">
            <a:avLst>
              <a:gd name="adj" fmla="val 50000"/>
            </a:avLst>
          </a:prstGeom>
          <a:solidFill>
            <a:srgbClr val="CC0000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Line 4"/>
          <p:cNvSpPr>
            <a:spLocks noChangeShapeType="1"/>
          </p:cNvSpPr>
          <p:nvPr/>
        </p:nvSpPr>
        <p:spPr bwMode="auto">
          <a:xfrm flipV="1">
            <a:off x="1143000" y="2743200"/>
            <a:ext cx="29718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2" name="Oval 5"/>
          <p:cNvSpPr>
            <a:spLocks noChangeArrowheads="1"/>
          </p:cNvSpPr>
          <p:nvPr/>
        </p:nvSpPr>
        <p:spPr bwMode="auto">
          <a:xfrm>
            <a:off x="3276600" y="2286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Cl</a:t>
            </a:r>
          </a:p>
        </p:txBody>
      </p:sp>
      <p:sp>
        <p:nvSpPr>
          <p:cNvPr id="119813" name="Oval 6"/>
          <p:cNvSpPr>
            <a:spLocks noChangeArrowheads="1"/>
          </p:cNvSpPr>
          <p:nvPr/>
        </p:nvSpPr>
        <p:spPr bwMode="auto">
          <a:xfrm>
            <a:off x="1600200" y="27432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Cl</a:t>
            </a:r>
          </a:p>
        </p:txBody>
      </p:sp>
      <p:sp>
        <p:nvSpPr>
          <p:cNvPr id="119814" name="Oval 7"/>
          <p:cNvSpPr>
            <a:spLocks noChangeArrowheads="1"/>
          </p:cNvSpPr>
          <p:nvPr/>
        </p:nvSpPr>
        <p:spPr bwMode="auto">
          <a:xfrm>
            <a:off x="1600200" y="3429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Cl</a:t>
            </a:r>
          </a:p>
        </p:txBody>
      </p:sp>
      <p:sp>
        <p:nvSpPr>
          <p:cNvPr id="119815" name="Oval 8"/>
          <p:cNvSpPr>
            <a:spLocks noChangeArrowheads="1"/>
          </p:cNvSpPr>
          <p:nvPr/>
        </p:nvSpPr>
        <p:spPr bwMode="auto">
          <a:xfrm>
            <a:off x="1066800" y="38100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119816" name="Oval 9"/>
          <p:cNvSpPr>
            <a:spLocks noChangeArrowheads="1"/>
          </p:cNvSpPr>
          <p:nvPr/>
        </p:nvSpPr>
        <p:spPr bwMode="auto">
          <a:xfrm>
            <a:off x="1066800" y="41910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sp>
        <p:nvSpPr>
          <p:cNvPr id="119817" name="Oval 10"/>
          <p:cNvSpPr>
            <a:spLocks noChangeArrowheads="1"/>
          </p:cNvSpPr>
          <p:nvPr/>
        </p:nvSpPr>
        <p:spPr bwMode="auto">
          <a:xfrm>
            <a:off x="3429000" y="19050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H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24400" y="2362200"/>
            <a:ext cx="3581400" cy="2362200"/>
            <a:chOff x="2976" y="1488"/>
            <a:chExt cx="2256" cy="1488"/>
          </a:xfrm>
        </p:grpSpPr>
        <p:sp>
          <p:nvSpPr>
            <p:cNvPr id="119847" name="AutoShape 12"/>
            <p:cNvSpPr>
              <a:spLocks noChangeArrowheads="1"/>
            </p:cNvSpPr>
            <p:nvPr/>
          </p:nvSpPr>
          <p:spPr bwMode="auto">
            <a:xfrm>
              <a:off x="3696" y="2352"/>
              <a:ext cx="720" cy="624"/>
            </a:xfrm>
            <a:prstGeom prst="triangle">
              <a:avLst>
                <a:gd name="adj" fmla="val 50000"/>
              </a:avLst>
            </a:prstGeom>
            <a:solidFill>
              <a:srgbClr val="CC0000">
                <a:alpha val="5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8" name="Line 13"/>
            <p:cNvSpPr>
              <a:spLocks noChangeShapeType="1"/>
            </p:cNvSpPr>
            <p:nvPr/>
          </p:nvSpPr>
          <p:spPr bwMode="auto">
            <a:xfrm>
              <a:off x="2976" y="235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49" name="Oval 14"/>
            <p:cNvSpPr>
              <a:spLocks noChangeArrowheads="1"/>
            </p:cNvSpPr>
            <p:nvPr/>
          </p:nvSpPr>
          <p:spPr bwMode="auto">
            <a:xfrm>
              <a:off x="4752" y="1920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Cl</a:t>
              </a:r>
            </a:p>
          </p:txBody>
        </p:sp>
        <p:sp>
          <p:nvSpPr>
            <p:cNvPr id="119850" name="Oval 15"/>
            <p:cNvSpPr>
              <a:spLocks noChangeArrowheads="1"/>
            </p:cNvSpPr>
            <p:nvPr/>
          </p:nvSpPr>
          <p:spPr bwMode="auto">
            <a:xfrm>
              <a:off x="4272" y="1920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Cl</a:t>
              </a:r>
            </a:p>
          </p:txBody>
        </p:sp>
        <p:sp>
          <p:nvSpPr>
            <p:cNvPr id="119851" name="Oval 16"/>
            <p:cNvSpPr>
              <a:spLocks noChangeArrowheads="1"/>
            </p:cNvSpPr>
            <p:nvPr/>
          </p:nvSpPr>
          <p:spPr bwMode="auto">
            <a:xfrm>
              <a:off x="3264" y="1920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Cl</a:t>
              </a:r>
            </a:p>
          </p:txBody>
        </p:sp>
        <p:sp>
          <p:nvSpPr>
            <p:cNvPr id="119852" name="Oval 17"/>
            <p:cNvSpPr>
              <a:spLocks noChangeArrowheads="1"/>
            </p:cNvSpPr>
            <p:nvPr/>
          </p:nvSpPr>
          <p:spPr bwMode="auto">
            <a:xfrm>
              <a:off x="3264" y="1488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Cl</a:t>
              </a:r>
            </a:p>
          </p:txBody>
        </p:sp>
        <p:sp>
          <p:nvSpPr>
            <p:cNvPr id="119853" name="Oval 18"/>
            <p:cNvSpPr>
              <a:spLocks noChangeArrowheads="1"/>
            </p:cNvSpPr>
            <p:nvPr/>
          </p:nvSpPr>
          <p:spPr bwMode="auto">
            <a:xfrm>
              <a:off x="4848" y="1680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19854" name="Oval 19"/>
            <p:cNvSpPr>
              <a:spLocks noChangeArrowheads="1"/>
            </p:cNvSpPr>
            <p:nvPr/>
          </p:nvSpPr>
          <p:spPr bwMode="auto">
            <a:xfrm>
              <a:off x="4368" y="1680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19855" name="Oval 20"/>
            <p:cNvSpPr>
              <a:spLocks noChangeArrowheads="1"/>
            </p:cNvSpPr>
            <p:nvPr/>
          </p:nvSpPr>
          <p:spPr bwMode="auto">
            <a:xfrm>
              <a:off x="2976" y="187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  <p:sp>
          <p:nvSpPr>
            <p:cNvPr id="119856" name="Oval 21"/>
            <p:cNvSpPr>
              <a:spLocks noChangeArrowheads="1"/>
            </p:cNvSpPr>
            <p:nvPr/>
          </p:nvSpPr>
          <p:spPr bwMode="auto">
            <a:xfrm>
              <a:off x="2976" y="211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H</a:t>
              </a:r>
            </a:p>
          </p:txBody>
        </p:sp>
      </p:grp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042988" y="4800600"/>
            <a:ext cx="2106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H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 +  Cl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 </a:t>
            </a:r>
            <a:r>
              <a:rPr lang="en-US" sz="1800" b="1">
                <a:latin typeface="Arial" charset="0"/>
                <a:sym typeface="Wingdings" pitchFamily="2" charset="2"/>
              </a:rPr>
              <a:t></a:t>
            </a:r>
            <a:r>
              <a:rPr lang="en-US" sz="1800">
                <a:latin typeface="Arial" charset="0"/>
                <a:sym typeface="Wingdings" pitchFamily="2" charset="2"/>
              </a:rPr>
              <a:t>  HCl  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4784725" y="4760913"/>
            <a:ext cx="2297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H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 +  Cl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 </a:t>
            </a:r>
            <a:r>
              <a:rPr lang="en-US" sz="1800" b="1">
                <a:latin typeface="Arial" charset="0"/>
                <a:sym typeface="Wingdings" pitchFamily="2" charset="2"/>
              </a:rPr>
              <a:t></a:t>
            </a:r>
            <a:r>
              <a:rPr lang="en-US" sz="1800">
                <a:latin typeface="Arial" charset="0"/>
                <a:sym typeface="Wingdings" pitchFamily="2" charset="2"/>
              </a:rPr>
              <a:t>  2 HCl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5181600"/>
            <a:ext cx="2466975" cy="1143000"/>
            <a:chOff x="768" y="3264"/>
            <a:chExt cx="1554" cy="720"/>
          </a:xfrm>
        </p:grpSpPr>
        <p:sp>
          <p:nvSpPr>
            <p:cNvPr id="119841" name="Rectangle 25"/>
            <p:cNvSpPr>
              <a:spLocks noChangeArrowheads="1"/>
            </p:cNvSpPr>
            <p:nvPr/>
          </p:nvSpPr>
          <p:spPr bwMode="auto">
            <a:xfrm>
              <a:off x="1056" y="3504"/>
              <a:ext cx="120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    </a:t>
              </a:r>
            </a:p>
          </p:txBody>
        </p:sp>
        <p:sp>
          <p:nvSpPr>
            <p:cNvPr id="119842" name="Rectangle 26"/>
            <p:cNvSpPr>
              <a:spLocks noChangeArrowheads="1"/>
            </p:cNvSpPr>
            <p:nvPr/>
          </p:nvSpPr>
          <p:spPr bwMode="auto">
            <a:xfrm>
              <a:off x="1056" y="3744"/>
              <a:ext cx="120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119843" name="Line 27"/>
            <p:cNvSpPr>
              <a:spLocks noChangeShapeType="1"/>
            </p:cNvSpPr>
            <p:nvPr/>
          </p:nvSpPr>
          <p:spPr bwMode="auto">
            <a:xfrm>
              <a:off x="1680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44" name="Text Box 28"/>
            <p:cNvSpPr txBox="1">
              <a:spLocks noChangeArrowheads="1"/>
            </p:cNvSpPr>
            <p:nvPr/>
          </p:nvSpPr>
          <p:spPr bwMode="auto">
            <a:xfrm>
              <a:off x="1008" y="3264"/>
              <a:ext cx="13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reactants     products</a:t>
              </a:r>
            </a:p>
          </p:txBody>
        </p:sp>
        <p:sp>
          <p:nvSpPr>
            <p:cNvPr id="119845" name="Text Box 29"/>
            <p:cNvSpPr txBox="1">
              <a:spLocks noChangeArrowheads="1"/>
            </p:cNvSpPr>
            <p:nvPr/>
          </p:nvSpPr>
          <p:spPr bwMode="auto">
            <a:xfrm>
              <a:off x="780" y="349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H </a:t>
              </a:r>
            </a:p>
          </p:txBody>
        </p:sp>
        <p:sp>
          <p:nvSpPr>
            <p:cNvPr id="119846" name="Text Box 30"/>
            <p:cNvSpPr txBox="1">
              <a:spLocks noChangeArrowheads="1"/>
            </p:cNvSpPr>
            <p:nvPr/>
          </p:nvSpPr>
          <p:spPr bwMode="auto">
            <a:xfrm>
              <a:off x="768" y="3734"/>
              <a:ext cx="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Cl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953000" y="5165725"/>
            <a:ext cx="2486025" cy="1158875"/>
            <a:chOff x="3120" y="3254"/>
            <a:chExt cx="1566" cy="730"/>
          </a:xfrm>
        </p:grpSpPr>
        <p:sp>
          <p:nvSpPr>
            <p:cNvPr id="119835" name="Rectangle 32"/>
            <p:cNvSpPr>
              <a:spLocks noChangeArrowheads="1"/>
            </p:cNvSpPr>
            <p:nvPr/>
          </p:nvSpPr>
          <p:spPr bwMode="auto">
            <a:xfrm>
              <a:off x="3456" y="3504"/>
              <a:ext cx="120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6" name="Rectangle 33"/>
            <p:cNvSpPr>
              <a:spLocks noChangeArrowheads="1"/>
            </p:cNvSpPr>
            <p:nvPr/>
          </p:nvSpPr>
          <p:spPr bwMode="auto">
            <a:xfrm>
              <a:off x="3456" y="3744"/>
              <a:ext cx="120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119837" name="Line 34"/>
            <p:cNvSpPr>
              <a:spLocks noChangeShapeType="1"/>
            </p:cNvSpPr>
            <p:nvPr/>
          </p:nvSpPr>
          <p:spPr bwMode="auto">
            <a:xfrm>
              <a:off x="4080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38" name="Text Box 35"/>
            <p:cNvSpPr txBox="1">
              <a:spLocks noChangeArrowheads="1"/>
            </p:cNvSpPr>
            <p:nvPr/>
          </p:nvSpPr>
          <p:spPr bwMode="auto">
            <a:xfrm>
              <a:off x="3408" y="3254"/>
              <a:ext cx="12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reactants    products</a:t>
              </a:r>
              <a:endParaRPr lang="en-US">
                <a:latin typeface="Arial" charset="0"/>
              </a:endParaRPr>
            </a:p>
          </p:txBody>
        </p:sp>
        <p:sp>
          <p:nvSpPr>
            <p:cNvPr id="119839" name="Text Box 36"/>
            <p:cNvSpPr txBox="1">
              <a:spLocks noChangeArrowheads="1"/>
            </p:cNvSpPr>
            <p:nvPr/>
          </p:nvSpPr>
          <p:spPr bwMode="auto">
            <a:xfrm>
              <a:off x="3132" y="349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H </a:t>
              </a:r>
            </a:p>
          </p:txBody>
        </p:sp>
        <p:sp>
          <p:nvSpPr>
            <p:cNvPr id="119840" name="Text Box 37"/>
            <p:cNvSpPr txBox="1">
              <a:spLocks noChangeArrowheads="1"/>
            </p:cNvSpPr>
            <p:nvPr/>
          </p:nvSpPr>
          <p:spPr bwMode="auto">
            <a:xfrm>
              <a:off x="3120" y="3734"/>
              <a:ext cx="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Cl</a:t>
              </a:r>
            </a:p>
          </p:txBody>
        </p:sp>
      </p:grpSp>
      <p:sp>
        <p:nvSpPr>
          <p:cNvPr id="119823" name="AutoShape 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119813"/>
            <a:ext cx="609600" cy="357187"/>
          </a:xfrm>
          <a:prstGeom prst="actionButtonBeginning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2008188" y="5511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48" name="Rectangle 40"/>
          <p:cNvSpPr>
            <a:spLocks noChangeArrowheads="1"/>
          </p:cNvSpPr>
          <p:nvPr/>
        </p:nvSpPr>
        <p:spPr bwMode="auto">
          <a:xfrm>
            <a:off x="2008188" y="58896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49" name="Rectangle 41"/>
          <p:cNvSpPr>
            <a:spLocks noChangeArrowheads="1"/>
          </p:cNvSpPr>
          <p:nvPr/>
        </p:nvSpPr>
        <p:spPr bwMode="auto">
          <a:xfrm>
            <a:off x="5834063" y="55245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6732588" y="55245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51" name="Rectangle 43"/>
          <p:cNvSpPr>
            <a:spLocks noChangeArrowheads="1"/>
          </p:cNvSpPr>
          <p:nvPr/>
        </p:nvSpPr>
        <p:spPr bwMode="auto">
          <a:xfrm>
            <a:off x="5837238" y="59134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52" name="Rectangle 44"/>
          <p:cNvSpPr>
            <a:spLocks noChangeArrowheads="1"/>
          </p:cNvSpPr>
          <p:nvPr/>
        </p:nvSpPr>
        <p:spPr bwMode="auto">
          <a:xfrm>
            <a:off x="6734175" y="59055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2935288" y="5511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96654" name="Rectangle 46"/>
          <p:cNvSpPr>
            <a:spLocks noChangeArrowheads="1"/>
          </p:cNvSpPr>
          <p:nvPr/>
        </p:nvSpPr>
        <p:spPr bwMode="auto">
          <a:xfrm>
            <a:off x="2933700" y="58880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96655" name="Rectangle 47"/>
          <p:cNvSpPr>
            <a:spLocks noChangeArrowheads="1"/>
          </p:cNvSpPr>
          <p:nvPr/>
        </p:nvSpPr>
        <p:spPr bwMode="auto">
          <a:xfrm>
            <a:off x="2909888" y="4795838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sym typeface="Wingdings" pitchFamily="2" charset="2"/>
              </a:rPr>
              <a:t>(unbalanced)</a:t>
            </a:r>
          </a:p>
        </p:txBody>
      </p:sp>
      <p:sp>
        <p:nvSpPr>
          <p:cNvPr id="196656" name="Rectangle 48"/>
          <p:cNvSpPr>
            <a:spLocks noChangeArrowheads="1"/>
          </p:cNvSpPr>
          <p:nvPr/>
        </p:nvSpPr>
        <p:spPr bwMode="auto">
          <a:xfrm>
            <a:off x="6843713" y="47625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sym typeface="Wingdings" pitchFamily="2" charset="2"/>
              </a:rPr>
              <a:t>(balanced)</a:t>
            </a:r>
          </a:p>
        </p:txBody>
      </p:sp>
      <p:sp>
        <p:nvSpPr>
          <p:cNvPr id="119834" name="Text Box 49"/>
          <p:cNvSpPr txBox="1">
            <a:spLocks noChangeArrowheads="1"/>
          </p:cNvSpPr>
          <p:nvPr/>
        </p:nvSpPr>
        <p:spPr bwMode="auto">
          <a:xfrm>
            <a:off x="1122363" y="725488"/>
            <a:ext cx="6861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Unbalanced and Balanced Equations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6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1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1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91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1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100"/>
                            </p:stCondLst>
                            <p:childTnLst>
                              <p:par>
                                <p:cTn id="6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6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0" grpId="0"/>
      <p:bldP spid="196631" grpId="0"/>
      <p:bldP spid="196647" grpId="0"/>
      <p:bldP spid="196648" grpId="0"/>
      <p:bldP spid="196649" grpId="0"/>
      <p:bldP spid="196650" grpId="0"/>
      <p:bldP spid="196651" grpId="0"/>
      <p:bldP spid="196652" grpId="0"/>
      <p:bldP spid="196653" grpId="0"/>
      <p:bldP spid="196654" grpId="0"/>
      <p:bldP spid="196655" grpId="0"/>
      <p:bldP spid="19665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low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5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6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1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8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9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0.xml><?xml version="1.0" encoding="utf-8"?>
<a:themeOverride xmlns:a="http://schemas.openxmlformats.org/drawingml/2006/main">
  <a:clrScheme name="Foundry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6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7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8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9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1819</Words>
  <Application>Microsoft Office PowerPoint</Application>
  <PresentationFormat>On-screen Show (4:3)</PresentationFormat>
  <Paragraphs>365</Paragraphs>
  <Slides>27</Slides>
  <Notes>17</Notes>
  <HiddenSlides>0</HiddenSlides>
  <MMClips>2</MMClips>
  <ScaleCrop>false</ScaleCrop>
  <HeadingPairs>
    <vt:vector size="4" baseType="variant">
      <vt:variant>
        <vt:lpstr>Theme</vt:lpstr>
      </vt:variant>
      <vt:variant>
        <vt:i4>16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Concourse</vt:lpstr>
      <vt:lpstr>Opulent</vt:lpstr>
      <vt:lpstr>Civic</vt:lpstr>
      <vt:lpstr>Apex</vt:lpstr>
      <vt:lpstr>Foundry</vt:lpstr>
      <vt:lpstr>Verve</vt:lpstr>
      <vt:lpstr>Solstice</vt:lpstr>
      <vt:lpstr>Urban</vt:lpstr>
      <vt:lpstr>Module</vt:lpstr>
      <vt:lpstr>Flow</vt:lpstr>
      <vt:lpstr>Trek</vt:lpstr>
      <vt:lpstr>1_Concourse</vt:lpstr>
      <vt:lpstr>Median</vt:lpstr>
      <vt:lpstr>1_Solstice</vt:lpstr>
      <vt:lpstr>Paper</vt:lpstr>
      <vt:lpstr>Metro</vt:lpstr>
      <vt:lpstr>Slide 1</vt:lpstr>
      <vt:lpstr>Slide 2</vt:lpstr>
      <vt:lpstr>Signs of Chemical Reactions</vt:lpstr>
      <vt:lpstr>Word Equations</vt:lpstr>
      <vt:lpstr>Slide 5</vt:lpstr>
      <vt:lpstr>Slide 6</vt:lpstr>
      <vt:lpstr>Showing Phases in a Chemical Equation</vt:lpstr>
      <vt:lpstr>Slide 8</vt:lpstr>
      <vt:lpstr>Slide 9</vt:lpstr>
      <vt:lpstr>CH4 + 2 O2      CO2 +  2 H2O</vt:lpstr>
      <vt:lpstr>Visualizing a Chemical Reaction</vt:lpstr>
      <vt:lpstr>Types of Chemical Reactions</vt:lpstr>
      <vt:lpstr>Slide 13</vt:lpstr>
      <vt:lpstr>Combination Reaction</vt:lpstr>
      <vt:lpstr>Slide 15</vt:lpstr>
      <vt:lpstr>Decomposition Reaction</vt:lpstr>
      <vt:lpstr>Decomposition Reactions</vt:lpstr>
      <vt:lpstr>Displacement Reactions</vt:lpstr>
      <vt:lpstr>Single and Double DISplacement Reactions</vt:lpstr>
      <vt:lpstr>Slide 20</vt:lpstr>
      <vt:lpstr>Double Displacement Reaction</vt:lpstr>
      <vt:lpstr>Slide 22</vt:lpstr>
      <vt:lpstr>Slide 23</vt:lpstr>
      <vt:lpstr>Slide 24</vt:lpstr>
      <vt:lpstr>Oxidation and Reduction Reactions in our daily lives….</vt:lpstr>
      <vt:lpstr>Rancidity.</vt:lpstr>
      <vt:lpstr>  Any Questions…</vt:lpstr>
    </vt:vector>
  </TitlesOfParts>
  <Company>Illinois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Equations &amp; Reactions</dc:title>
  <dc:subject>Chemistry</dc:subject>
  <dc:creator>Jeff  Christopherson</dc:creator>
  <dc:description>Unit 7</dc:description>
  <cp:lastModifiedBy>dell</cp:lastModifiedBy>
  <cp:revision>231</cp:revision>
  <dcterms:created xsi:type="dcterms:W3CDTF">2002-03-25T20:58:11Z</dcterms:created>
  <dcterms:modified xsi:type="dcterms:W3CDTF">2024-04-19T01:41:24Z</dcterms:modified>
  <cp:category>Chemistry - Chemical Equations</cp:category>
</cp:coreProperties>
</file>