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embedTrueTypeFonts="1" strictFirstAndLastChars="0" autoCompressPictures="0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</p:sldIdLst>
  <p:sldSz cx="9144000" cy="5143500"/>
  <p:notesSz cx="51435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Lobster"/>
      <p:regular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Source Code Pro"/>
      <p:regular r:id="rId48"/>
      <p:bold r:id="rId49"/>
      <p:italic r:id="rId50"/>
      <p:boldItalic r:id="rId51"/>
    </p:embeddedFont>
    <p:embeddedFont>
      <p:font typeface="Lora"/>
      <p:regular r:id="rId52"/>
      <p:bold r:id="rId53"/>
      <p:italic r:id="rId54"/>
      <p:boldItalic r:id="rId55"/>
    </p:embeddedFont>
    <p:embeddedFont>
      <p:font typeface="EB Garamond"/>
      <p:regular r:id="rId56"/>
      <p:bold r:id="rId57"/>
      <p:italic r:id="rId58"/>
      <p:boldItalic r:id="rId59"/>
    </p:embeddedFont>
    <p:embeddedFont>
      <p:font typeface="Comforta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40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oundtripDataSignature="AMtx7mhMv35uzqCwvxeiICm8FeMt/s2gSg==" r:id="rId62"/>
    </p:ext>
    <p:ext uri="GoogleSlidesCustomDataVersion2">
      <go:slidesCustomData xmlns:go="http://customooxmlschemas.google.com/" roundtripDataSignature="AMtx7mjlNjhELKrJzYsARSyi4UPL4dd1/g==" r:id="rId62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44" Type="http://schemas.openxmlformats.org/officeDocument/2006/relationships/font" Target="fonts/Lato-regular.fntdata"/><Relationship Id="rId43" Type="http://schemas.openxmlformats.org/officeDocument/2006/relationships/font" Target="fonts/Lobster-regular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Nunito-regular.fntdata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Comforta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omfortaa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CodePro-boldItalic.fntdata"/><Relationship Id="rId50" Type="http://schemas.openxmlformats.org/officeDocument/2006/relationships/font" Target="fonts/SourceCodePro-italic.fntdata"/><Relationship Id="rId53" Type="http://schemas.openxmlformats.org/officeDocument/2006/relationships/font" Target="fonts/Lora-bold.fntdata"/><Relationship Id="rId52" Type="http://schemas.openxmlformats.org/officeDocument/2006/relationships/font" Target="fonts/Lora-regular.fntdata"/><Relationship Id="rId11" Type="http://schemas.openxmlformats.org/officeDocument/2006/relationships/slide" Target="slides/slide6.xml"/><Relationship Id="rId55" Type="http://schemas.openxmlformats.org/officeDocument/2006/relationships/font" Target="fonts/Lora-boldItalic.fntdata"/><Relationship Id="rId10" Type="http://schemas.openxmlformats.org/officeDocument/2006/relationships/slide" Target="slides/slide5.xml"/><Relationship Id="rId54" Type="http://schemas.openxmlformats.org/officeDocument/2006/relationships/font" Target="fonts/Lora-italic.fntdata"/><Relationship Id="rId13" Type="http://schemas.openxmlformats.org/officeDocument/2006/relationships/slide" Target="slides/slide8.xml"/><Relationship Id="rId57" Type="http://schemas.openxmlformats.org/officeDocument/2006/relationships/font" Target="fonts/EBGaramond-bold.fntdata"/><Relationship Id="rId12" Type="http://schemas.openxmlformats.org/officeDocument/2006/relationships/slide" Target="slides/slide7.xml"/><Relationship Id="rId56" Type="http://schemas.openxmlformats.org/officeDocument/2006/relationships/font" Target="fonts/EBGaramond-regular.fntdata"/><Relationship Id="rId15" Type="http://schemas.openxmlformats.org/officeDocument/2006/relationships/slide" Target="slides/slide10.xml"/><Relationship Id="rId59" Type="http://schemas.openxmlformats.org/officeDocument/2006/relationships/font" Target="fonts/EBGaramond-boldItalic.fntdata"/><Relationship Id="rId14" Type="http://schemas.openxmlformats.org/officeDocument/2006/relationships/slide" Target="slides/slide9.xml"/><Relationship Id="rId58" Type="http://schemas.openxmlformats.org/officeDocument/2006/relationships/font" Target="fonts/EBGaramon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7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0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1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2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8574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sdsdsdsdss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44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44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2" name="Google Shape;152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46"/>
          <p:cNvGrpSpPr/>
          <p:nvPr/>
        </p:nvGrpSpPr>
        <p:grpSpPr>
          <a:xfrm>
            <a:off x="5959221" y="4119576"/>
            <a:ext cx="2520949" cy="1024165"/>
            <a:chOff x="6917201" y="0"/>
            <a:chExt cx="2227776" cy="863400"/>
          </a:xfrm>
        </p:grpSpPr>
        <p:sp>
          <p:nvSpPr>
            <p:cNvPr id="156" name="Google Shape;156;p4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46"/>
          <p:cNvGrpSpPr/>
          <p:nvPr/>
        </p:nvGrpSpPr>
        <p:grpSpPr>
          <a:xfrm>
            <a:off x="199148" y="2"/>
            <a:ext cx="2795411" cy="1083308"/>
            <a:chOff x="6917201" y="0"/>
            <a:chExt cx="2227776" cy="863400"/>
          </a:xfrm>
        </p:grpSpPr>
        <p:sp>
          <p:nvSpPr>
            <p:cNvPr id="160" name="Google Shape;160;p4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46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4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5" name="Google Shape;165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6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6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6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6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6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6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6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6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6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6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6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6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6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6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6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6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6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6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6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6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6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6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37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57" name="Google Shape;57;p37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7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7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3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37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62" name="Google Shape;62;p3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37"/>
          <p:cNvGrpSpPr/>
          <p:nvPr/>
        </p:nvGrpSpPr>
        <p:grpSpPr>
          <a:xfrm>
            <a:off x="5886353" y="1243"/>
            <a:ext cx="3257452" cy="1261514"/>
            <a:chOff x="6917201" y="0"/>
            <a:chExt cx="2227776" cy="863400"/>
          </a:xfrm>
        </p:grpSpPr>
        <p:sp>
          <p:nvSpPr>
            <p:cNvPr id="66" name="Google Shape;66;p3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3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0" name="Google Shape;70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3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77" name="Google Shape;77;p3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3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81" name="Google Shape;81;p3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3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85" name="Google Shape;85;p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3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89" name="Google Shape;89;p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38"/>
          <p:cNvGrpSpPr/>
          <p:nvPr/>
        </p:nvGrpSpPr>
        <p:grpSpPr>
          <a:xfrm>
            <a:off x="199148" y="4055652"/>
            <a:ext cx="2795411" cy="1083308"/>
            <a:chOff x="6917201" y="0"/>
            <a:chExt cx="2227776" cy="863400"/>
          </a:xfrm>
        </p:grpSpPr>
        <p:sp>
          <p:nvSpPr>
            <p:cNvPr id="93" name="Google Shape;93;p3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3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7" name="Google Shape;97;p3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9"/>
          <p:cNvGrpSpPr/>
          <p:nvPr/>
        </p:nvGrpSpPr>
        <p:grpSpPr>
          <a:xfrm>
            <a:off x="5594190" y="3961115"/>
            <a:ext cx="2910143" cy="1182340"/>
            <a:chOff x="6917201" y="0"/>
            <a:chExt cx="2227776" cy="863400"/>
          </a:xfrm>
        </p:grpSpPr>
        <p:sp>
          <p:nvSpPr>
            <p:cNvPr id="102" name="Google Shape;102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39"/>
          <p:cNvGrpSpPr/>
          <p:nvPr/>
        </p:nvGrpSpPr>
        <p:grpSpPr>
          <a:xfrm>
            <a:off x="199148" y="2"/>
            <a:ext cx="2795411" cy="1083308"/>
            <a:chOff x="6917201" y="0"/>
            <a:chExt cx="2227776" cy="863400"/>
          </a:xfrm>
        </p:grpSpPr>
        <p:sp>
          <p:nvSpPr>
            <p:cNvPr id="106" name="Google Shape;106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" name="Google Shape;116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4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4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4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/>
        </p:nvSpPr>
        <p:spPr>
          <a:xfrm>
            <a:off x="1439475" y="478200"/>
            <a:ext cx="63183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0"/>
              <a:buFont typeface="Arial"/>
              <a:buNone/>
            </a:pPr>
            <a:r>
              <a:rPr b="0" i="0" lang="en-US" sz="7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CHAPTER-2</a:t>
            </a:r>
            <a:endParaRPr b="0" i="0" sz="7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483050" y="2217150"/>
            <a:ext cx="76950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526525" y="2289625"/>
            <a:ext cx="63183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396100" y="1970825"/>
            <a:ext cx="81384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714900" y="2188175"/>
            <a:ext cx="732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AC</a:t>
            </a:r>
            <a:r>
              <a:rPr b="0" i="0" lang="en-US" sz="49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IDS,BASES AND SALTS</a:t>
            </a:r>
            <a:endParaRPr b="0" i="0" sz="49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/>
        </p:nvSpPr>
        <p:spPr>
          <a:xfrm>
            <a:off x="190650" y="199950"/>
            <a:ext cx="8477400" cy="4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INDICATORS: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7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i) Indicators showing different colours in acidic and basic medium------   </a:t>
            </a:r>
            <a:endParaRPr b="0" i="0" sz="2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27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(a)Natural indicator-Litmus paper, Red </a:t>
            </a:r>
            <a:endParaRPr b="0" i="0" sz="2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           cabbage</a:t>
            </a:r>
            <a:endParaRPr b="0" i="0" sz="2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          (b)Synthetic indicator-Phenolphthalein,Methyl   </a:t>
            </a:r>
            <a:endParaRPr b="0" i="0" sz="2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            orange</a:t>
            </a:r>
            <a:endParaRPr b="0" i="0" sz="2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(ii) Indicators giving different odours in acidic and basic medium(olfactory indicator)--onion,clove oil</a:t>
            </a:r>
            <a:endParaRPr b="0" i="0" sz="27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/>
        </p:nvSpPr>
        <p:spPr>
          <a:xfrm>
            <a:off x="523700" y="271200"/>
            <a:ext cx="83418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You have been provided with three test tubes. One of them contains distilled water and the other two contain an acidic solution and a basic solution, respectively. If you are given only red litmus paper, how will you identify the contents of each test tube? 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/>
        </p:nvSpPr>
        <p:spPr>
          <a:xfrm>
            <a:off x="190500" y="42750"/>
            <a:ext cx="8540700" cy="5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9900FF"/>
                </a:solidFill>
                <a:latin typeface="Lora"/>
                <a:ea typeface="Lora"/>
                <a:cs typeface="Lora"/>
                <a:sym typeface="Lora"/>
              </a:rPr>
              <a:t>REACTION OF METALS WITH ACIDS AND BASES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LcParenBoth"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ACIDS------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Zn(s) + H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(aq) → ZnSO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(aq) + H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(g) </a:t>
            </a:r>
            <a:endParaRPr b="0" i="0" sz="2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Zn(s) + 2HCl(aq) → ZnCl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(aq) + H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 b="0" i="0" sz="2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lphaLcParenBoth"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BASES-----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Zn+NaoH→Na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ZnO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+H</a:t>
            </a:r>
            <a:r>
              <a:rPr b="0" i="0" lang="en-US" sz="19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1" sz="19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407825" y="344475"/>
            <a:ext cx="8647800" cy="4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407825" y="308850"/>
            <a:ext cx="201900" cy="16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122725" y="225675"/>
            <a:ext cx="8861700" cy="4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+ 2HCl-------&gt;2NaCl+ 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O+CO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9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NaHCO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+HCl--------&gt;NaCl+H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+CO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TEST  FOR CARBON DI-OXIDE</a:t>
            </a:r>
            <a:endParaRPr b="1" i="0" sz="27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   Ca(OH)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+CO</a:t>
            </a:r>
            <a:r>
              <a:rPr b="0" i="0" lang="en-US" sz="18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2-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------&gt;CaCO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+H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24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    lime water                 (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insoluble in water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24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    CaCO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+H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O+CO</a:t>
            </a:r>
            <a:r>
              <a:rPr b="0" i="0" lang="en-US" sz="18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2------&gt; 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Ca(HCO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9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(soluble in water)</a:t>
            </a:r>
            <a:endParaRPr b="0" i="0" sz="19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728575" y="46327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728575" y="463275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REACTION OF ACIDCS AND BASES WITH METAL CARBONATES AND BICARBONATES:</a:t>
            </a:r>
            <a:endParaRPr b="0" i="0" sz="2400" u="sng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/>
        </p:nvSpPr>
        <p:spPr>
          <a:xfrm>
            <a:off x="188700" y="339025"/>
            <a:ext cx="8766600" cy="4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633525" y="66520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REACTION OF ACIDS WITH BASES:</a:t>
            </a:r>
            <a:endParaRPr b="0" i="0" sz="2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Neutrilisation reaction :</a:t>
            </a:r>
            <a:endParaRPr b="0" i="0" sz="2400" u="sng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NaOH +HCl----&gt;NaCl +H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24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+2NaOH----&gt;Na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 +2H</a:t>
            </a:r>
            <a:r>
              <a:rPr b="0" i="0" lang="en-US" sz="19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24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/>
        </p:nvSpPr>
        <p:spPr>
          <a:xfrm>
            <a:off x="323650" y="434750"/>
            <a:ext cx="8419500" cy="4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Reaction of Metallic Oxides with Acids :</a:t>
            </a:r>
            <a:endParaRPr b="0" i="0" sz="4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+6HCl---&gt; AlCl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+3H</a:t>
            </a: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ZnO+ H2SO4---&gt;ZnSO4 +H2O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6931675" y="2579450"/>
            <a:ext cx="188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/>
        </p:nvSpPr>
        <p:spPr>
          <a:xfrm>
            <a:off x="149750" y="115925"/>
            <a:ext cx="8665800" cy="4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Reaction of non-metallic oxide with base :</a:t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13475" y="550675"/>
            <a:ext cx="732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352625" y="2376550"/>
            <a:ext cx="78921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1439475" y="2782325"/>
            <a:ext cx="732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</a:t>
            </a: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+Ca(OH)</a:t>
            </a: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---&gt; CaCO</a:t>
            </a:r>
            <a:r>
              <a:rPr b="0" i="0" lang="en-US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-108585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6" name="Google Shape;2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">
            <a:off x="-1389350" y="-2504388"/>
            <a:ext cx="10894751" cy="81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0" name="Google Shape;1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1975" y="0"/>
            <a:ext cx="7042025" cy="56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8" name="Google Shape;2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8225" y="-1561075"/>
            <a:ext cx="10200451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4" name="Google Shape;3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75" y="-81800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0" name="Google Shape;3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50" y="209550"/>
            <a:ext cx="8518049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6" name="Google Shape;3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598825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2" name="Google Shape;3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3900"/>
            <a:ext cx="9753600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8" name="Google Shape;3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332" y="0"/>
            <a:ext cx="8099676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/>
        </p:nvSpPr>
        <p:spPr>
          <a:xfrm>
            <a:off x="-164675" y="43050"/>
            <a:ext cx="9144000" cy="5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512025" y="333300"/>
            <a:ext cx="732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Chemicals fron Common Salt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1091575" y="985400"/>
            <a:ext cx="732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743875" y="333300"/>
            <a:ext cx="73269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323525" y="1043375"/>
            <a:ext cx="449100" cy="114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7"/>
          <p:cNvSpPr/>
          <p:nvPr/>
        </p:nvSpPr>
        <p:spPr>
          <a:xfrm flipH="1">
            <a:off x="3033400" y="1043375"/>
            <a:ext cx="449100" cy="197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4897950" y="999900"/>
            <a:ext cx="410700" cy="223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6859200" y="999900"/>
            <a:ext cx="338100" cy="255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743875" y="2144700"/>
            <a:ext cx="18258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NaOH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(Caustic Soda)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2743700" y="3101125"/>
            <a:ext cx="1941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CaOCl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(Bleaching powder)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4511700" y="3304025"/>
            <a:ext cx="1941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NaHCO</a:t>
            </a: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(Baking Soda)</a:t>
            </a:r>
            <a:endParaRPr b="0" i="0" sz="2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6337525" y="3550375"/>
            <a:ext cx="2550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.10H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b="0" i="0" sz="2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(Washing Soda)</a:t>
            </a:r>
            <a:endParaRPr b="0" i="0" sz="2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/>
          <p:nvPr/>
        </p:nvSpPr>
        <p:spPr>
          <a:xfrm>
            <a:off x="48300" y="434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8"/>
          <p:cNvSpPr txBox="1"/>
          <p:nvPr/>
        </p:nvSpPr>
        <p:spPr>
          <a:xfrm>
            <a:off x="309150" y="289825"/>
            <a:ext cx="7326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468550" y="463725"/>
            <a:ext cx="720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</a:t>
            </a: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NaOH</a:t>
            </a:r>
            <a:endParaRPr b="0" i="0" sz="3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3091475" y="782525"/>
            <a:ext cx="732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729400" y="1289725"/>
            <a:ext cx="7216500" cy="130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2NaCl +2H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    2NaOH+H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+Cl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3685625" y="1898350"/>
            <a:ext cx="695700" cy="20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3685625" y="1043375"/>
            <a:ext cx="318900" cy="42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1975650" y="72450"/>
            <a:ext cx="4362000" cy="536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Preparation </a:t>
            </a:r>
            <a:endParaRPr b="0" i="0" sz="2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3874000" y="2579450"/>
            <a:ext cx="507300" cy="53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8"/>
          <p:cNvSpPr txBox="1"/>
          <p:nvPr/>
        </p:nvSpPr>
        <p:spPr>
          <a:xfrm>
            <a:off x="1758275" y="3202575"/>
            <a:ext cx="59124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CHLOR-ALKALI PROCESS</a:t>
            </a:r>
            <a:endParaRPr b="0" i="0" sz="3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Electrolysis of Brine Solution)</a:t>
            </a:r>
            <a:endParaRPr b="0" i="0" sz="3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/>
        </p:nvSpPr>
        <p:spPr>
          <a:xfrm>
            <a:off x="135250" y="101450"/>
            <a:ext cx="88686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512025" y="275325"/>
            <a:ext cx="4134900" cy="6666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772875" y="275325"/>
            <a:ext cx="732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Uses Of NaOH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763200" y="927450"/>
            <a:ext cx="347700" cy="4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589300" y="1405650"/>
            <a:ext cx="3767700" cy="123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soaps and detergent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2.paper industry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3.as a laboratory reagent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5168550" y="318800"/>
            <a:ext cx="3835200" cy="666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5096075" y="181275"/>
            <a:ext cx="37677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4849750" y="224750"/>
            <a:ext cx="42942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5081600" y="362375"/>
            <a:ext cx="73269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Uses of Chlorine</a:t>
            </a:r>
            <a:endParaRPr b="0" i="0" sz="3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 flipH="1" rot="10800000">
            <a:off x="5081600" y="1333125"/>
            <a:ext cx="37968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5110600" y="1521575"/>
            <a:ext cx="3593700" cy="1116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disinfectant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making PVC(polymer)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CFC,DDT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29"/>
          <p:cNvSpPr/>
          <p:nvPr/>
        </p:nvSpPr>
        <p:spPr>
          <a:xfrm>
            <a:off x="6134650" y="1014400"/>
            <a:ext cx="695700" cy="49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2946550" y="2883775"/>
            <a:ext cx="3376500" cy="854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 txBox="1"/>
          <p:nvPr/>
        </p:nvSpPr>
        <p:spPr>
          <a:xfrm>
            <a:off x="3105975" y="3014175"/>
            <a:ext cx="29271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Uses of 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29"/>
          <p:cNvSpPr txBox="1"/>
          <p:nvPr/>
        </p:nvSpPr>
        <p:spPr>
          <a:xfrm>
            <a:off x="2816150" y="3970600"/>
            <a:ext cx="4985100" cy="1116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1.hydrogenation of vegetable oil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2.As a fuel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6" name="Google Shape;1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00" y="-1600200"/>
            <a:ext cx="97536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 txBox="1"/>
          <p:nvPr/>
        </p:nvSpPr>
        <p:spPr>
          <a:xfrm>
            <a:off x="2510375" y="2732125"/>
            <a:ext cx="320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/>
        </p:nvSpPr>
        <p:spPr>
          <a:xfrm>
            <a:off x="0" y="43500"/>
            <a:ext cx="8970000" cy="5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2569800" y="304325"/>
            <a:ext cx="2173800" cy="5217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Preparation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1845225" y="1072350"/>
            <a:ext cx="3869100" cy="623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Bleaching Powder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3685625" y="753550"/>
            <a:ext cx="362400" cy="42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1149650" y="3043075"/>
            <a:ext cx="6318300" cy="1043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Ca(OH)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+Cl</a:t>
            </a: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       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CaOCl</a:t>
            </a:r>
            <a:r>
              <a:rPr b="0" i="0" lang="en-US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3533325" y="3289525"/>
            <a:ext cx="492900" cy="20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2482725" y="1695600"/>
            <a:ext cx="362400" cy="134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 txBox="1"/>
          <p:nvPr/>
        </p:nvSpPr>
        <p:spPr>
          <a:xfrm>
            <a:off x="1748625" y="970500"/>
            <a:ext cx="4043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3497225" y="1869375"/>
            <a:ext cx="3869100" cy="77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3294350" y="1862200"/>
            <a:ext cx="42603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chemical name: Calcium oxy chloride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4656525" y="1478100"/>
            <a:ext cx="159300" cy="42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/>
          <p:nvPr/>
        </p:nvSpPr>
        <p:spPr>
          <a:xfrm>
            <a:off x="1091675" y="318800"/>
            <a:ext cx="7071900" cy="92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1280075" y="492700"/>
            <a:ext cx="6492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Uses of Bleaching Powder </a:t>
            </a:r>
            <a:endParaRPr b="0" i="0" sz="3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3787050" y="1231750"/>
            <a:ext cx="666600" cy="724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1787250" y="2072250"/>
            <a:ext cx="5796600" cy="18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1874200" y="2115725"/>
            <a:ext cx="55356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textile industry for bleaching cotton and linen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paper industry for bleaching wood pulp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 a disinfectant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/>
        </p:nvSpPr>
        <p:spPr>
          <a:xfrm>
            <a:off x="425075" y="202875"/>
            <a:ext cx="5912400" cy="1057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Common Acids :</a:t>
            </a:r>
            <a:endParaRPr b="0" i="0" sz="6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396100" y="1579550"/>
            <a:ext cx="3173700" cy="35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1.Acetic acid</a:t>
            </a:r>
            <a:endParaRPr b="0" i="0" sz="3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(CH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COOH)</a:t>
            </a:r>
            <a:endParaRPr b="0" i="0" sz="3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2.Citric acid</a:t>
            </a:r>
            <a:endParaRPr b="0" i="0" sz="3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(C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0" i="0" lang="en-US" sz="3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3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3.Formic acid</a:t>
            </a:r>
            <a:endParaRPr b="0" i="0" sz="3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(HCOOH)</a:t>
            </a:r>
            <a:endParaRPr b="0" i="0" sz="3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1932175" y="1072350"/>
            <a:ext cx="333300" cy="56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3642150" y="1579550"/>
            <a:ext cx="4550100" cy="35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3714600" y="1869375"/>
            <a:ext cx="4188000" cy="31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1.Hydrochloric acid (HCl)</a:t>
            </a:r>
            <a:endParaRPr b="0" i="0" sz="3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2.Sulphuric acid (H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3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3.Nitric acid     (HNO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0" i="0" sz="3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5685425" y="1246250"/>
            <a:ext cx="333300" cy="565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0" y="0"/>
            <a:ext cx="90486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CLASSIFICATION OF ACIDS :</a:t>
            </a:r>
            <a:endParaRPr b="0" i="0" sz="32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Acids can be classified as-</a:t>
            </a:r>
            <a:endParaRPr b="0" i="0" sz="3200" u="none" cap="none" strike="noStrik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(i)Organic Acids- acids which are present in plants and animals.example:Acetic Acid,Formic acid</a:t>
            </a:r>
            <a:endParaRPr b="0" i="0" sz="32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(ii)Inorganic Acid: Acids which are obtained from rocks and minerals.example-HCl,Nitric acid,sulphuric acid</a:t>
            </a:r>
            <a:endParaRPr b="0" i="0" sz="32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8" name="Google Shape;208;p6"/>
          <p:cNvPicPr preferRelativeResize="0"/>
          <p:nvPr/>
        </p:nvPicPr>
        <p:blipFill rotWithShape="1">
          <a:blip r:embed="rId3">
            <a:alphaModFix/>
          </a:blip>
          <a:srcRect b="-13699" l="1080" r="-1080" t="2675"/>
          <a:stretch/>
        </p:blipFill>
        <p:spPr>
          <a:xfrm>
            <a:off x="0" y="-260800"/>
            <a:ext cx="9468449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4" name="Google Shape;2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7612" y="-201362"/>
            <a:ext cx="9826724" cy="55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8"/>
          <p:cNvPicPr preferRelativeResize="0"/>
          <p:nvPr/>
        </p:nvPicPr>
        <p:blipFill rotWithShape="1">
          <a:blip r:embed="rId3">
            <a:alphaModFix/>
          </a:blip>
          <a:srcRect b="-13308" l="1240" r="-1239" t="7264"/>
          <a:stretch/>
        </p:blipFill>
        <p:spPr>
          <a:xfrm>
            <a:off x="252850" y="481200"/>
            <a:ext cx="8196449" cy="66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6" name="Google Shape;226;p9"/>
          <p:cNvPicPr preferRelativeResize="0"/>
          <p:nvPr/>
        </p:nvPicPr>
        <p:blipFill rotWithShape="1">
          <a:blip r:embed="rId3">
            <a:alphaModFix/>
          </a:blip>
          <a:srcRect b="7821" l="3660" r="0" t="5658"/>
          <a:stretch/>
        </p:blipFill>
        <p:spPr>
          <a:xfrm>
            <a:off x="-399100" y="-1094825"/>
            <a:ext cx="9396900" cy="63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