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92" r:id="rId3"/>
    <p:sldId id="259" r:id="rId4"/>
    <p:sldId id="258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86" r:id="rId13"/>
    <p:sldId id="266" r:id="rId14"/>
    <p:sldId id="267" r:id="rId15"/>
    <p:sldId id="287" r:id="rId16"/>
    <p:sldId id="268" r:id="rId17"/>
    <p:sldId id="269" r:id="rId18"/>
    <p:sldId id="288" r:id="rId19"/>
    <p:sldId id="270" r:id="rId20"/>
    <p:sldId id="289" r:id="rId21"/>
    <p:sldId id="271" r:id="rId22"/>
    <p:sldId id="290" r:id="rId23"/>
    <p:sldId id="272" r:id="rId24"/>
    <p:sldId id="274" r:id="rId25"/>
    <p:sldId id="275" r:id="rId26"/>
    <p:sldId id="291" r:id="rId27"/>
    <p:sldId id="273" r:id="rId28"/>
    <p:sldId id="277" r:id="rId29"/>
    <p:sldId id="276" r:id="rId30"/>
    <p:sldId id="278" r:id="rId31"/>
    <p:sldId id="280" r:id="rId32"/>
    <p:sldId id="279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71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0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23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/>
              <a:pPr/>
              <a:t>5/31/2024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E7E9B4-2636-4072-B579-39487DF47A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024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766971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933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57031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23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277755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482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7660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7093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>
                <a:solidFill>
                  <a:prstClr val="white"/>
                </a:solidFill>
              </a:rPr>
              <a:pPr/>
              <a:t>5/31/2024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E7E9B4-2636-4072-B579-39487DF47AC7}" type="slidenum">
              <a:rPr lang="en-IN" smtClean="0">
                <a:solidFill>
                  <a:prstClr val="white"/>
                </a:solidFill>
              </a:rPr>
              <a:pPr/>
              <a:t>‹#›</a:t>
            </a:fld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094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8299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19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03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32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36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40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29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162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AF72-ABD6-4A87-B7FA-6B77F4427B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ABB08-3E4F-4C88-8570-B71824353DF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13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0CE563C-FC2D-4BB5-B06D-A63926FF7AD6}" type="datetimeFigureOut">
              <a:rPr lang="en-US" smtClean="0">
                <a:solidFill>
                  <a:prstClr val="black"/>
                </a:solidFill>
              </a:rPr>
              <a:pPr/>
              <a:t>5/31/2024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E7E9B4-2636-4072-B579-39487DF47AC7}" type="slidenum">
              <a:rPr lang="en-IN" smtClean="0">
                <a:solidFill>
                  <a:prstClr val="black"/>
                </a:solidFill>
              </a:rPr>
              <a:pPr/>
              <a:t>‹#›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17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in/imgres?imgurl=https://img.aws.livestrongcdn.com/ls-article-image-400/cme/cme_public_images/www_livestrong_com/photos.demandstudios.com/getty/article/94/47/119605884_XS.jpg&amp;imgrefurl=https://www.livestrong.com/article/170330-the-difference-between-citric-acid-ascorbic-acid-sorbic-acid/&amp;docid=5ebnr__z1KIoGM&amp;tbnid=zbOqys5vPFGURM:&amp;vet=10ahUKEwiRnNGBnbLbAhVLX30KHZiZBm8QMwhwKCYwJg..i&amp;w=400&amp;h=277&amp;hl=en&amp;bih=651&amp;biw=1366&amp;q=natural%20sources%20of%20caboxylic%20acids&amp;ved=0ahUKEwiRnNGBnbLbAhVLX30KHZiZBm8QMwhwKCYwJg&amp;iact=mrc&amp;uact=8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i&amp;source=images&amp;cd=&amp;ved=2ahUKEwibi8TNnbLbAhWGfysKHZYaC7AQjRx6BAgBEAU&amp;url=https://www.quora.com/What-are-natural-sources-of-acids-found-in-nature&amp;psig=AOvVaw0ZIn2ifahoBqbHoVKlFJz0&amp;ust=1527934314867648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5334" y="316566"/>
            <a:ext cx="10635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CHEMISTRY –CLASS XII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UNIT XII-ALDEHYDES, KETONES AND CARBOXYLIC ACIDS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rial Black" pitchFamily="34" charset="0"/>
                <a:cs typeface="Arial" panose="020B0604020202020204" pitchFamily="34" charset="0"/>
              </a:rPr>
              <a:t>PART-III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" y="6358597"/>
            <a:ext cx="175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4364" y="4378817"/>
            <a:ext cx="589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860" y="2296532"/>
            <a:ext cx="10653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200" dirty="0" smtClean="0">
                <a:solidFill>
                  <a:srgbClr val="FFFF00"/>
                </a:solidFill>
                <a:latin typeface="Berlin Sans FB Demi" pitchFamily="34" charset="0"/>
                <a:cs typeface="Arial" panose="020B0604020202020204" pitchFamily="34" charset="0"/>
              </a:rPr>
              <a:t>Carboxylic acids: Nomenclature, preparation , physical properties, chemical properties and uses </a:t>
            </a:r>
            <a:r>
              <a:rPr lang="en-US" sz="32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655" y="436098"/>
            <a:ext cx="10958733" cy="70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acids…… 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0332" y="1195755"/>
            <a:ext cx="3383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primary alcohols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and aldehydes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/>
          <a:srcRect l="14204" t="46514" r="17288"/>
          <a:stretch/>
        </p:blipFill>
        <p:spPr>
          <a:xfrm>
            <a:off x="4671702" y="1635372"/>
            <a:ext cx="7175895" cy="38767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542" y="196948"/>
            <a:ext cx="11887199" cy="64078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42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655" y="436098"/>
            <a:ext cx="10958733" cy="70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acids…… 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1234" y="1506455"/>
            <a:ext cx="5774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From alkyl benzenes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542" y="196948"/>
            <a:ext cx="11887199" cy="64078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r="45957" b="45231"/>
          <a:stretch/>
        </p:blipFill>
        <p:spPr>
          <a:xfrm>
            <a:off x="875763" y="2408349"/>
            <a:ext cx="10174310" cy="38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15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129" y="365760"/>
            <a:ext cx="1078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acids…… 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0671" y="1448972"/>
            <a:ext cx="2630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3.a) From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nitriles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970671" y="3658185"/>
            <a:ext cx="24055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b) From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amides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083" y="182880"/>
            <a:ext cx="11802794" cy="65274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5427" r="55998" b="70825"/>
          <a:stretch/>
        </p:blipFill>
        <p:spPr>
          <a:xfrm>
            <a:off x="3786390" y="1256526"/>
            <a:ext cx="6915954" cy="17313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l="2941" r="42378" b="47646"/>
          <a:stretch/>
        </p:blipFill>
        <p:spPr>
          <a:xfrm>
            <a:off x="3638218" y="3247623"/>
            <a:ext cx="7514886" cy="27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93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51692"/>
            <a:ext cx="11331332" cy="7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acids…… 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367" y="6344531"/>
            <a:ext cx="177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791" y="1406769"/>
            <a:ext cx="3458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From Grignard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reagent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158" y="4061548"/>
            <a:ext cx="338395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a) From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acyl 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halides 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4117" y="1273297"/>
            <a:ext cx="7734321" cy="18433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25083" y="154745"/>
            <a:ext cx="11788726" cy="65555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/>
          <a:srcRect r="40290" b="75895"/>
          <a:stretch/>
        </p:blipFill>
        <p:spPr>
          <a:xfrm>
            <a:off x="3943313" y="3447105"/>
            <a:ext cx="7734837" cy="24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137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40" y="351692"/>
            <a:ext cx="11331332" cy="72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acids…… 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367" y="6344531"/>
            <a:ext cx="177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3948" y="1390605"/>
            <a:ext cx="5407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b) From anhydrides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083" y="154745"/>
            <a:ext cx="11788726" cy="655554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/>
          <a:srcRect r="46951" b="63340"/>
          <a:stretch/>
        </p:blipFill>
        <p:spPr>
          <a:xfrm>
            <a:off x="1197734" y="2289635"/>
            <a:ext cx="9929611" cy="37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25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8807" y="262714"/>
            <a:ext cx="1084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acids…… 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6330463"/>
            <a:ext cx="180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280" y="1069145"/>
            <a:ext cx="3419935" cy="58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From esters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26609"/>
            <a:ext cx="11774658" cy="65696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953" r="39494" b="59718"/>
          <a:stretch/>
        </p:blipFill>
        <p:spPr>
          <a:xfrm>
            <a:off x="3953813" y="1262790"/>
            <a:ext cx="7714445" cy="214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5319" b="57304"/>
          <a:stretch/>
        </p:blipFill>
        <p:spPr>
          <a:xfrm>
            <a:off x="3026187" y="3605060"/>
            <a:ext cx="8378780" cy="22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3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451" y="336820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properties of carboxylic acids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586" y="4172755"/>
            <a:ext cx="5396248" cy="24545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1674" y="1171977"/>
            <a:ext cx="10317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Boiling point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Carboxylic acids &gt;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alcohols &gt; aldehydes, ketones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0761" y="1880315"/>
            <a:ext cx="11372045" cy="285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Reason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due to more extensive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intermolecular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hydrogen   bonding between acid molecules.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hydrogen bonds are not broken even in </a:t>
            </a:r>
            <a:endParaRPr lang="en-US" sz="28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the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vapour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phase. In fact, most of the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carboxylic acids are 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existing as dimer in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vapour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083" y="168812"/>
            <a:ext cx="11859065" cy="65555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80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451" y="336820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properties of carboxylic acids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55324" y="2909099"/>
            <a:ext cx="6400799" cy="282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9397" y="1403797"/>
            <a:ext cx="1120462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Solubility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   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members are miscible in water due to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formation of hydrogen bonds with water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083" y="168812"/>
            <a:ext cx="11859065" cy="65555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18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5760" y="105924"/>
            <a:ext cx="11183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roperties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carboxylic acids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6414868"/>
            <a:ext cx="178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0246" y="1196946"/>
            <a:ext cx="10493507" cy="483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involving cleavage of O-H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Acidity:Reactions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metals and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alkalies</a:t>
            </a:r>
            <a:endParaRPr lang="en-US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Effect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substituents on the acidity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carboxylic acids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Reactions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C-OH 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 Formation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anhydride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ii)  Esterification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iii) Reactions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PCl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SOCl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iv) Reaction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ammonia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948" y="105924"/>
            <a:ext cx="11802794" cy="65551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0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6437" y="645713"/>
            <a:ext cx="11183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roperties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carboxylic acids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6414868"/>
            <a:ext cx="178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4253" y="1756522"/>
            <a:ext cx="9710670" cy="3253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 Reactions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–COOH group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Reduction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ii) Decarboxylation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lphaUcParenR" startAt="4"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Substitution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 the Hydrocarbon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Halogenation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ii) Ring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substitution </a:t>
            </a:r>
            <a:endParaRPr lang="en-US" sz="32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948" y="105924"/>
            <a:ext cx="11802794" cy="655516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187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5291" y="168811"/>
            <a:ext cx="1062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045467" y="1047713"/>
            <a:ext cx="99681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CARBOXYLIC ACIDS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of previous session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carboxylic acids?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Nomenclature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carboxylic acids 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carboxyl group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 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Physical properties of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carboxylic acids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acids</a:t>
            </a:r>
          </a:p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Uses of carboxylic acids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Image result for natural sources of carboxylic acids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40214" y="168813"/>
            <a:ext cx="1878430" cy="16599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225083" y="168812"/>
            <a:ext cx="11704320" cy="6559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4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424" y="257229"/>
            <a:ext cx="1047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1174" y="1041009"/>
            <a:ext cx="7335609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involving cleavage of O-H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800" u="sng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Acidity:Reactions</a:t>
            </a:r>
            <a:r>
              <a:rPr lang="en-US" sz="2800" u="sng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metals and </a:t>
            </a:r>
            <a:r>
              <a:rPr lang="en-US" sz="2800" u="sng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alkalies</a:t>
            </a:r>
            <a:endParaRPr lang="en-US" sz="2800" u="sng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083" y="154745"/>
            <a:ext cx="11718388" cy="64500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/>
          <a:srcRect r="29453" b="67445"/>
          <a:stretch/>
        </p:blipFill>
        <p:spPr>
          <a:xfrm>
            <a:off x="1836932" y="2516413"/>
            <a:ext cx="9138634" cy="31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23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424" y="257229"/>
            <a:ext cx="1047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36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acids……….</a:t>
            </a:r>
            <a:endParaRPr lang="en-US" sz="3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1174" y="1041009"/>
            <a:ext cx="7335609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involving cleavage of O-H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800" u="sng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Acidity:Reactions</a:t>
            </a:r>
            <a:r>
              <a:rPr lang="en-US" sz="2800" u="sng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metals and </a:t>
            </a:r>
            <a:r>
              <a:rPr lang="en-US" sz="2800" u="sng" dirty="0" err="1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alkalies</a:t>
            </a:r>
            <a:endParaRPr lang="en-US" sz="2800" u="sng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3203" t="57938" r="2565"/>
          <a:stretch/>
        </p:blipFill>
        <p:spPr>
          <a:xfrm>
            <a:off x="940158" y="4110904"/>
            <a:ext cx="10354615" cy="2032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0923" y="3475472"/>
            <a:ext cx="905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Reason: Resonance stabilization of carboxylate anion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3545" y="2347598"/>
            <a:ext cx="9072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Carboxylic acids are more acidic than alcohols and phenols, why?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5083" y="154745"/>
            <a:ext cx="11718388" cy="64500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3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5844" y="762461"/>
            <a:ext cx="10761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6647" y="1452857"/>
            <a:ext cx="7340958" cy="147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Reactions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O-H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Effect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substituents on the acidity of </a:t>
            </a:r>
            <a:endParaRPr lang="en-US" sz="2800" dirty="0" smtClean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carboxylic acids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7131" y="2928261"/>
            <a:ext cx="9465973" cy="3052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83" y="211015"/>
            <a:ext cx="11746523" cy="649927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34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912" y="209067"/>
            <a:ext cx="1083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9189" y="916953"/>
            <a:ext cx="960716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Reactions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O-H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Effect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substituents on the acidity of carboxylic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acids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041558"/>
            <a:ext cx="9852338" cy="44401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6609" y="209067"/>
            <a:ext cx="11901268" cy="65152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04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5843" y="194999"/>
            <a:ext cx="1078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12" y="6344529"/>
            <a:ext cx="1814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2976" y="1440597"/>
            <a:ext cx="9945856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involving cleavage of O-H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Effect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substituents on the acidity of carboxylic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acids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0671" y="2728113"/>
            <a:ext cx="9903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attachment of phenyl or vinyl group increases the acidity contrary to the decrease expected due to resonance effect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155" y="4159876"/>
            <a:ext cx="3780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because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hybridized carbon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attached to carboxyl     group.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5219" y="4848005"/>
            <a:ext cx="558855" cy="1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475" y="194999"/>
            <a:ext cx="11957538" cy="6557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r="58384" b="80966"/>
          <a:stretch/>
        </p:blipFill>
        <p:spPr>
          <a:xfrm>
            <a:off x="5022761" y="3966694"/>
            <a:ext cx="6056071" cy="17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39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5843" y="194999"/>
            <a:ext cx="1078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12" y="6344529"/>
            <a:ext cx="1814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8793" y="1081825"/>
            <a:ext cx="9924855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arenR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involving cleavage of O-H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Effect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substituents on the acidity of carboxylic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acids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0614" y="2717442"/>
            <a:ext cx="29349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EWG increases the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acidity of aromatic acids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45547" y="2978370"/>
            <a:ext cx="558855" cy="1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475" y="194999"/>
            <a:ext cx="11957538" cy="65574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/>
          <a:srcRect r="57887" b="55372"/>
          <a:stretch/>
        </p:blipFill>
        <p:spPr>
          <a:xfrm>
            <a:off x="5074647" y="2297591"/>
            <a:ext cx="6619369" cy="34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083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814" y="668631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19804" y="1702897"/>
            <a:ext cx="766293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Reactions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C-OH bond</a:t>
            </a:r>
          </a:p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 Formation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anhydride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7594" y="4746177"/>
            <a:ext cx="351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ii)  Esterification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2130" y="2973601"/>
            <a:ext cx="9414456" cy="15561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9803" y="5635157"/>
            <a:ext cx="7880799" cy="7234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5083" y="182880"/>
            <a:ext cx="11816862" cy="65414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97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1288" y="388087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0492" y="1417165"/>
            <a:ext cx="707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 of esterification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609" y="182880"/>
            <a:ext cx="11915336" cy="65274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754" r="32137" b="25191"/>
          <a:stretch/>
        </p:blipFill>
        <p:spPr>
          <a:xfrm>
            <a:off x="1518716" y="2302388"/>
            <a:ext cx="9131121" cy="399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33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814" y="668631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301" y="6309132"/>
            <a:ext cx="1800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8966" y="1420838"/>
            <a:ext cx="9326880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Reactions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C-OH 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bond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iii)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PCl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PCl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SOCl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083" y="211015"/>
            <a:ext cx="11746523" cy="64852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r="30547" b="58752"/>
          <a:stretch/>
        </p:blipFill>
        <p:spPr>
          <a:xfrm>
            <a:off x="1893788" y="2742754"/>
            <a:ext cx="8996966" cy="25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814" y="668631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099" y="6328439"/>
            <a:ext cx="174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2484" y="1698465"/>
            <a:ext cx="935759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Reactions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C-OH bond</a:t>
            </a:r>
          </a:p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iv)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 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ammonia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948" y="182880"/>
            <a:ext cx="11802794" cy="6513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r="27664" b="32917"/>
          <a:stretch/>
        </p:blipFill>
        <p:spPr>
          <a:xfrm>
            <a:off x="1308296" y="2750259"/>
            <a:ext cx="9370454" cy="35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500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693" y="253218"/>
            <a:ext cx="10902462" cy="78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of the previous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895" y="6358597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95" y="1055077"/>
            <a:ext cx="113443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Let us recall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important reactions of aldehydes and ketones such as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nucleophilic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addition reactions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oxidation,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cross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aldol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condensation,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Canizzaro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reaction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Also we have covered the important uses of aldehydes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ketones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session we are discussing about another class of carbonyl compounds, carboxylic acids, most of which are naturally occurring carbon compounds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083" y="253218"/>
            <a:ext cx="11732455" cy="6351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2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8683" y="206330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015" y="6316395"/>
            <a:ext cx="177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363" y="900332"/>
            <a:ext cx="9943580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Reactions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cleavage of C-OH bond</a:t>
            </a:r>
          </a:p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iv) Reaction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ammonia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9988" y="1846153"/>
            <a:ext cx="43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</a:t>
            </a:r>
            <a:r>
              <a:rPr lang="en-US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phthalimide</a:t>
            </a:r>
            <a:endParaRPr lang="en-US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015" y="182880"/>
            <a:ext cx="11788727" cy="655554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rcRect l="1351" r="26768" b="20120"/>
          <a:stretch/>
        </p:blipFill>
        <p:spPr>
          <a:xfrm>
            <a:off x="1322363" y="2423518"/>
            <a:ext cx="9311425" cy="42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4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881" y="497205"/>
            <a:ext cx="10477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741" y="6246055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8972" y="1294229"/>
            <a:ext cx="8243667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 Reactions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involving –COOH group</a:t>
            </a:r>
          </a:p>
          <a:p>
            <a:pPr>
              <a:lnSpc>
                <a:spcPct val="107000"/>
              </a:lnSpc>
            </a:pP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Reduction</a:t>
            </a:r>
            <a:endParaRPr lang="en-US" sz="28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665" y="3924886"/>
            <a:ext cx="416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ii) Decarboxylation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015" y="182880"/>
            <a:ext cx="11816862" cy="65133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1848" r="29851" b="78793"/>
          <a:stretch/>
        </p:blipFill>
        <p:spPr>
          <a:xfrm>
            <a:off x="1695553" y="2397395"/>
            <a:ext cx="8847786" cy="1131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9553" b="83863"/>
          <a:stretch/>
        </p:blipFill>
        <p:spPr>
          <a:xfrm>
            <a:off x="1800665" y="4595706"/>
            <a:ext cx="9125755" cy="86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6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655" y="168812"/>
            <a:ext cx="10501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properties of carboxylic </a:t>
            </a:r>
            <a:r>
              <a:rPr lang="en-US" sz="4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acids…….</a:t>
            </a: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6331339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1686" y="787792"/>
            <a:ext cx="9059594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buFontTx/>
              <a:buAutoNum type="alphaUcParenR" startAt="4"/>
            </a:pP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Substitution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reactions in the Hydrocarbon 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</a:t>
            </a:r>
          </a:p>
          <a:p>
            <a:pPr>
              <a:lnSpc>
                <a:spcPct val="107000"/>
              </a:lnSpc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Halogenation: Hell –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Volhard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</a:t>
            </a:r>
            <a:r>
              <a:rPr lang="en-US" sz="28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Zelinsky</a:t>
            </a:r>
            <a:r>
              <a:rPr lang="en-US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reaction</a:t>
            </a:r>
            <a:endParaRPr lang="en-US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5920" y="3938954"/>
            <a:ext cx="290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ii) Ring substitution 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8832" t="44898" r="3201"/>
          <a:stretch/>
        </p:blipFill>
        <p:spPr>
          <a:xfrm>
            <a:off x="914401" y="1711155"/>
            <a:ext cx="10135672" cy="2227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/>
          <a:srcRect l="2875" t="52974" r="52550"/>
          <a:stretch/>
        </p:blipFill>
        <p:spPr>
          <a:xfrm>
            <a:off x="1519707" y="4554927"/>
            <a:ext cx="4752304" cy="1899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/>
          <a:srcRect l="55099" t="53784" b="2433"/>
          <a:stretch/>
        </p:blipFill>
        <p:spPr>
          <a:xfrm>
            <a:off x="6568225" y="4438412"/>
            <a:ext cx="5087015" cy="18995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6948" y="168812"/>
            <a:ext cx="11788726" cy="65414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98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7559" y="737875"/>
            <a:ext cx="1048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of carboxylic acids</a:t>
            </a:r>
            <a:endParaRPr lang="en-US" sz="4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963" y="6203852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1876" y="1907338"/>
            <a:ext cx="9826582" cy="2727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1.Methanoic acid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rubber,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textile,dyeing,leather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</a:t>
            </a:r>
          </a:p>
          <a:p>
            <a:pPr>
              <a:lnSpc>
                <a:spcPct val="107000"/>
              </a:lnSpc>
            </a:pP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electroplating industries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Ethanoic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acid-   solvent, food preservative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Benzoic acid- food preservative and perfume </a:t>
            </a:r>
          </a:p>
          <a:p>
            <a:pPr>
              <a:lnSpc>
                <a:spcPct val="107000"/>
              </a:lnSpc>
            </a:pP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Fatty acid- soaps and detergent </a:t>
            </a: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217" y="295422"/>
            <a:ext cx="11577711" cy="63163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14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3722" y="581019"/>
            <a:ext cx="969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437" y="6112376"/>
            <a:ext cx="1195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2282" y="1571223"/>
            <a:ext cx="101485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session we have studied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nomenclature,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preparation methods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reactions of carboxylic acids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we have covered the important uses of carboxylic acids 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083" y="295422"/>
            <a:ext cx="11746523" cy="624784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27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WordArt 5"/>
          <p:cNvSpPr>
            <a:spLocks noChangeArrowheads="1" noChangeShapeType="1" noTextEdit="1"/>
          </p:cNvSpPr>
          <p:nvPr/>
        </p:nvSpPr>
        <p:spPr bwMode="auto">
          <a:xfrm>
            <a:off x="3505200" y="2819400"/>
            <a:ext cx="5562600" cy="13716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IN" sz="3600" kern="10" dirty="0">
                <a:ln w="9525">
                  <a:noFill/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74585455"/>
      </p:ext>
    </p:extLst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9316" y="307631"/>
            <a:ext cx="10564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carboxylic acids?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963" y="6330463"/>
            <a:ext cx="1181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89649" y="899656"/>
            <a:ext cx="95834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Carbon compounds containing a carboxyl functional group –COOH are called carboxylic acids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 carboxylic acids the carbonyl carbon is bonded to oxygen atom of hydroxyl group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 l="64959"/>
          <a:stretch/>
        </p:blipFill>
        <p:spPr>
          <a:xfrm>
            <a:off x="3241413" y="3142445"/>
            <a:ext cx="3352569" cy="1997034"/>
          </a:xfrm>
          <a:prstGeom prst="rect">
            <a:avLst/>
          </a:prstGeom>
        </p:spPr>
      </p:pic>
      <p:pic>
        <p:nvPicPr>
          <p:cNvPr id="9" name="Picture 8" descr="Image result for natural sources of carboxylic acids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41485" y="4295238"/>
            <a:ext cx="3390900" cy="1847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589649" y="5148874"/>
            <a:ext cx="67518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Higher members are also called as fatty acids,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 natural fats and oils as esters of glycerol.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5083" y="168812"/>
            <a:ext cx="11788726" cy="654972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97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8979" y="1003308"/>
            <a:ext cx="10600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carboxylic acids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948" y="6330463"/>
            <a:ext cx="178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1514" y="2248208"/>
            <a:ext cx="96576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Common names of carboxylic acid are obtained from the Latin or Greek names of  their natural sources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IUPAC names of carboxylic acids are given by replacing ending ‘e’ of the corresponding alkane by suffix ‘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oic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acid’</a:t>
            </a:r>
            <a:endParaRPr lang="en-IN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948" y="154745"/>
            <a:ext cx="11830929" cy="65696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19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948" y="6330463"/>
            <a:ext cx="1786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6948" y="154745"/>
            <a:ext cx="11830929" cy="65696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/>
          <a:srcRect r="28260" b="29296"/>
          <a:stretch/>
        </p:blipFill>
        <p:spPr>
          <a:xfrm>
            <a:off x="515155" y="579550"/>
            <a:ext cx="10856889" cy="56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24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115" y="309490"/>
            <a:ext cx="10572036" cy="79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Nomenclature of carboxylic acids……..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487" y="1229833"/>
            <a:ext cx="11204619" cy="4887632"/>
            <a:chOff x="887222" y="1733006"/>
            <a:chExt cx="10109916" cy="258865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222" y="2093613"/>
              <a:ext cx="10109916" cy="222804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 cstate="print"/>
            <a:srcRect t="-1" b="92101"/>
            <a:stretch/>
          </p:blipFill>
          <p:spPr>
            <a:xfrm>
              <a:off x="887222" y="1733006"/>
              <a:ext cx="10109916" cy="360607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/>
        </p:nvSpPr>
        <p:spPr>
          <a:xfrm>
            <a:off x="225083" y="182880"/>
            <a:ext cx="11774659" cy="65414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149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115" y="604910"/>
            <a:ext cx="10572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the carboxyl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083" y="168812"/>
            <a:ext cx="11746523" cy="643600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/>
          <a:srcRect l="3041" r="24483" b="46680"/>
          <a:stretch/>
        </p:blipFill>
        <p:spPr>
          <a:xfrm>
            <a:off x="1238784" y="2268829"/>
            <a:ext cx="9388698" cy="28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842" y="689317"/>
            <a:ext cx="1045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preparation of carboxylic acids 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5083" y="6358597"/>
            <a:ext cx="175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 O PUNE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9981" y="1547446"/>
            <a:ext cx="81866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From primary alcohols and aldehydes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From alkyl benzenes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From nitriles and amides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From Grignard reagent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From acyl halides and anhydrides</a:t>
            </a:r>
          </a:p>
          <a:p>
            <a:r>
              <a:rPr lang="en-US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From esters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41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1056</Words>
  <Application>Microsoft Office PowerPoint</Application>
  <PresentationFormat>Custom</PresentationFormat>
  <Paragraphs>185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1_Office Theme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dell</cp:lastModifiedBy>
  <cp:revision>250</cp:revision>
  <dcterms:created xsi:type="dcterms:W3CDTF">2018-06-01T03:21:29Z</dcterms:created>
  <dcterms:modified xsi:type="dcterms:W3CDTF">2024-05-31T01:58:38Z</dcterms:modified>
</cp:coreProperties>
</file>