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87" r:id="rId3"/>
    <p:sldId id="259" r:id="rId4"/>
    <p:sldId id="277" r:id="rId5"/>
    <p:sldId id="258" r:id="rId6"/>
    <p:sldId id="261" r:id="rId7"/>
    <p:sldId id="262" r:id="rId8"/>
    <p:sldId id="273" r:id="rId9"/>
    <p:sldId id="281" r:id="rId10"/>
    <p:sldId id="263" r:id="rId11"/>
    <p:sldId id="278" r:id="rId12"/>
    <p:sldId id="264" r:id="rId13"/>
    <p:sldId id="266" r:id="rId14"/>
    <p:sldId id="282" r:id="rId15"/>
    <p:sldId id="267" r:id="rId16"/>
    <p:sldId id="283" r:id="rId17"/>
    <p:sldId id="280" r:id="rId18"/>
    <p:sldId id="268" r:id="rId19"/>
    <p:sldId id="284" r:id="rId20"/>
    <p:sldId id="285" r:id="rId21"/>
    <p:sldId id="269" r:id="rId22"/>
    <p:sldId id="286" r:id="rId23"/>
    <p:sldId id="270" r:id="rId24"/>
    <p:sldId id="271" r:id="rId25"/>
    <p:sldId id="272" r:id="rId26"/>
    <p:sldId id="274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3FC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-70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E563C-FC2D-4BB5-B06D-A63926FF7AD6}" type="datetimeFigureOut">
              <a:rPr lang="en-US" smtClean="0"/>
              <a:pPr/>
              <a:t>5/31/2024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E7E9B4-2636-4072-B579-39487DF47A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3335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black"/>
                </a:solidFill>
              </a:rPr>
              <a:pPr/>
              <a:t>5/31/2024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35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black"/>
                </a:solidFill>
              </a:rPr>
              <a:pPr/>
              <a:t>5/31/2024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8057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black"/>
                </a:solidFill>
              </a:rPr>
              <a:pPr/>
              <a:t>5/31/2024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2642989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white"/>
                </a:solidFill>
              </a:rPr>
              <a:pPr/>
              <a:t>5/31/2024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5162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white"/>
                </a:solidFill>
              </a:rPr>
              <a:pPr/>
              <a:t>5/31/2024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2458984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black"/>
                </a:solidFill>
              </a:rPr>
              <a:pPr/>
              <a:t>5/31/2024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5174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white"/>
                </a:solidFill>
              </a:rPr>
              <a:pPr/>
              <a:t>5/31/2024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58169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black"/>
                </a:solidFill>
              </a:rPr>
              <a:pPr/>
              <a:t>5/31/2024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788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black"/>
                </a:solidFill>
              </a:rPr>
              <a:pPr/>
              <a:t>5/31/2024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6335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E563C-FC2D-4BB5-B06D-A63926FF7AD6}" type="datetimeFigureOut">
              <a:rPr lang="en-US" smtClean="0">
                <a:solidFill>
                  <a:prstClr val="white"/>
                </a:solidFill>
              </a:rPr>
              <a:pPr/>
              <a:t>5/31/2024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E7E9B4-2636-4072-B579-39487DF47AC7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3054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E563C-FC2D-4BB5-B06D-A63926FF7AD6}" type="datetimeFigureOut">
              <a:rPr lang="en-US" smtClean="0">
                <a:solidFill>
                  <a:prstClr val="black"/>
                </a:solidFill>
              </a:rPr>
              <a:pPr/>
              <a:t>5/31/2024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5E7E9B4-2636-4072-B579-39487DF47AC7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181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Using%20Tollens'%20Reagent%20to%20Test%20for%20Aldehydes%20(Silver%20Mirror%20Test)%20(1).mp4" TargetMode="Externa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5334" y="316566"/>
            <a:ext cx="106351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–CLASS XII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XII-ALDEHYDES, KETONES AND CARBOXYLIC ACIDS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PART-I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4364" y="4378817"/>
            <a:ext cx="5894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860" y="2296532"/>
            <a:ext cx="10653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Aldehydes and ketones: Nomenclature, preparation and physical properties ] </a:t>
            </a:r>
            <a:endParaRPr lang="en-US" sz="3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1520" y="267735"/>
            <a:ext cx="10508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Nucleophilic</a:t>
            </a:r>
            <a:r>
              <a:rPr lang="en-US" sz="3600" dirty="0" smtClean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addition reactions……….</a:t>
            </a:r>
            <a:endParaRPr lang="en-US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0781" y="867899"/>
            <a:ext cx="8776259" cy="519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Addition of Ammonia and It’s derivatives</a:t>
            </a:r>
            <a:endParaRPr lang="en-US" sz="2800" dirty="0" smtClean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5082" y="168812"/>
            <a:ext cx="11732455" cy="655911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r="23886" b="2978"/>
          <a:stretch/>
        </p:blipFill>
        <p:spPr>
          <a:xfrm>
            <a:off x="1184857" y="1379008"/>
            <a:ext cx="10055230" cy="5068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8560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412" y="240996"/>
            <a:ext cx="10564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sz="3600" dirty="0" smtClean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Reduction</a:t>
            </a:r>
            <a:endParaRPr lang="en-US" sz="36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3551" y="1209823"/>
            <a:ext cx="10398798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4314" y="941926"/>
            <a:ext cx="4037539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a) </a:t>
            </a:r>
            <a:r>
              <a:rPr lang="en-US" sz="2800" u="sng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Reduction to alcohols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04314" y="2249620"/>
            <a:ext cx="6836900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</a:t>
            </a:r>
            <a:r>
              <a:rPr lang="en-US" sz="2800" u="sng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Reduction to hydrocarbons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3379" y="2855741"/>
            <a:ext cx="8267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800" dirty="0" smtClean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2800" dirty="0" err="1" smtClean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Clemmensen</a:t>
            </a:r>
            <a:r>
              <a:rPr lang="en-US" sz="28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reduction 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/>
          <a:srcRect t="3305" r="52816" b="65290"/>
          <a:stretch/>
        </p:blipFill>
        <p:spPr>
          <a:xfrm>
            <a:off x="1589649" y="3467626"/>
            <a:ext cx="5250434" cy="9787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88300" y="4687854"/>
            <a:ext cx="45879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ii) </a:t>
            </a:r>
            <a:r>
              <a:rPr lang="en-US" sz="28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Wolff-</a:t>
            </a:r>
            <a:r>
              <a:rPr lang="en-US" sz="2800" dirty="0" err="1" smtClean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Kishner</a:t>
            </a:r>
            <a:r>
              <a:rPr lang="en-US" sz="28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reduction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/>
          <a:srcRect l="2856" t="55372" r="9067" b="16942"/>
          <a:stretch/>
        </p:blipFill>
        <p:spPr>
          <a:xfrm>
            <a:off x="1589649" y="5228516"/>
            <a:ext cx="9800822" cy="110959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4056" y="303346"/>
            <a:ext cx="11467547" cy="6363822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/>
          <a:srcRect r="58384" b="78310"/>
          <a:stretch/>
        </p:blipFill>
        <p:spPr>
          <a:xfrm>
            <a:off x="5776287" y="1111592"/>
            <a:ext cx="5390882" cy="11569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990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7734" y="516447"/>
            <a:ext cx="977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Oxidation</a:t>
            </a:r>
            <a:r>
              <a:rPr lang="en-US" sz="4000" dirty="0" smtClean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40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7735" y="1223493"/>
            <a:ext cx="3347880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29571" y="1603380"/>
            <a:ext cx="6567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Oxidation of aldehydes: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97734" y="2288650"/>
            <a:ext cx="10097037" cy="1787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2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Oxidised by common oxidising agents such as KMnO</a:t>
            </a:r>
            <a:r>
              <a:rPr lang="en-IN" sz="3200" baseline="-25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IN" sz="32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HNO</a:t>
            </a:r>
            <a:r>
              <a:rPr lang="en-IN" sz="3200" baseline="-25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IN" sz="32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K</a:t>
            </a:r>
            <a:r>
              <a:rPr lang="en-IN" sz="3200" baseline="-25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IN" sz="32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</a:t>
            </a:r>
            <a:r>
              <a:rPr lang="en-IN" sz="3200" baseline="-25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IN" sz="32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lang="en-IN" sz="3200" baseline="-25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en-IN" sz="32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etc.</a:t>
            </a:r>
            <a:r>
              <a:rPr lang="en-IN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also oxidised by mild oxidising agents such as </a:t>
            </a:r>
            <a:r>
              <a:rPr lang="en-IN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Tollen’s</a:t>
            </a:r>
            <a:r>
              <a:rPr lang="en-IN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reagent and Fehling’s reagent.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ts val="165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3200" dirty="0"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116686" y="4390501"/>
            <a:ext cx="6207617" cy="1484033"/>
            <a:chOff x="4618778" y="2458708"/>
            <a:chExt cx="2676658" cy="623254"/>
          </a:xfrm>
        </p:grpSpPr>
        <p:sp>
          <p:nvSpPr>
            <p:cNvPr id="13" name="Rectangle 12"/>
            <p:cNvSpPr/>
            <p:nvPr/>
          </p:nvSpPr>
          <p:spPr>
            <a:xfrm>
              <a:off x="4618778" y="2458708"/>
              <a:ext cx="2676658" cy="623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12-06-09_LP_Sujata_Chem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78293" y="2577994"/>
              <a:ext cx="2386884" cy="361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Rectangle 3"/>
          <p:cNvSpPr/>
          <p:nvPr/>
        </p:nvSpPr>
        <p:spPr>
          <a:xfrm>
            <a:off x="225083" y="154745"/>
            <a:ext cx="11802794" cy="657318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832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7734" y="292093"/>
            <a:ext cx="9776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Oxidation</a:t>
            </a:r>
            <a:r>
              <a:rPr lang="en-US" sz="4400" dirty="0" smtClean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44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7735" y="1223493"/>
            <a:ext cx="3347880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3251" y="991423"/>
            <a:ext cx="5471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Oxidation of ketones: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4314" y="1685852"/>
            <a:ext cx="10534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oxidised under vigorous conditions, i.e., by strong oxidising agents and at elevated temperatures.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3895" y="2938487"/>
            <a:ext cx="11132697" cy="3030474"/>
            <a:chOff x="4772240" y="4115745"/>
            <a:chExt cx="6355105" cy="1963083"/>
          </a:xfrm>
        </p:grpSpPr>
        <p:sp>
          <p:nvSpPr>
            <p:cNvPr id="18" name="Rectangle 17"/>
            <p:cNvSpPr/>
            <p:nvPr/>
          </p:nvSpPr>
          <p:spPr>
            <a:xfrm>
              <a:off x="4772240" y="4115745"/>
              <a:ext cx="6355105" cy="19630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12-06-09_LP_Sujata_Chem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65423" y="4365937"/>
              <a:ext cx="5904345" cy="1506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Rectangle 3"/>
          <p:cNvSpPr/>
          <p:nvPr/>
        </p:nvSpPr>
        <p:spPr>
          <a:xfrm>
            <a:off x="225083" y="154745"/>
            <a:ext cx="11802794" cy="657318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444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7735" y="595997"/>
            <a:ext cx="10056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Oxidation……..</a:t>
            </a:r>
            <a:r>
              <a:rPr lang="en-US" sz="4000" dirty="0" smtClean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40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828" y="6302327"/>
            <a:ext cx="1209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7735" y="1223493"/>
            <a:ext cx="10354614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9250" y="1146220"/>
            <a:ext cx="1057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 used to distinguish aldehydes from ketones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29349" y="2013044"/>
            <a:ext cx="2318263" cy="349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ts val="165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IN" sz="3200" dirty="0" err="1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Tollen’s</a:t>
            </a:r>
            <a:r>
              <a:rPr lang="en-IN" sz="32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test</a:t>
            </a:r>
            <a:endParaRPr lang="en-US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9828" y="2489686"/>
            <a:ext cx="10874325" cy="1443317"/>
            <a:chOff x="3322749" y="2126687"/>
            <a:chExt cx="6684136" cy="796818"/>
          </a:xfrm>
        </p:grpSpPr>
        <p:sp>
          <p:nvSpPr>
            <p:cNvPr id="7" name="Rectangle 6"/>
            <p:cNvSpPr/>
            <p:nvPr/>
          </p:nvSpPr>
          <p:spPr>
            <a:xfrm>
              <a:off x="3322749" y="2126687"/>
              <a:ext cx="6684136" cy="7968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12-06-09_LP_Sujata_Chem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0326" y="2281857"/>
              <a:ext cx="6181859" cy="512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>
          <a:xfrm>
            <a:off x="4651126" y="4221804"/>
            <a:ext cx="2674707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ts val="165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IN" sz="32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Fehling’s Test</a:t>
            </a:r>
            <a:endParaRPr lang="en-US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79828" y="4640978"/>
            <a:ext cx="10874325" cy="1387468"/>
            <a:chOff x="3329187" y="3160821"/>
            <a:chExt cx="6684136" cy="796818"/>
          </a:xfrm>
        </p:grpSpPr>
        <p:sp>
          <p:nvSpPr>
            <p:cNvPr id="24" name="Rectangle 23"/>
            <p:cNvSpPr/>
            <p:nvPr/>
          </p:nvSpPr>
          <p:spPr>
            <a:xfrm>
              <a:off x="3329187" y="3160821"/>
              <a:ext cx="6684136" cy="7968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12-06-09_LP_Sujata_Chem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0326" y="3237547"/>
              <a:ext cx="6181859" cy="600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10"/>
          <p:cNvSpPr/>
          <p:nvPr/>
        </p:nvSpPr>
        <p:spPr>
          <a:xfrm>
            <a:off x="225084" y="211015"/>
            <a:ext cx="11774658" cy="651691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307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4314" y="522853"/>
            <a:ext cx="10354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Oxidation……..</a:t>
            </a:r>
            <a:r>
              <a:rPr lang="en-US" sz="4400" dirty="0" smtClean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44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828" y="6302327"/>
            <a:ext cx="1209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7735" y="1223493"/>
            <a:ext cx="10354614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6309" y="1609001"/>
            <a:ext cx="10317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Haloform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for methyl ketones and the compounds with CH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or CH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CH(OH) units 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 cstate="print"/>
          <a:srcRect l="8416" t="3163" r="1496" b="2462"/>
          <a:stretch/>
        </p:blipFill>
        <p:spPr>
          <a:xfrm>
            <a:off x="1197735" y="2742489"/>
            <a:ext cx="10261193" cy="32461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5084" y="211015"/>
            <a:ext cx="11774658" cy="651691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323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187" y="739588"/>
            <a:ext cx="4364466" cy="32799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91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9317" y="576775"/>
            <a:ext cx="10579697" cy="685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4.Reactions </a:t>
            </a: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due to </a:t>
            </a:r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α-hydrogen</a:t>
            </a:r>
            <a:endParaRPr lang="en-US" sz="3600" dirty="0">
              <a:solidFill>
                <a:srgbClr val="7030A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7735" y="1223493"/>
            <a:ext cx="10354614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5754" y="1378634"/>
            <a:ext cx="97770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acidity of α-hydrogen atoms of carbonyl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compounds is due to resonance stabilization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of the conjugate base.</a:t>
            </a:r>
            <a:endParaRPr lang="en-US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083" y="211015"/>
            <a:ext cx="11788726" cy="651691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r="61665" b="68652"/>
          <a:stretch/>
        </p:blipFill>
        <p:spPr>
          <a:xfrm>
            <a:off x="1841679" y="3899406"/>
            <a:ext cx="8783392" cy="19245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039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9317" y="576775"/>
            <a:ext cx="10579697" cy="685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4.Reactions </a:t>
            </a: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due to </a:t>
            </a:r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α-hydrogen</a:t>
            </a:r>
            <a:endParaRPr lang="en-US" sz="3600" dirty="0">
              <a:solidFill>
                <a:srgbClr val="7030A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7735" y="1223493"/>
            <a:ext cx="10354614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3364" y="1451248"/>
            <a:ext cx="612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Aldol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condensation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083" y="211015"/>
            <a:ext cx="11788726" cy="651691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/>
          <a:srcRect l="1749" t="6962" r="18317" b="47163"/>
          <a:stretch/>
        </p:blipFill>
        <p:spPr>
          <a:xfrm>
            <a:off x="837225" y="2621186"/>
            <a:ext cx="10431789" cy="28780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3963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9317" y="576775"/>
            <a:ext cx="10579697" cy="685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4.Reactions </a:t>
            </a: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due to </a:t>
            </a:r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α-hydrogen</a:t>
            </a:r>
            <a:endParaRPr lang="en-US" sz="3600" dirty="0">
              <a:solidFill>
                <a:srgbClr val="7030A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7735" y="1223493"/>
            <a:ext cx="10354614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3364" y="1451248"/>
            <a:ext cx="612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Aldol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condensation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083" y="211015"/>
            <a:ext cx="11788726" cy="651691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r="15037" b="49094"/>
          <a:stretch/>
        </p:blipFill>
        <p:spPr>
          <a:xfrm>
            <a:off x="580647" y="2565995"/>
            <a:ext cx="11006070" cy="27152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272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2196" y="383592"/>
            <a:ext cx="10564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2" name="Rectangle 1"/>
          <p:cNvSpPr/>
          <p:nvPr/>
        </p:nvSpPr>
        <p:spPr>
          <a:xfrm>
            <a:off x="393895" y="1153033"/>
            <a:ext cx="11338759" cy="562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of previous 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endParaRPr lang="en-US" sz="2800" dirty="0" smtClean="0">
              <a:solidFill>
                <a:srgbClr val="7030A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Reactions of aldehydes and ketone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1)  </a:t>
            </a:r>
            <a:r>
              <a:rPr lang="en-US" sz="28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Nucleophilic</a:t>
            </a: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addition reactions-</a:t>
            </a:r>
            <a:r>
              <a:rPr lang="en-US" sz="28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Mechanism,Reactivity</a:t>
            </a: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important examples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2) Reduction-a)Reduction to alcohols b)Reduction to hydrocarbons-  </a:t>
            </a:r>
            <a:r>
              <a:rPr lang="en-US" sz="28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Clemmensen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Wolff-</a:t>
            </a:r>
            <a:r>
              <a:rPr lang="en-US" sz="28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Kishner</a:t>
            </a: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reduction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3) Oxidation</a:t>
            </a: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a) Oxidation by using strong oxidizing agents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b) </a:t>
            </a: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Oxidation by mild oxidizing agents-</a:t>
            </a:r>
            <a:r>
              <a:rPr lang="en-US" sz="28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Tollen’s</a:t>
            </a: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reagent and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</a:t>
            </a: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Fehling’s reagent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c) Oxidation of methyl ketones / aldehydes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(containing CH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 group)  and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alcohols containing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CH(OH) group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083" y="182880"/>
            <a:ext cx="11774659" cy="654504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68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3385" y="576775"/>
            <a:ext cx="10565629" cy="64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Reactions </a:t>
            </a: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due to </a:t>
            </a:r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α-hydrogen………</a:t>
            </a:r>
            <a:endParaRPr lang="en-US" sz="3600" dirty="0">
              <a:solidFill>
                <a:srgbClr val="7030A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7735" y="1223493"/>
            <a:ext cx="10354614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040" y="1350323"/>
            <a:ext cx="9101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Cross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Aldol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condensation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083" y="140677"/>
            <a:ext cx="11774659" cy="65872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/>
          <a:srcRect r="27167" b="52958"/>
          <a:stretch/>
        </p:blipFill>
        <p:spPr>
          <a:xfrm>
            <a:off x="862885" y="2301626"/>
            <a:ext cx="10406129" cy="3687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287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3385" y="576775"/>
            <a:ext cx="10565629" cy="64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Reactions </a:t>
            </a: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due to </a:t>
            </a:r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α-hydrogen………</a:t>
            </a:r>
            <a:endParaRPr lang="en-US" sz="3600" dirty="0">
              <a:solidFill>
                <a:srgbClr val="7030A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7735" y="1223493"/>
            <a:ext cx="10354614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040" y="1350323"/>
            <a:ext cx="9101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Cross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Aldol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condensation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083" y="140677"/>
            <a:ext cx="11774659" cy="65872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/>
          <a:srcRect r="28161" b="60201"/>
          <a:stretch/>
        </p:blipFill>
        <p:spPr>
          <a:xfrm>
            <a:off x="703386" y="2101298"/>
            <a:ext cx="10694418" cy="35016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035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7619" y="534573"/>
            <a:ext cx="10101396" cy="685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</a:t>
            </a:r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reactions</a:t>
            </a:r>
            <a:endParaRPr lang="en-US" sz="3600" dirty="0">
              <a:solidFill>
                <a:srgbClr val="7030A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" y="6344529"/>
            <a:ext cx="1800665" cy="38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" y="6316395"/>
            <a:ext cx="122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7735" y="1223493"/>
            <a:ext cx="10354614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7618" y="1448972"/>
            <a:ext cx="727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Cannizzaro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reaction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" y="196948"/>
            <a:ext cx="11774658" cy="65309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r="22494" b="31468"/>
          <a:stretch/>
        </p:blipFill>
        <p:spPr>
          <a:xfrm>
            <a:off x="977704" y="2197671"/>
            <a:ext cx="10040155" cy="36554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001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9317" y="576775"/>
            <a:ext cx="10579697" cy="64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reactions…….</a:t>
            </a:r>
            <a:endParaRPr lang="en-US" sz="3600" dirty="0">
              <a:solidFill>
                <a:srgbClr val="7030A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7735" y="1223493"/>
            <a:ext cx="10354614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551" y="1420837"/>
            <a:ext cx="10115463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 Aromatic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electrophilic substitution reaction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(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Nitration)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7734" y="2241009"/>
            <a:ext cx="10071280" cy="31938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5083" y="182880"/>
            <a:ext cx="11859065" cy="654504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345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7735" y="225083"/>
            <a:ext cx="10087328" cy="655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</a:t>
            </a: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aldehydes and ketones</a:t>
            </a:r>
            <a:endParaRPr lang="en-US" sz="36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7735" y="1081826"/>
            <a:ext cx="10354614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6841" y="822256"/>
            <a:ext cx="1076911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Used as solvents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Formalin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40%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formaldehyde) –used as preservative for biological specimens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formaldehyde is used to prepare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bakelite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Acetaldehyde is used to prepare acetic acid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Benzaldehyde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is used in perfumery and in dye industries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Acetone and ethyl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methyl ketone are common industrial solvents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Many aldehydes and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ketones, e.g.,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butyraldehyde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vanillin,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acetophenone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camphor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etc.are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well known for their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odours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flavours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083" y="225083"/>
            <a:ext cx="11774659" cy="65028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341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761" y="590843"/>
            <a:ext cx="10888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2363" y="1575581"/>
            <a:ext cx="97534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session we have studied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important reactions of aldehydes and ketones such as </a:t>
            </a:r>
            <a:r>
              <a:rPr lang="en-US" sz="32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nucleophilic</a:t>
            </a: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addition </a:t>
            </a:r>
            <a:r>
              <a:rPr lang="en-US" sz="32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reactions,reduction,oxidation,Aldol</a:t>
            </a: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cross </a:t>
            </a:r>
            <a:r>
              <a:rPr lang="en-US" sz="32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aldol</a:t>
            </a: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condensation, </a:t>
            </a:r>
            <a:r>
              <a:rPr lang="en-US" sz="32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Canizzaro</a:t>
            </a: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reaction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we have covered the important uses of aldehydes and ketones </a:t>
            </a:r>
          </a:p>
          <a:p>
            <a:endParaRPr lang="en-US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083" y="196948"/>
            <a:ext cx="11774659" cy="640787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91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WordArt 5"/>
          <p:cNvSpPr>
            <a:spLocks noChangeArrowheads="1" noChangeShapeType="1" noTextEdit="1"/>
          </p:cNvSpPr>
          <p:nvPr/>
        </p:nvSpPr>
        <p:spPr bwMode="auto">
          <a:xfrm>
            <a:off x="3505200" y="2819400"/>
            <a:ext cx="5562600" cy="13716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IN" sz="3600" kern="10" dirty="0">
                <a:ln w="9525">
                  <a:noFill/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3470857584"/>
      </p:ext>
    </p:extLst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2196" y="383592"/>
            <a:ext cx="10564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Outline……..</a:t>
            </a:r>
          </a:p>
          <a:p>
            <a:pPr algn="ctr"/>
            <a:endParaRPr lang="en-US" sz="2800" dirty="0">
              <a:solidFill>
                <a:prstClr val="white">
                  <a:lumMod val="8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2" name="Rectangle 1"/>
          <p:cNvSpPr/>
          <p:nvPr/>
        </p:nvSpPr>
        <p:spPr>
          <a:xfrm>
            <a:off x="1197735" y="1223493"/>
            <a:ext cx="10354614" cy="430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4) 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Reactions due to α-hydrogen</a:t>
            </a:r>
          </a:p>
          <a:p>
            <a:pPr>
              <a:lnSpc>
                <a:spcPct val="107000"/>
              </a:lnSpc>
            </a:pP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a) </a:t>
            </a:r>
            <a:r>
              <a:rPr lang="en-US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Aldol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condensation</a:t>
            </a:r>
          </a:p>
          <a:p>
            <a:pPr>
              <a:lnSpc>
                <a:spcPct val="107000"/>
              </a:lnSpc>
            </a:pP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b) Cross </a:t>
            </a:r>
            <a:r>
              <a:rPr lang="en-US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aldol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condensation</a:t>
            </a:r>
          </a:p>
          <a:p>
            <a:pPr>
              <a:lnSpc>
                <a:spcPct val="107000"/>
              </a:lnSpc>
            </a:pP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5) Other reactions</a:t>
            </a:r>
          </a:p>
          <a:p>
            <a:pPr>
              <a:lnSpc>
                <a:spcPct val="107000"/>
              </a:lnSpc>
            </a:pP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a) </a:t>
            </a:r>
            <a:r>
              <a:rPr lang="en-US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Cannizzaro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reaction</a:t>
            </a:r>
          </a:p>
          <a:p>
            <a:pPr>
              <a:lnSpc>
                <a:spcPct val="107000"/>
              </a:lnSpc>
            </a:pP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b) Aromatic electrophilic substitution reaction</a:t>
            </a:r>
          </a:p>
          <a:p>
            <a:pPr>
              <a:lnSpc>
                <a:spcPct val="107000"/>
              </a:lnSpc>
            </a:pP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(Nitration)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of aldehydes and ketones</a:t>
            </a:r>
            <a:endParaRPr lang="en-US" sz="3200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083" y="141667"/>
            <a:ext cx="11752269" cy="6547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752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9317" y="576775"/>
            <a:ext cx="10564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of previous session</a:t>
            </a:r>
          </a:p>
          <a:p>
            <a:pPr algn="ctr"/>
            <a:endParaRPr lang="en-US" sz="2800" dirty="0">
              <a:solidFill>
                <a:prstClr val="white">
                  <a:lumMod val="8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36372" y="1321801"/>
            <a:ext cx="927278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Let us recall the basic concepts from the present unit such as structures and names of aldehydes and ketones,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important preparation methods of aldehydes and ketones including the name reactions such as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Rosenmund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reduction,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Etard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reaction, Stephen reaction,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Gatterman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– Koch reaction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Also we have covered the comparative study of the physical properties of aldehydes and ketones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session we are discussing the chemical properties of aldehydes and ketones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225083" y="168812"/>
            <a:ext cx="11760591" cy="655911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298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6671" y="199024"/>
            <a:ext cx="105648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4000" dirty="0" smtClean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Nucleophilic</a:t>
            </a:r>
            <a:r>
              <a:rPr lang="en-US" sz="3600" dirty="0" smtClean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addition reactions</a:t>
            </a:r>
            <a:endParaRPr lang="en-US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prstClr val="white">
                  <a:lumMod val="8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2" name="Rectangle 1"/>
          <p:cNvSpPr/>
          <p:nvPr/>
        </p:nvSpPr>
        <p:spPr>
          <a:xfrm>
            <a:off x="1197735" y="896081"/>
            <a:ext cx="10354614" cy="948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u="sng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Mechanism</a:t>
            </a:r>
            <a:r>
              <a:rPr lang="en-US" sz="3200" u="sng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7735" y="4373056"/>
            <a:ext cx="10619127" cy="173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u="sng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Reactivity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Aldehydes are more reactive than ketones in </a:t>
            </a:r>
            <a:r>
              <a:rPr lang="en-US" sz="24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nucleophilic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addition   </a:t>
            </a:r>
            <a:r>
              <a:rPr lang="en-US" sz="24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reactions.The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reactivity of ketones is lower than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aldehydes due to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</a:t>
            </a:r>
            <a:r>
              <a:rPr lang="en-US" sz="24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Steric effect of two alkyl/aryl groups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ii) Electronic effect i.e.+ Inductive effect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5083" y="199023"/>
            <a:ext cx="11760591" cy="652890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/>
          <a:srcRect l="4761" t="13671" r="33920" b="32213"/>
          <a:stretch/>
        </p:blipFill>
        <p:spPr>
          <a:xfrm>
            <a:off x="3271234" y="1197735"/>
            <a:ext cx="8080274" cy="30093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702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9317" y="576775"/>
            <a:ext cx="10564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Nucleophilic</a:t>
            </a:r>
            <a:r>
              <a:rPr lang="en-US" sz="3600" dirty="0" smtClean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addition reactions…….</a:t>
            </a:r>
            <a:endParaRPr lang="en-US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prstClr val="white">
                  <a:lumMod val="8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2" name="Rectangle 1"/>
          <p:cNvSpPr/>
          <p:nvPr/>
        </p:nvSpPr>
        <p:spPr>
          <a:xfrm>
            <a:off x="1197735" y="1758591"/>
            <a:ext cx="2489402" cy="1343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Addition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of HCN</a:t>
            </a:r>
            <a:r>
              <a:rPr lang="en-US"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80557" y="1530883"/>
            <a:ext cx="7681639" cy="1757386"/>
            <a:chOff x="3477297" y="1223493"/>
            <a:chExt cx="5885646" cy="750975"/>
          </a:xfrm>
        </p:grpSpPr>
        <p:pic>
          <p:nvPicPr>
            <p:cNvPr id="17" name="Content Placeholder 3"/>
            <p:cNvPicPr>
              <a:picLocks noChangeAspect="1"/>
            </p:cNvPicPr>
            <p:nvPr/>
          </p:nvPicPr>
          <p:blipFill rotWithShape="1">
            <a:blip r:embed="rId2" cstate="print"/>
            <a:srcRect l="2843" t="16432" r="1542" b="45844"/>
            <a:stretch/>
          </p:blipFill>
          <p:spPr>
            <a:xfrm>
              <a:off x="3477297" y="1223493"/>
              <a:ext cx="4108359" cy="750975"/>
            </a:xfrm>
            <a:prstGeom prst="rect">
              <a:avLst/>
            </a:prstGeom>
          </p:spPr>
        </p:pic>
        <p:pic>
          <p:nvPicPr>
            <p:cNvPr id="18" name="Content Placeholder 3"/>
            <p:cNvPicPr>
              <a:picLocks noChangeAspect="1"/>
            </p:cNvPicPr>
            <p:nvPr/>
          </p:nvPicPr>
          <p:blipFill rotWithShape="1">
            <a:blip r:embed="rId2" cstate="print"/>
            <a:srcRect l="1322" t="60052" r="42079" b="3403"/>
            <a:stretch/>
          </p:blipFill>
          <p:spPr>
            <a:xfrm>
              <a:off x="7585656" y="1223493"/>
              <a:ext cx="1777287" cy="750975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1104314" y="3954183"/>
            <a:ext cx="2284023" cy="1014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Addition of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NaHSO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1" name="Content Placeholder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4873" y="3657601"/>
            <a:ext cx="7727324" cy="27009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5083" y="211015"/>
            <a:ext cx="11732455" cy="651691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856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9468" y="56122"/>
            <a:ext cx="1056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Nucleophilic</a:t>
            </a:r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addition reactions…….</a:t>
            </a:r>
            <a:endParaRPr lang="en-US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18197" y="1393400"/>
            <a:ext cx="6143223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Addition of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RMgX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28034" y="2112135"/>
            <a:ext cx="11449318" cy="3683357"/>
            <a:chOff x="3780559" y="3428792"/>
            <a:chExt cx="7473595" cy="952981"/>
          </a:xfrm>
        </p:grpSpPr>
        <p:sp>
          <p:nvSpPr>
            <p:cNvPr id="23" name="Rectangle 22"/>
            <p:cNvSpPr/>
            <p:nvPr/>
          </p:nvSpPr>
          <p:spPr>
            <a:xfrm>
              <a:off x="3780559" y="3428792"/>
              <a:ext cx="7473595" cy="9529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4" name="Picture 23" descr="12-06-09_LP_Sujata_Chem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982" y="3472109"/>
              <a:ext cx="6782949" cy="826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147370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9468" y="56122"/>
            <a:ext cx="1056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Nucleophilic</a:t>
            </a:r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addition reactions…….</a:t>
            </a:r>
            <a:endParaRPr lang="en-US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64433" y="851430"/>
            <a:ext cx="6328877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Addition of R-OH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79467" y="1520294"/>
            <a:ext cx="10564837" cy="4944900"/>
            <a:chOff x="3780558" y="4484458"/>
            <a:chExt cx="7473597" cy="2120360"/>
          </a:xfrm>
        </p:grpSpPr>
        <p:sp>
          <p:nvSpPr>
            <p:cNvPr id="26" name="Rectangle 25"/>
            <p:cNvSpPr/>
            <p:nvPr/>
          </p:nvSpPr>
          <p:spPr>
            <a:xfrm>
              <a:off x="3780559" y="4484458"/>
              <a:ext cx="7473596" cy="2120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7" name="Picture 26" descr="12-06-09_LP_Sujata_Chem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80558" y="4527074"/>
              <a:ext cx="7338340" cy="2010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69568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115" y="548641"/>
            <a:ext cx="1060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Nucleophile addition reactions……….</a:t>
            </a:r>
            <a:endParaRPr lang="en-US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2479" y="1551270"/>
            <a:ext cx="8832530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e) Addition of Ammonia and   It’s derivatives</a:t>
            </a:r>
            <a:endParaRPr lang="en-US" sz="3200" dirty="0" smtClean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" name="Content Placeholder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115" y="2142866"/>
            <a:ext cx="10995386" cy="40926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5082" y="154745"/>
            <a:ext cx="11746523" cy="657318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824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723</Words>
  <Application>Microsoft Office PowerPoint</Application>
  <PresentationFormat>Custom</PresentationFormat>
  <Paragraphs>144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Concourse</vt:lpstr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dell</cp:lastModifiedBy>
  <cp:revision>187</cp:revision>
  <dcterms:created xsi:type="dcterms:W3CDTF">2018-05-31T09:17:23Z</dcterms:created>
  <dcterms:modified xsi:type="dcterms:W3CDTF">2024-05-31T01:58:56Z</dcterms:modified>
</cp:coreProperties>
</file>