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</p:sldMasterIdLst>
  <p:sldIdLst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1" r:id="rId14"/>
    <p:sldId id="270" r:id="rId15"/>
    <p:sldId id="267" r:id="rId16"/>
    <p:sldId id="272" r:id="rId17"/>
    <p:sldId id="283" r:id="rId18"/>
    <p:sldId id="273" r:id="rId19"/>
    <p:sldId id="274" r:id="rId20"/>
    <p:sldId id="288" r:id="rId21"/>
    <p:sldId id="289" r:id="rId22"/>
    <p:sldId id="284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4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8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0CE563C-FC2D-4BB5-B06D-A63926FF7AD6}" type="datetimeFigureOut">
              <a:rPr lang="en-US" smtClean="0"/>
              <a:pPr/>
              <a:t>5/31/2024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5E7E9B4-2636-4072-B579-39487DF47A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85783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2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E563C-FC2D-4BB5-B06D-A63926FF7AD6}" type="datetimeFigureOut">
              <a:rPr lang="en-US" smtClean="0">
                <a:solidFill>
                  <a:prstClr val="black"/>
                </a:solidFill>
              </a:rPr>
              <a:pPr/>
              <a:t>5/31/2024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E7E9B4-2636-4072-B579-39487DF47AC7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71708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3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E563C-FC2D-4BB5-B06D-A63926FF7AD6}" type="datetimeFigureOut">
              <a:rPr lang="en-US" smtClean="0">
                <a:solidFill>
                  <a:prstClr val="black"/>
                </a:solidFill>
              </a:rPr>
              <a:pPr/>
              <a:t>5/31/2024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E7E9B4-2636-4072-B579-39487DF47AC7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7182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AF72-ABD6-4A87-B7FA-6B77F4427B2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ABB08-3E4F-4C88-8570-B71824353DF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AF72-ABD6-4A87-B7FA-6B77F4427B2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ABB08-3E4F-4C88-8570-B71824353DF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AF72-ABD6-4A87-B7FA-6B77F4427B2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ABB08-3E4F-4C88-8570-B71824353DF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AF72-ABD6-4A87-B7FA-6B77F4427B2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ABB08-3E4F-4C88-8570-B71824353DF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AF72-ABD6-4A87-B7FA-6B77F4427B2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ABB08-3E4F-4C88-8570-B71824353DF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AF72-ABD6-4A87-B7FA-6B77F4427B2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ABB08-3E4F-4C88-8570-B71824353DF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AF72-ABD6-4A87-B7FA-6B77F4427B2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ABB08-3E4F-4C88-8570-B71824353DF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AF72-ABD6-4A87-B7FA-6B77F4427B2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ABB08-3E4F-4C88-8570-B71824353DF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E563C-FC2D-4BB5-B06D-A63926FF7AD6}" type="datetimeFigureOut">
              <a:rPr lang="en-US" smtClean="0">
                <a:solidFill>
                  <a:prstClr val="black"/>
                </a:solidFill>
              </a:rPr>
              <a:pPr/>
              <a:t>5/31/2024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E7E9B4-2636-4072-B579-39487DF47AC7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="" xmlns:p14="http://schemas.microsoft.com/office/powerpoint/2010/main" val="1563358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AF72-ABD6-4A87-B7FA-6B77F4427B2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9B0ABB08-3E4F-4C88-8570-B71824353DF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AF72-ABD6-4A87-B7FA-6B77F4427B2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ABB08-3E4F-4C88-8570-B71824353DF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AF72-ABD6-4A87-B7FA-6B77F4427B2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ABB08-3E4F-4C88-8570-B71824353DF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E563C-FC2D-4BB5-B06D-A63926FF7AD6}" type="datetimeFigureOut">
              <a:rPr lang="en-US" smtClean="0">
                <a:solidFill>
                  <a:prstClr val="white"/>
                </a:solidFill>
              </a:rPr>
              <a:pPr/>
              <a:t>5/31/2024</a:t>
            </a:fld>
            <a:endParaRPr lang="en-IN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E7E9B4-2636-4072-B579-39487DF47AC7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>
              <a:solidFill>
                <a:prstClr val="white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27867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E563C-FC2D-4BB5-B06D-A63926FF7AD6}" type="datetimeFigureOut">
              <a:rPr lang="en-US" smtClean="0">
                <a:solidFill>
                  <a:prstClr val="white"/>
                </a:solidFill>
              </a:rPr>
              <a:pPr/>
              <a:t>5/31/2024</a:t>
            </a:fld>
            <a:endParaRPr lang="en-IN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E7E9B4-2636-4072-B579-39487DF47AC7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="" xmlns:p14="http://schemas.microsoft.com/office/powerpoint/2010/main" val="4239128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70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7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444297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E563C-FC2D-4BB5-B06D-A63926FF7AD6}" type="datetimeFigureOut">
              <a:rPr lang="en-US" smtClean="0">
                <a:solidFill>
                  <a:prstClr val="black"/>
                </a:solidFill>
              </a:rPr>
              <a:pPr/>
              <a:t>5/31/2024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E7E9B4-2636-4072-B579-39487DF47AC7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67245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E563C-FC2D-4BB5-B06D-A63926FF7AD6}" type="datetimeFigureOut">
              <a:rPr lang="en-US" smtClean="0">
                <a:solidFill>
                  <a:prstClr val="white"/>
                </a:solidFill>
              </a:rPr>
              <a:pPr/>
              <a:t>5/31/2024</a:t>
            </a:fld>
            <a:endParaRPr lang="en-IN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E7E9B4-2636-4072-B579-39487DF47AC7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="" xmlns:p14="http://schemas.microsoft.com/office/powerpoint/2010/main" val="2912241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E563C-FC2D-4BB5-B06D-A63926FF7AD6}" type="datetimeFigureOut">
              <a:rPr lang="en-US" smtClean="0">
                <a:solidFill>
                  <a:prstClr val="black"/>
                </a:solidFill>
              </a:rPr>
              <a:pPr/>
              <a:t>5/31/2024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E7E9B4-2636-4072-B579-39487DF47AC7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7710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60CE563C-FC2D-4BB5-B06D-A63926FF7AD6}" type="datetimeFigureOut">
              <a:rPr lang="en-US" smtClean="0">
                <a:solidFill>
                  <a:prstClr val="black"/>
                </a:solidFill>
              </a:rPr>
              <a:pPr/>
              <a:t>5/31/2024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E7E9B4-2636-4072-B579-39487DF47AC7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754167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0CE563C-FC2D-4BB5-B06D-A63926FF7AD6}" type="datetimeFigureOut">
              <a:rPr lang="en-US" smtClean="0">
                <a:solidFill>
                  <a:prstClr val="white"/>
                </a:solidFill>
              </a:rPr>
              <a:pPr/>
              <a:t>5/31/2024</a:t>
            </a:fld>
            <a:endParaRPr lang="en-IN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8" y="6407947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5E7E9B4-2636-4072-B579-39487DF47AC7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955250" y="5001996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71413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26806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955250" y="5001996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71413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31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0CE563C-FC2D-4BB5-B06D-A63926FF7AD6}" type="datetimeFigureOut">
              <a:rPr lang="en-US" smtClean="0">
                <a:solidFill>
                  <a:prstClr val="black"/>
                </a:solidFill>
              </a:rPr>
              <a:pPr/>
              <a:t>5/31/2024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8" y="6407947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7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5E7E9B4-2636-4072-B579-39487DF47AC7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46979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415D7C5-ACE1-4E17-BF25-38873DD4ED23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google.com/url?sa=i&amp;source=images&amp;cd=&amp;cad=rja&amp;uact=8&amp;ved=2ahUKEwj7t63YnrLbAhXEeisKHRGzBfAQjRx6BAgBEAU&amp;url=http://www.compoundchem.com/2014/09/18/raspberries/&amp;psig=AOvVaw1ytshkajjk49gZp0N-N0Hk&amp;ust=1527934671570574" TargetMode="Externa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7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source=images&amp;cd=&amp;ved=2ahUKEwjCmPSVn7LbAhXKfCsKHT7kCn0QjRx6BAgBEAU&amp;url=https://www.slideshare.net/jiachi94/ky-31706301&amp;psig=AOvVaw3FeFGSXfCpD74Q4bRM6jBr&amp;ust=1527934863404432" TargetMode="External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source=images&amp;cd=&amp;cad=rja&amp;uact=8&amp;ved=2ahUKEwi31o3kn7LbAhUQU30KHd--AJYQjRx6BAgBEAU&amp;url=https://www.wonderwhizkids.com/chemistry/organic-chemistry/aldehydes-and-ketones/carbonyl-compounds&amp;psig=AOvVaw3FeFGSXfCpD74Q4bRM6jBr&amp;ust=1527934863404432" TargetMode="Externa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source=images&amp;cd=&amp;cad=rja&amp;uact=8&amp;ved=2ahUKEwjkzZjOoLLbAhWZXCsKHXTeCC4QjRx6BAgBEAU&amp;url=http://slideplayer.com/slide/6820332/&amp;psig=AOvVaw2T2Qc4H3Nsfo-6gSZQdtt-&amp;ust=1527935272257049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45334" y="316566"/>
            <a:ext cx="106351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CHEMISTRY –CLASS XII</a:t>
            </a:r>
          </a:p>
          <a:p>
            <a:pPr algn="ctr"/>
            <a:r>
              <a:rPr lang="en-U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 XII-ALDEHYDES, KETONES AND CARBOXYLIC ACIDS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PART-I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5083" y="6358597"/>
            <a:ext cx="175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94364" y="4378817"/>
            <a:ext cx="5894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2860" y="2296532"/>
            <a:ext cx="106538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 Aldehydes and ketones: Nomenclature, preparation and physical properties ] </a:t>
            </a:r>
            <a:endParaRPr lang="en-US" sz="32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545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11"/>
          <p:cNvGraphicFramePr>
            <a:graphicFrameLocks noChangeAspect="1"/>
          </p:cNvGraphicFramePr>
          <p:nvPr/>
        </p:nvGraphicFramePr>
        <p:xfrm>
          <a:off x="2971801" y="1828800"/>
          <a:ext cx="2371725" cy="1651000"/>
        </p:xfrm>
        <a:graphic>
          <a:graphicData uri="http://schemas.openxmlformats.org/presentationml/2006/ole">
            <p:oleObj spid="_x0000_s5590" name="CS ChemDraw Drawing" r:id="rId3" imgW="2372360" imgH="1651000" progId="">
              <p:embed/>
            </p:oleObj>
          </a:graphicData>
        </a:graphic>
      </p:graphicFrame>
      <p:grpSp>
        <p:nvGrpSpPr>
          <p:cNvPr id="9241" name="Group 25"/>
          <p:cNvGrpSpPr>
            <a:grpSpLocks/>
          </p:cNvGrpSpPr>
          <p:nvPr/>
        </p:nvGrpSpPr>
        <p:grpSpPr bwMode="auto">
          <a:xfrm>
            <a:off x="5791202" y="2057403"/>
            <a:ext cx="3381375" cy="1033463"/>
            <a:chOff x="2688" y="1296"/>
            <a:chExt cx="2130" cy="651"/>
          </a:xfrm>
        </p:grpSpPr>
        <p:graphicFrame>
          <p:nvGraphicFramePr>
            <p:cNvPr id="15373" name="Object 12"/>
            <p:cNvGraphicFramePr>
              <a:graphicFrameLocks noChangeAspect="1"/>
            </p:cNvGraphicFramePr>
            <p:nvPr/>
          </p:nvGraphicFramePr>
          <p:xfrm>
            <a:off x="3312" y="1296"/>
            <a:ext cx="1506" cy="651"/>
          </p:xfrm>
          <a:graphic>
            <a:graphicData uri="http://schemas.openxmlformats.org/presentationml/2006/ole">
              <p:oleObj spid="_x0000_s5591" name="CS ChemDraw Drawing" r:id="rId4" imgW="2390140" imgH="1033780" progId="">
                <p:embed/>
              </p:oleObj>
            </a:graphicData>
          </a:graphic>
        </p:graphicFrame>
        <p:sp>
          <p:nvSpPr>
            <p:cNvPr id="15374" name="Text Box 14"/>
            <p:cNvSpPr txBox="1">
              <a:spLocks noChangeArrowheads="1"/>
            </p:cNvSpPr>
            <p:nvPr/>
          </p:nvSpPr>
          <p:spPr bwMode="auto">
            <a:xfrm>
              <a:off x="2688" y="1392"/>
              <a:ext cx="81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508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Arial" panose="020B0604020202020204" pitchFamily="34" charset="0"/>
                </a:rPr>
                <a:t>=</a:t>
              </a:r>
            </a:p>
          </p:txBody>
        </p:sp>
      </p:grpSp>
      <p:grpSp>
        <p:nvGrpSpPr>
          <p:cNvPr id="9238" name="Group 22"/>
          <p:cNvGrpSpPr>
            <a:grpSpLocks/>
          </p:cNvGrpSpPr>
          <p:nvPr/>
        </p:nvGrpSpPr>
        <p:grpSpPr bwMode="auto">
          <a:xfrm>
            <a:off x="6629400" y="1752603"/>
            <a:ext cx="2209800" cy="701675"/>
            <a:chOff x="3216" y="1104"/>
            <a:chExt cx="1392" cy="442"/>
          </a:xfrm>
        </p:grpSpPr>
        <p:sp>
          <p:nvSpPr>
            <p:cNvPr id="15368" name="Text Box 16"/>
            <p:cNvSpPr txBox="1">
              <a:spLocks noChangeArrowheads="1"/>
            </p:cNvSpPr>
            <p:nvPr/>
          </p:nvSpPr>
          <p:spPr bwMode="auto">
            <a:xfrm>
              <a:off x="4368" y="1248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508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FF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5369" name="Text Box 17"/>
            <p:cNvSpPr txBox="1">
              <a:spLocks noChangeArrowheads="1"/>
            </p:cNvSpPr>
            <p:nvPr/>
          </p:nvSpPr>
          <p:spPr bwMode="auto">
            <a:xfrm>
              <a:off x="4128" y="1104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508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FF000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5370" name="Text Box 18"/>
            <p:cNvSpPr txBox="1">
              <a:spLocks noChangeArrowheads="1"/>
            </p:cNvSpPr>
            <p:nvPr/>
          </p:nvSpPr>
          <p:spPr bwMode="auto">
            <a:xfrm>
              <a:off x="3816" y="1296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508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FF0000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15371" name="Text Box 20"/>
            <p:cNvSpPr txBox="1">
              <a:spLocks noChangeArrowheads="1"/>
            </p:cNvSpPr>
            <p:nvPr/>
          </p:nvSpPr>
          <p:spPr bwMode="auto">
            <a:xfrm>
              <a:off x="3216" y="1296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508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FF0000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15372" name="Text Box 21"/>
            <p:cNvSpPr txBox="1">
              <a:spLocks noChangeArrowheads="1"/>
            </p:cNvSpPr>
            <p:nvPr/>
          </p:nvSpPr>
          <p:spPr bwMode="auto">
            <a:xfrm>
              <a:off x="3544" y="1120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508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FF0000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</p:grp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8001000" y="3962400"/>
            <a:ext cx="1828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pentanal</a:t>
            </a: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5791200" y="3962400"/>
            <a:ext cx="2667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3,3-dimethyl</a:t>
            </a:r>
          </a:p>
        </p:txBody>
      </p:sp>
      <p:sp>
        <p:nvSpPr>
          <p:cNvPr id="15367" name="Text Box 26"/>
          <p:cNvSpPr txBox="1">
            <a:spLocks noChangeArrowheads="1"/>
          </p:cNvSpPr>
          <p:nvPr/>
        </p:nvSpPr>
        <p:spPr bwMode="auto">
          <a:xfrm>
            <a:off x="1524000" y="0"/>
            <a:ext cx="91440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Draw structures corresponding to the following aldehydes and ketones.</a:t>
            </a:r>
          </a:p>
        </p:txBody>
      </p:sp>
    </p:spTree>
    <p:extLst>
      <p:ext uri="{BB962C8B-B14F-4D97-AF65-F5344CB8AC3E}">
        <p14:creationId xmlns="" xmlns:p14="http://schemas.microsoft.com/office/powerpoint/2010/main" val="25458069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2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9" grpId="0" autoUpdateAnimBg="0"/>
      <p:bldP spid="924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524000" y="0"/>
            <a:ext cx="9144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Give systematic names for the following aldehydes and ketones.</a:t>
            </a:r>
          </a:p>
        </p:txBody>
      </p:sp>
      <p:graphicFrame>
        <p:nvGraphicFramePr>
          <p:cNvPr id="16387" name="Object 5"/>
          <p:cNvGraphicFramePr>
            <a:graphicFrameLocks noChangeAspect="1"/>
          </p:cNvGraphicFramePr>
          <p:nvPr/>
        </p:nvGraphicFramePr>
        <p:xfrm>
          <a:off x="6781802" y="2057403"/>
          <a:ext cx="2390775" cy="1033463"/>
        </p:xfrm>
        <a:graphic>
          <a:graphicData uri="http://schemas.openxmlformats.org/presentationml/2006/ole">
            <p:oleObj spid="_x0000_s6380" name="CS ChemDraw Drawing" r:id="rId3" imgW="2390140" imgH="1033780" progId="">
              <p:embed/>
            </p:oleObj>
          </a:graphicData>
        </a:graphic>
      </p:graphicFrame>
      <p:sp>
        <p:nvSpPr>
          <p:cNvPr id="16388" name="Text Box 13"/>
          <p:cNvSpPr txBox="1">
            <a:spLocks noChangeArrowheads="1"/>
          </p:cNvSpPr>
          <p:nvPr/>
        </p:nvSpPr>
        <p:spPr bwMode="auto">
          <a:xfrm>
            <a:off x="8001000" y="3962400"/>
            <a:ext cx="1828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pentanal</a:t>
            </a:r>
          </a:p>
        </p:txBody>
      </p:sp>
      <p:sp>
        <p:nvSpPr>
          <p:cNvPr id="16389" name="Text Box 14"/>
          <p:cNvSpPr txBox="1">
            <a:spLocks noChangeArrowheads="1"/>
          </p:cNvSpPr>
          <p:nvPr/>
        </p:nvSpPr>
        <p:spPr bwMode="auto">
          <a:xfrm>
            <a:off x="5791200" y="3962400"/>
            <a:ext cx="2667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3,3-dimethyl</a:t>
            </a:r>
          </a:p>
        </p:txBody>
      </p:sp>
    </p:spTree>
    <p:extLst>
      <p:ext uri="{BB962C8B-B14F-4D97-AF65-F5344CB8AC3E}">
        <p14:creationId xmlns="" xmlns:p14="http://schemas.microsoft.com/office/powerpoint/2010/main" val="2644838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1860" y="576776"/>
            <a:ext cx="10564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Nomenclature of </a:t>
            </a:r>
            <a:r>
              <a:rPr lang="en-US" sz="40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aldehyde and ketones……..</a:t>
            </a:r>
            <a:endParaRPr lang="en-US" sz="40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5083" y="6358597"/>
            <a:ext cx="175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2027" y="1728146"/>
            <a:ext cx="105648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Common names of ketones – derived by naming two alkyl or aryl group.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In case of alkyl phenyl ketones –acyl group as a prefix to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phenone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9650" y="3729900"/>
            <a:ext cx="9486183" cy="275180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5083" y="182880"/>
            <a:ext cx="11718388" cy="642193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8970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1860" y="576776"/>
            <a:ext cx="10564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Nomenclature of </a:t>
            </a:r>
            <a:r>
              <a:rPr lang="en-US" sz="40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aldehyde and ketones …….</a:t>
            </a:r>
            <a:endParaRPr lang="en-US" sz="40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5083" y="6358597"/>
            <a:ext cx="175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895" y="6358599"/>
            <a:ext cx="1195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O PUNE</a:t>
            </a:r>
            <a:endParaRPr lang="en-US" sz="1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1859" y="1728147"/>
            <a:ext cx="105648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IUPAC names of ketones are given by replacing ending ‘e’ of the corresponding alkane by suffix ‘one’</a:t>
            </a:r>
            <a:endParaRPr lang="en-IN" sz="3200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23890" y="3149072"/>
            <a:ext cx="5305700" cy="24782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8683" y="3052295"/>
            <a:ext cx="4095480" cy="29878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5083" y="281356"/>
            <a:ext cx="11718388" cy="644657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673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5"/>
          <p:cNvSpPr txBox="1">
            <a:spLocks noChangeArrowheads="1"/>
          </p:cNvSpPr>
          <p:nvPr/>
        </p:nvSpPr>
        <p:spPr bwMode="auto">
          <a:xfrm>
            <a:off x="2895600" y="1828800"/>
            <a:ext cx="7696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2,4-dimethyl-3-pentanone</a:t>
            </a:r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>
            <a:off x="3048000" y="2438400"/>
            <a:ext cx="1905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7185" name="Line 17"/>
          <p:cNvSpPr>
            <a:spLocks noChangeShapeType="1"/>
          </p:cNvSpPr>
          <p:nvPr/>
        </p:nvSpPr>
        <p:spPr bwMode="auto">
          <a:xfrm>
            <a:off x="7010400" y="2438400"/>
            <a:ext cx="5334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7221" name="Group 53"/>
          <p:cNvGrpSpPr>
            <a:grpSpLocks/>
          </p:cNvGrpSpPr>
          <p:nvPr/>
        </p:nvGrpSpPr>
        <p:grpSpPr bwMode="auto">
          <a:xfrm>
            <a:off x="7086602" y="990600"/>
            <a:ext cx="2365375" cy="1455738"/>
            <a:chOff x="3504" y="624"/>
            <a:chExt cx="1490" cy="917"/>
          </a:xfrm>
        </p:grpSpPr>
        <p:sp>
          <p:nvSpPr>
            <p:cNvPr id="13333" name="Freeform 19"/>
            <p:cNvSpPr>
              <a:spLocks/>
            </p:cNvSpPr>
            <p:nvPr/>
          </p:nvSpPr>
          <p:spPr bwMode="auto">
            <a:xfrm>
              <a:off x="3846" y="628"/>
              <a:ext cx="1148" cy="913"/>
            </a:xfrm>
            <a:custGeom>
              <a:avLst/>
              <a:gdLst>
                <a:gd name="T0" fmla="*/ 59 w 1148"/>
                <a:gd name="T1" fmla="*/ 0 h 913"/>
                <a:gd name="T2" fmla="*/ 0 w 1148"/>
                <a:gd name="T3" fmla="*/ 913 h 91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48" h="913">
                  <a:moveTo>
                    <a:pt x="59" y="0"/>
                  </a:moveTo>
                  <a:cubicBezTo>
                    <a:pt x="1148" y="370"/>
                    <a:pt x="326" y="902"/>
                    <a:pt x="0" y="913"/>
                  </a:cubicBezTo>
                </a:path>
              </a:pathLst>
            </a:custGeom>
            <a:noFill/>
            <a:ln w="50800" cap="flat" cmpd="sng">
              <a:solidFill>
                <a:schemeClr val="hlink"/>
              </a:solidFill>
              <a:prstDash val="solid"/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3334" name="Line 32"/>
            <p:cNvSpPr>
              <a:spLocks noChangeShapeType="1"/>
            </p:cNvSpPr>
            <p:nvPr/>
          </p:nvSpPr>
          <p:spPr bwMode="auto">
            <a:xfrm>
              <a:off x="3504" y="624"/>
              <a:ext cx="33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7208" name="Group 40"/>
          <p:cNvGrpSpPr>
            <a:grpSpLocks/>
          </p:cNvGrpSpPr>
          <p:nvPr/>
        </p:nvGrpSpPr>
        <p:grpSpPr bwMode="auto">
          <a:xfrm>
            <a:off x="2819402" y="2438400"/>
            <a:ext cx="6596063" cy="1676400"/>
            <a:chOff x="816" y="1536"/>
            <a:chExt cx="4155" cy="1056"/>
          </a:xfrm>
        </p:grpSpPr>
        <p:sp>
          <p:nvSpPr>
            <p:cNvPr id="13330" name="Text Box 20"/>
            <p:cNvSpPr txBox="1">
              <a:spLocks noChangeArrowheads="1"/>
            </p:cNvSpPr>
            <p:nvPr/>
          </p:nvSpPr>
          <p:spPr bwMode="auto">
            <a:xfrm>
              <a:off x="816" y="1920"/>
              <a:ext cx="3312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508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Arial" panose="020B0604020202020204" pitchFamily="34" charset="0"/>
                </a:rPr>
                <a:t>five carbons, saturated ketone</a:t>
              </a:r>
            </a:p>
          </p:txBody>
        </p:sp>
        <p:sp>
          <p:nvSpPr>
            <p:cNvPr id="13331" name="Line 35"/>
            <p:cNvSpPr>
              <a:spLocks noChangeShapeType="1"/>
            </p:cNvSpPr>
            <p:nvPr/>
          </p:nvSpPr>
          <p:spPr bwMode="auto">
            <a:xfrm>
              <a:off x="2424" y="1536"/>
              <a:ext cx="1104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3332" name="Freeform 38"/>
            <p:cNvSpPr>
              <a:spLocks/>
            </p:cNvSpPr>
            <p:nvPr/>
          </p:nvSpPr>
          <p:spPr bwMode="auto">
            <a:xfrm>
              <a:off x="907" y="1536"/>
              <a:ext cx="4064" cy="587"/>
            </a:xfrm>
            <a:custGeom>
              <a:avLst/>
              <a:gdLst>
                <a:gd name="T0" fmla="*/ 1430 w 4064"/>
                <a:gd name="T1" fmla="*/ 0 h 587"/>
                <a:gd name="T2" fmla="*/ 2699 w 4064"/>
                <a:gd name="T3" fmla="*/ 587 h 58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64" h="587">
                  <a:moveTo>
                    <a:pt x="1430" y="0"/>
                  </a:moveTo>
                  <a:cubicBezTo>
                    <a:pt x="0" y="366"/>
                    <a:pt x="4064" y="34"/>
                    <a:pt x="2699" y="587"/>
                  </a:cubicBezTo>
                </a:path>
              </a:pathLst>
            </a:custGeom>
            <a:noFill/>
            <a:ln w="50800" cap="flat" cmpd="sng">
              <a:solidFill>
                <a:schemeClr val="hlink"/>
              </a:solidFill>
              <a:prstDash val="solid"/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</p:grpSp>
      <p:graphicFrame>
        <p:nvGraphicFramePr>
          <p:cNvPr id="7209" name="Object 41"/>
          <p:cNvGraphicFramePr>
            <a:graphicFrameLocks noChangeAspect="1"/>
          </p:cNvGraphicFramePr>
          <p:nvPr/>
        </p:nvGraphicFramePr>
        <p:xfrm>
          <a:off x="5105402" y="4724400"/>
          <a:ext cx="1914525" cy="998538"/>
        </p:xfrm>
        <a:graphic>
          <a:graphicData uri="http://schemas.openxmlformats.org/presentationml/2006/ole">
            <p:oleObj spid="_x0000_s4800" name="CS ChemDraw Drawing" r:id="rId3" imgW="1915160" imgH="998220" progId="">
              <p:embed/>
            </p:oleObj>
          </a:graphicData>
        </a:graphic>
      </p:graphicFrame>
      <p:grpSp>
        <p:nvGrpSpPr>
          <p:cNvPr id="7216" name="Group 48"/>
          <p:cNvGrpSpPr>
            <a:grpSpLocks/>
          </p:cNvGrpSpPr>
          <p:nvPr/>
        </p:nvGrpSpPr>
        <p:grpSpPr bwMode="auto">
          <a:xfrm>
            <a:off x="4876800" y="4419603"/>
            <a:ext cx="2362200" cy="701675"/>
            <a:chOff x="2112" y="2784"/>
            <a:chExt cx="1488" cy="442"/>
          </a:xfrm>
        </p:grpSpPr>
        <p:sp>
          <p:nvSpPr>
            <p:cNvPr id="13325" name="Text Box 43"/>
            <p:cNvSpPr txBox="1">
              <a:spLocks noChangeArrowheads="1"/>
            </p:cNvSpPr>
            <p:nvPr/>
          </p:nvSpPr>
          <p:spPr bwMode="auto">
            <a:xfrm>
              <a:off x="3360" y="2966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508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FF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3326" name="Text Box 44"/>
            <p:cNvSpPr txBox="1">
              <a:spLocks noChangeArrowheads="1"/>
            </p:cNvSpPr>
            <p:nvPr/>
          </p:nvSpPr>
          <p:spPr bwMode="auto">
            <a:xfrm>
              <a:off x="3024" y="2784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508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FF000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3327" name="Text Box 45"/>
            <p:cNvSpPr txBox="1">
              <a:spLocks noChangeArrowheads="1"/>
            </p:cNvSpPr>
            <p:nvPr/>
          </p:nvSpPr>
          <p:spPr bwMode="auto">
            <a:xfrm>
              <a:off x="2752" y="2928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508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FF0000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13328" name="Text Box 46"/>
            <p:cNvSpPr txBox="1">
              <a:spLocks noChangeArrowheads="1"/>
            </p:cNvSpPr>
            <p:nvPr/>
          </p:nvSpPr>
          <p:spPr bwMode="auto">
            <a:xfrm>
              <a:off x="2472" y="2792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508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FF0000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13329" name="Text Box 47"/>
            <p:cNvSpPr txBox="1">
              <a:spLocks noChangeArrowheads="1"/>
            </p:cNvSpPr>
            <p:nvPr/>
          </p:nvSpPr>
          <p:spPr bwMode="auto">
            <a:xfrm>
              <a:off x="2112" y="2976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508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FF0000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</p:grpSp>
      <p:grpSp>
        <p:nvGrpSpPr>
          <p:cNvPr id="7219" name="Group 51"/>
          <p:cNvGrpSpPr>
            <a:grpSpLocks/>
          </p:cNvGrpSpPr>
          <p:nvPr/>
        </p:nvGrpSpPr>
        <p:grpSpPr bwMode="auto">
          <a:xfrm>
            <a:off x="5321301" y="4294188"/>
            <a:ext cx="1428751" cy="531812"/>
            <a:chOff x="2392" y="2705"/>
            <a:chExt cx="900" cy="335"/>
          </a:xfrm>
        </p:grpSpPr>
        <p:graphicFrame>
          <p:nvGraphicFramePr>
            <p:cNvPr id="13323" name="Object 49"/>
            <p:cNvGraphicFramePr>
              <a:graphicFrameLocks noChangeAspect="1"/>
            </p:cNvGraphicFramePr>
            <p:nvPr/>
          </p:nvGraphicFramePr>
          <p:xfrm>
            <a:off x="2392" y="2705"/>
            <a:ext cx="340" cy="335"/>
          </p:xfrm>
          <a:graphic>
            <a:graphicData uri="http://schemas.openxmlformats.org/presentationml/2006/ole">
              <p:oleObj spid="_x0000_s4801" name="CS ChemDraw Drawing" r:id="rId4" imgW="172720" imgH="642620" progId="">
                <p:embed/>
              </p:oleObj>
            </a:graphicData>
          </a:graphic>
        </p:graphicFrame>
        <p:graphicFrame>
          <p:nvGraphicFramePr>
            <p:cNvPr id="13324" name="Object 50"/>
            <p:cNvGraphicFramePr>
              <a:graphicFrameLocks noChangeAspect="1"/>
            </p:cNvGraphicFramePr>
            <p:nvPr/>
          </p:nvGraphicFramePr>
          <p:xfrm>
            <a:off x="2952" y="2705"/>
            <a:ext cx="340" cy="335"/>
          </p:xfrm>
          <a:graphic>
            <a:graphicData uri="http://schemas.openxmlformats.org/presentationml/2006/ole">
              <p:oleObj spid="_x0000_s4802" name="CS ChemDraw Drawing" r:id="rId5" imgW="172720" imgH="642620" progId="">
                <p:embed/>
              </p:oleObj>
            </a:graphicData>
          </a:graphic>
        </p:graphicFrame>
      </p:grpSp>
      <p:sp>
        <p:nvSpPr>
          <p:cNvPr id="13322" name="Text Box 52"/>
          <p:cNvSpPr txBox="1">
            <a:spLocks noChangeArrowheads="1"/>
          </p:cNvSpPr>
          <p:nvPr/>
        </p:nvSpPr>
        <p:spPr bwMode="auto">
          <a:xfrm>
            <a:off x="1524000" y="0"/>
            <a:ext cx="91440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Draw structures corresponding to the following aldehydes and ketones.</a:t>
            </a:r>
          </a:p>
        </p:txBody>
      </p:sp>
    </p:spTree>
    <p:extLst>
      <p:ext uri="{BB962C8B-B14F-4D97-AF65-F5344CB8AC3E}">
        <p14:creationId xmlns="" xmlns:p14="http://schemas.microsoft.com/office/powerpoint/2010/main" val="41720399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2" dur="500"/>
                                        <p:tgtEl>
                                          <p:spTgt spid="7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4" grpId="0" animBg="1"/>
      <p:bldP spid="718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9318" y="576776"/>
            <a:ext cx="105648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 of the carbonyl group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5083" y="6358597"/>
            <a:ext cx="175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895" y="6358599"/>
            <a:ext cx="1195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 O PUNE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89651" y="1702192"/>
            <a:ext cx="96645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Sp2 hybridized carbonyl carbon-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Tringular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coplanar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&gt;C=O bond is polarized due to higher electronegativity of oxygen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tnan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carbon 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1993383" y="3715583"/>
            <a:ext cx="2633178" cy="26528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03411" y="3725420"/>
            <a:ext cx="5264795" cy="275628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5083" y="211015"/>
            <a:ext cx="11732455" cy="651691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909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3896" y="576775"/>
            <a:ext cx="108602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methods of preparation of aldehydes and ketones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5083" y="6358597"/>
            <a:ext cx="175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895" y="6358599"/>
            <a:ext cx="1195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 O PUNE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6771" y="2203615"/>
            <a:ext cx="96645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1.By oxidation of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alcohols</a:t>
            </a:r>
          </a:p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2.By dehydrogenation of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alcohols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3. From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Hydrocarbons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600" dirty="0">
                <a:solidFill>
                  <a:srgbClr val="0070C0"/>
                </a:solidFill>
              </a:rPr>
              <a:t>A) By </a:t>
            </a:r>
            <a:r>
              <a:rPr lang="en-US" sz="3600" dirty="0" err="1">
                <a:solidFill>
                  <a:srgbClr val="0070C0"/>
                </a:solidFill>
              </a:rPr>
              <a:t>ozonolysis</a:t>
            </a:r>
            <a:r>
              <a:rPr lang="en-US" sz="3600" dirty="0">
                <a:solidFill>
                  <a:srgbClr val="0070C0"/>
                </a:solidFill>
              </a:rPr>
              <a:t> of </a:t>
            </a:r>
            <a:r>
              <a:rPr lang="en-US" sz="3600" dirty="0" smtClean="0">
                <a:solidFill>
                  <a:srgbClr val="0070C0"/>
                </a:solidFill>
              </a:rPr>
              <a:t>alkenes</a:t>
            </a:r>
          </a:p>
          <a:p>
            <a:r>
              <a:rPr lang="en-US" sz="3600" dirty="0">
                <a:solidFill>
                  <a:srgbClr val="0070C0"/>
                </a:solidFill>
              </a:rPr>
              <a:t>	</a:t>
            </a:r>
            <a:r>
              <a:rPr lang="en-US" sz="3600" dirty="0" smtClean="0">
                <a:solidFill>
                  <a:srgbClr val="0070C0"/>
                </a:solidFill>
              </a:rPr>
              <a:t>B</a:t>
            </a:r>
            <a:r>
              <a:rPr lang="en-US" sz="3600" dirty="0">
                <a:solidFill>
                  <a:srgbClr val="0070C0"/>
                </a:solidFill>
              </a:rPr>
              <a:t>) By hydration of </a:t>
            </a:r>
            <a:r>
              <a:rPr lang="en-US" sz="3600" dirty="0" smtClean="0">
                <a:solidFill>
                  <a:srgbClr val="0070C0"/>
                </a:solidFill>
              </a:rPr>
              <a:t>alkynes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5085" y="239151"/>
            <a:ext cx="11676185" cy="648877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74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3896" y="576777"/>
            <a:ext cx="108602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methods of preparation of aldehydes and </a:t>
            </a:r>
            <a:r>
              <a:rPr lang="en-US" sz="40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ketones…..</a:t>
            </a:r>
            <a:endParaRPr lang="en-US" sz="40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5083" y="6358597"/>
            <a:ext cx="175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3895" y="6358599"/>
            <a:ext cx="1195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 O PUNE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89651" y="1702193"/>
            <a:ext cx="9664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1.By oxidation of alcohols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104314" y="2307261"/>
            <a:ext cx="10357191" cy="4031040"/>
            <a:chOff x="2112135" y="2102301"/>
            <a:chExt cx="8615966" cy="3358341"/>
          </a:xfrm>
        </p:grpSpPr>
        <p:sp>
          <p:nvSpPr>
            <p:cNvPr id="22" name="Rectangle 21"/>
            <p:cNvSpPr/>
            <p:nvPr/>
          </p:nvSpPr>
          <p:spPr>
            <a:xfrm>
              <a:off x="2112135" y="2102301"/>
              <a:ext cx="8615966" cy="33583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2287845" y="2215166"/>
              <a:ext cx="7783433" cy="3080693"/>
              <a:chOff x="2287845" y="2215166"/>
              <a:chExt cx="7783433" cy="3080693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305317" y="2215166"/>
                <a:ext cx="3957178" cy="551866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305317" y="2851530"/>
                <a:ext cx="7765961" cy="515622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331075" y="3523635"/>
                <a:ext cx="5045402" cy="296483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287845" y="3981023"/>
                <a:ext cx="4748613" cy="1314836"/>
              </a:xfrm>
              <a:prstGeom prst="rect">
                <a:avLst/>
              </a:prstGeom>
            </p:spPr>
          </p:pic>
        </p:grpSp>
      </p:grpSp>
      <p:sp>
        <p:nvSpPr>
          <p:cNvPr id="10" name="Rectangle 9"/>
          <p:cNvSpPr/>
          <p:nvPr/>
        </p:nvSpPr>
        <p:spPr>
          <a:xfrm>
            <a:off x="225085" y="196948"/>
            <a:ext cx="11732455" cy="653098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377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3896" y="576775"/>
            <a:ext cx="108602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methods of preparation of aldehydes and </a:t>
            </a:r>
            <a:r>
              <a:rPr lang="en-US" sz="44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ketones…..</a:t>
            </a:r>
            <a:endParaRPr lang="en-US" sz="44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5083" y="6358597"/>
            <a:ext cx="175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895" y="6358599"/>
            <a:ext cx="1195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 O PUNE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92701" y="2239787"/>
            <a:ext cx="4178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2.By dehydrogenation      of 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alcohols</a:t>
            </a: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53071" y="2239788"/>
            <a:ext cx="5383368" cy="210039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392700" y="5325663"/>
            <a:ext cx="80893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Tertiary alcohols 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not undergo dehydrogenation</a:t>
            </a:r>
            <a:endParaRPr lang="en-US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5083" y="225083"/>
            <a:ext cx="11718388" cy="650284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4995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3896" y="576776"/>
            <a:ext cx="59167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methods of preparation of aldehydes and </a:t>
            </a:r>
            <a:r>
              <a:rPr lang="en-US" sz="40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ketones…..</a:t>
            </a:r>
            <a:endParaRPr lang="en-US" sz="40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5083" y="6358597"/>
            <a:ext cx="175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895" y="6358599"/>
            <a:ext cx="1195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 O PUNE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55089" y="2488509"/>
            <a:ext cx="46823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From Hydrocarbons </a:t>
            </a:r>
            <a:endParaRPr lang="en-US" sz="4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82004" y="3837020"/>
            <a:ext cx="42285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lphaUcParenR"/>
            </a:pPr>
            <a:r>
              <a:rPr lang="en-US" sz="4000" dirty="0" smtClean="0"/>
              <a:t>By </a:t>
            </a:r>
            <a:r>
              <a:rPr lang="en-US" sz="4000" dirty="0" err="1" smtClean="0"/>
              <a:t>ozonolysis</a:t>
            </a:r>
            <a:r>
              <a:rPr lang="en-US" sz="4000" dirty="0" smtClean="0"/>
              <a:t> of</a:t>
            </a:r>
          </a:p>
          <a:p>
            <a:r>
              <a:rPr lang="en-US" sz="4000" dirty="0"/>
              <a:t> </a:t>
            </a:r>
            <a:r>
              <a:rPr lang="en-US" sz="4000" dirty="0" smtClean="0"/>
              <a:t>      alkenes</a:t>
            </a:r>
            <a:endParaRPr lang="en-US" sz="4000" dirty="0"/>
          </a:p>
        </p:txBody>
      </p:sp>
      <p:sp>
        <p:nvSpPr>
          <p:cNvPr id="9" name="Rectangle 8"/>
          <p:cNvSpPr/>
          <p:nvPr/>
        </p:nvSpPr>
        <p:spPr>
          <a:xfrm>
            <a:off x="225084" y="196948"/>
            <a:ext cx="11788727" cy="653098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/>
          <a:srcRect l="18451" t="3099" r="33132" b="7243"/>
          <a:stretch/>
        </p:blipFill>
        <p:spPr>
          <a:xfrm>
            <a:off x="6479462" y="425004"/>
            <a:ext cx="5175919" cy="617981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4847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6012" y="499561"/>
            <a:ext cx="1056483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  <a:p>
            <a:pPr algn="ctr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5083" y="6358597"/>
            <a:ext cx="175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895" y="6358599"/>
            <a:ext cx="1195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O PUNE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1877032" y="1394712"/>
            <a:ext cx="863756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ldehydes and ketones</a:t>
            </a:r>
          </a:p>
          <a:p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aldehydes and ketones?</a:t>
            </a:r>
            <a:endParaRPr lang="en-US" sz="3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Nomenclature of </a:t>
            </a:r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aldehydes and ketones</a:t>
            </a:r>
          </a:p>
          <a:p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 of the carbonyl group</a:t>
            </a:r>
            <a:endParaRPr lang="en-US" sz="3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methods of preparation of aldehydes and ketones</a:t>
            </a:r>
          </a:p>
          <a:p>
            <a:pPr lvl="0"/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 of preparation of aldehydes</a:t>
            </a:r>
          </a:p>
          <a:p>
            <a:pPr lvl="0"/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 of preparation of ketones</a:t>
            </a:r>
          </a:p>
          <a:p>
            <a:pPr lvl="0"/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Physical properties of aldehydes and ketones</a:t>
            </a:r>
          </a:p>
        </p:txBody>
      </p:sp>
      <p:pic>
        <p:nvPicPr>
          <p:cNvPr id="7" name="Picture 6" descr="Related image">
            <a:hlinkClick r:id="rId2"/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9216" t="14725" r="12990" b="48886"/>
          <a:stretch>
            <a:fillRect/>
          </a:stretch>
        </p:blipFill>
        <p:spPr bwMode="auto">
          <a:xfrm>
            <a:off x="9336623" y="562487"/>
            <a:ext cx="1781175" cy="11525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Rectangle 1"/>
          <p:cNvSpPr/>
          <p:nvPr/>
        </p:nvSpPr>
        <p:spPr>
          <a:xfrm>
            <a:off x="225084" y="140677"/>
            <a:ext cx="11774659" cy="658725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2023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3896" y="576776"/>
            <a:ext cx="59167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methods of preparation of aldehydes and </a:t>
            </a:r>
            <a:r>
              <a:rPr lang="en-US" sz="40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ketones…..</a:t>
            </a:r>
            <a:endParaRPr lang="en-US" sz="40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5083" y="6358597"/>
            <a:ext cx="175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895" y="6358599"/>
            <a:ext cx="1195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 O PUNE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55089" y="2488509"/>
            <a:ext cx="46823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From Hydrocarbons </a:t>
            </a:r>
            <a:endParaRPr lang="en-US" sz="4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82005" y="3837020"/>
            <a:ext cx="39526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B) By Hydration of</a:t>
            </a:r>
          </a:p>
          <a:p>
            <a:r>
              <a:rPr lang="en-US" sz="4000" dirty="0"/>
              <a:t> </a:t>
            </a:r>
            <a:r>
              <a:rPr lang="en-US" sz="4000" dirty="0" smtClean="0"/>
              <a:t>      alkenes</a:t>
            </a:r>
            <a:endParaRPr lang="en-US" sz="4000" dirty="0"/>
          </a:p>
        </p:txBody>
      </p:sp>
      <p:sp>
        <p:nvSpPr>
          <p:cNvPr id="9" name="Rectangle 8"/>
          <p:cNvSpPr/>
          <p:nvPr/>
        </p:nvSpPr>
        <p:spPr>
          <a:xfrm>
            <a:off x="225084" y="196948"/>
            <a:ext cx="11788727" cy="653098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/>
          <a:srcRect r="68080" b="26881"/>
          <a:stretch/>
        </p:blipFill>
        <p:spPr>
          <a:xfrm>
            <a:off x="6137450" y="425004"/>
            <a:ext cx="5620961" cy="617981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3919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3896" y="576776"/>
            <a:ext cx="108602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 of preparation of aldehydes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5083" y="6358597"/>
            <a:ext cx="175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895" y="6358599"/>
            <a:ext cx="1195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 O PUNE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4229" y="1348801"/>
            <a:ext cx="995992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1.  From Acid chlorides (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Rosenmund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reduction )</a:t>
            </a:r>
          </a:p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2. From nitriles and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esters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3. From Hydrocarbons </a:t>
            </a:r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[ Methylbenzene ] </a:t>
            </a:r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[ Benzene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] (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Gatterman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-Koch reaction)</a:t>
            </a:r>
            <a:endParaRPr lang="en-US" sz="2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5083" y="253218"/>
            <a:ext cx="11718388" cy="640417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1086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3896" y="576776"/>
            <a:ext cx="108602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 of preparation of </a:t>
            </a:r>
            <a:r>
              <a:rPr lang="en-US" sz="44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aldehydes…….</a:t>
            </a:r>
            <a:endParaRPr lang="en-US" sz="44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5083" y="6358597"/>
            <a:ext cx="175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895" y="6358599"/>
            <a:ext cx="1195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 O PUNE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89651" y="1702192"/>
            <a:ext cx="9664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From Acid chlorides  ( Rosenmund reduction )</a:t>
            </a:r>
            <a:r>
              <a:rPr lang="en-US" sz="3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91773" y="2286967"/>
            <a:ext cx="10236723" cy="4165349"/>
            <a:chOff x="1983545" y="2704496"/>
            <a:chExt cx="6722772" cy="2588721"/>
          </a:xfrm>
        </p:grpSpPr>
        <p:sp>
          <p:nvSpPr>
            <p:cNvPr id="9" name="Rectangle 8"/>
            <p:cNvSpPr/>
            <p:nvPr/>
          </p:nvSpPr>
          <p:spPr>
            <a:xfrm>
              <a:off x="1983545" y="2704496"/>
              <a:ext cx="6722772" cy="25887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11-6-09_LP_Sujata_Chem_1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76189" y="2803946"/>
              <a:ext cx="5773139" cy="2369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Rectangle 1"/>
          <p:cNvSpPr/>
          <p:nvPr/>
        </p:nvSpPr>
        <p:spPr>
          <a:xfrm>
            <a:off x="225085" y="182882"/>
            <a:ext cx="11760591" cy="654504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1489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3896" y="576776"/>
            <a:ext cx="108602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 of preparation of </a:t>
            </a:r>
            <a:r>
              <a:rPr lang="en-US" sz="44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aldehydes……</a:t>
            </a:r>
            <a:endParaRPr lang="en-US" sz="44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5083" y="6358597"/>
            <a:ext cx="175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895" y="6358599"/>
            <a:ext cx="1195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 O PUNE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89651" y="1285947"/>
            <a:ext cx="9664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From nitriles and esters</a:t>
            </a:r>
            <a:r>
              <a:rPr lang="en-US" sz="3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094706" y="2055386"/>
            <a:ext cx="9607639" cy="4176602"/>
            <a:chOff x="1983545" y="2808455"/>
            <a:chExt cx="6967272" cy="2758309"/>
          </a:xfrm>
        </p:grpSpPr>
        <p:grpSp>
          <p:nvGrpSpPr>
            <p:cNvPr id="19" name="Group 18"/>
            <p:cNvGrpSpPr/>
            <p:nvPr/>
          </p:nvGrpSpPr>
          <p:grpSpPr>
            <a:xfrm>
              <a:off x="2292439" y="2808455"/>
              <a:ext cx="6014433" cy="2310161"/>
              <a:chOff x="2292439" y="3013656"/>
              <a:chExt cx="6014433" cy="2310161"/>
            </a:xfrm>
          </p:grpSpPr>
          <p:pic>
            <p:nvPicPr>
              <p:cNvPr id="10" name="Picture 9" descr="11-6-09_LP_Sujata_Chem_1"/>
              <p:cNvPicPr/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34253" y="3013656"/>
                <a:ext cx="4703674" cy="4250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" name="TextBox 1"/>
              <p:cNvSpPr txBox="1"/>
              <p:nvPr/>
            </p:nvSpPr>
            <p:spPr>
              <a:xfrm>
                <a:off x="2534253" y="3618963"/>
                <a:ext cx="4793826" cy="345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This reaction is called Stephen reaction</a:t>
                </a:r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3" name="Picture 12" descr="11-6-09_LP_Sujata_Chem_1"/>
              <p:cNvPicPr/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740449" y="4168598"/>
                <a:ext cx="2913375" cy="4549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2292439" y="4693706"/>
                <a:ext cx="6014433" cy="630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AlH</a:t>
                </a:r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2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-Bu)2      DIBAL-H      Di isobutyl </a:t>
                </a:r>
                <a:r>
                  <a:rPr lang="en-US" sz="2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aluminium</a:t>
                </a:r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hydride</a:t>
                </a:r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0" name="Content Placeholder 3"/>
            <p:cNvPicPr>
              <a:picLocks noChangeAspect="1"/>
            </p:cNvPicPr>
            <p:nvPr/>
          </p:nvPicPr>
          <p:blipFill rotWithShape="1">
            <a:blip r:embed="rId4" cstate="print"/>
            <a:srcRect l="7153" t="81742" r="12466"/>
            <a:stretch/>
          </p:blipFill>
          <p:spPr>
            <a:xfrm>
              <a:off x="1983545" y="4854133"/>
              <a:ext cx="6967272" cy="712631"/>
            </a:xfrm>
            <a:prstGeom prst="rect">
              <a:avLst/>
            </a:prstGeom>
          </p:spPr>
        </p:pic>
      </p:grpSp>
      <p:sp>
        <p:nvSpPr>
          <p:cNvPr id="8" name="Rectangle 7"/>
          <p:cNvSpPr/>
          <p:nvPr/>
        </p:nvSpPr>
        <p:spPr>
          <a:xfrm>
            <a:off x="225084" y="182882"/>
            <a:ext cx="11844997" cy="654504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0286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5817" y="279988"/>
            <a:ext cx="108602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 </a:t>
            </a:r>
            <a:r>
              <a:rPr lang="en-US" sz="4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preparation of aldehydes……</a:t>
            </a:r>
          </a:p>
          <a:p>
            <a:pPr algn="ctr"/>
            <a:r>
              <a:rPr lang="en-US" sz="4400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thods</a:t>
            </a:r>
            <a:r>
              <a:rPr lang="en-US" sz="44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preparation of </a:t>
            </a:r>
            <a:r>
              <a:rPr lang="en-US" sz="44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aldehydes……</a:t>
            </a:r>
            <a:endParaRPr lang="en-US" sz="4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9151" y="6420152"/>
            <a:ext cx="175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89649" y="1001020"/>
            <a:ext cx="9664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From Hydrocarbons  [ Methylbenzene ]</a:t>
            </a:r>
            <a:r>
              <a:rPr lang="en-US" sz="3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9152" y="279989"/>
            <a:ext cx="11563643" cy="632483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65817" y="6221277"/>
            <a:ext cx="1195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 O PUNE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/>
          <a:srcRect r="16926" b="18914"/>
          <a:stretch/>
        </p:blipFill>
        <p:spPr>
          <a:xfrm>
            <a:off x="509404" y="1585794"/>
            <a:ext cx="10788336" cy="449473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6119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3896" y="576776"/>
            <a:ext cx="108602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 of preparation of </a:t>
            </a:r>
            <a:r>
              <a:rPr lang="en-US" sz="44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aldehydes……</a:t>
            </a:r>
            <a:endParaRPr lang="en-US" sz="44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5083" y="6358597"/>
            <a:ext cx="175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895" y="6358599"/>
            <a:ext cx="1195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 O PUNE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89651" y="1354439"/>
            <a:ext cx="96645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From Hydrocarbons  [ Benzene ] 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2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Gatterman</a:t>
            </a: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 Koch reaction</a:t>
            </a:r>
            <a:r>
              <a:rPr lang="en-US" sz="3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5084" y="225085"/>
            <a:ext cx="11774659" cy="6379735"/>
          </a:xfrm>
          <a:prstGeom prst="rect">
            <a:avLst/>
          </a:prstGeom>
          <a:noFill/>
          <a:ln w="50800">
            <a:solidFill>
              <a:srgbClr val="FF0000">
                <a:alpha val="9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/>
          <a:srcRect l="8416" t="-194" r="27809" b="32060"/>
          <a:stretch/>
        </p:blipFill>
        <p:spPr>
          <a:xfrm>
            <a:off x="1159099" y="2743201"/>
            <a:ext cx="9440215" cy="33227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0363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3896" y="576776"/>
            <a:ext cx="108602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 of preparation of </a:t>
            </a:r>
            <a:r>
              <a:rPr lang="en-US" sz="44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ketones……</a:t>
            </a:r>
            <a:endParaRPr lang="en-US" sz="44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5083" y="6358597"/>
            <a:ext cx="175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895" y="6358599"/>
            <a:ext cx="1195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 O PUNE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0881" y="1344968"/>
            <a:ext cx="29437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From Acid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chlorides </a:t>
            </a:r>
            <a:r>
              <a:rPr lang="en-US" sz="28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8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/>
          <a:srcRect l="2082" t="41796" r="10484" b="4024"/>
          <a:stretch/>
        </p:blipFill>
        <p:spPr>
          <a:xfrm>
            <a:off x="4327301" y="1344967"/>
            <a:ext cx="7379595" cy="129899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991772" y="2913128"/>
            <a:ext cx="27728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Nitriles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/>
          <a:srcRect l="2465" t="37538" r="2999" b="12615"/>
          <a:stretch/>
        </p:blipFill>
        <p:spPr>
          <a:xfrm>
            <a:off x="4327301" y="2643960"/>
            <a:ext cx="7379595" cy="14734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991772" y="4564370"/>
            <a:ext cx="309826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benzene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or substituted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benzene 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4327301" y="5682738"/>
            <a:ext cx="65662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</a:t>
            </a:r>
            <a:r>
              <a:rPr lang="en-US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Friedel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-Crafts acylation reaction 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5083" y="225083"/>
            <a:ext cx="11690252" cy="650284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/>
          <a:srcRect l="455" r="41284" b="75171"/>
          <a:stretch/>
        </p:blipFill>
        <p:spPr>
          <a:xfrm>
            <a:off x="4229175" y="4062149"/>
            <a:ext cx="7547020" cy="132437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9500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2" grpId="0"/>
      <p:bldP spid="8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3896" y="576777"/>
            <a:ext cx="10860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Physical properties of aldehydes and ketones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5083" y="6358597"/>
            <a:ext cx="175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895" y="6358599"/>
            <a:ext cx="1195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 O PUNE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48977" y="1155136"/>
            <a:ext cx="11619915" cy="5080351"/>
            <a:chOff x="2117092" y="2032894"/>
            <a:chExt cx="8987472" cy="3737301"/>
          </a:xfrm>
        </p:grpSpPr>
        <p:sp>
          <p:nvSpPr>
            <p:cNvPr id="2" name="Rectangle 1"/>
            <p:cNvSpPr/>
            <p:nvPr/>
          </p:nvSpPr>
          <p:spPr>
            <a:xfrm>
              <a:off x="2117092" y="2032894"/>
              <a:ext cx="8987472" cy="37373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46583" y="2082896"/>
              <a:ext cx="8358388" cy="2490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IN" sz="28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Boling points</a:t>
              </a:r>
              <a:r>
                <a:rPr lang="en-IN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 aldehydes and ketones &gt;  hydrocarbons and ethers</a:t>
              </a:r>
            </a:p>
            <a:p>
              <a:pPr lvl="0"/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N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Reason:    weak molecular association in aldehydes and ketones,</a:t>
              </a:r>
            </a:p>
            <a:p>
              <a:pPr lvl="0"/>
              <a:r>
                <a:rPr lang="en-IN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                   arising out of the dipole−dipole interactions</a:t>
              </a:r>
            </a:p>
            <a:p>
              <a:pPr lvl="0"/>
              <a:r>
                <a:rPr lang="en-IN" sz="28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Boling points: aldehydes and ketones &lt;  alcohols</a:t>
              </a:r>
            </a:p>
            <a:p>
              <a:pPr lvl="0"/>
              <a:r>
                <a:rPr lang="en-IN" sz="2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Reason:         </a:t>
              </a:r>
              <a:r>
                <a:rPr lang="en-IN" sz="28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absence of intermolecular hydrogen bonding</a:t>
              </a:r>
            </a:p>
            <a:p>
              <a:pPr lvl="0"/>
              <a:r>
                <a:rPr lang="en-IN" sz="28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Solubility</a:t>
              </a:r>
              <a:r>
                <a:rPr lang="en-IN" sz="28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      Lower members are soluble in water</a:t>
              </a:r>
            </a:p>
            <a:p>
              <a:pPr lvl="0"/>
              <a:r>
                <a:rPr lang="en-IN" sz="28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Reason:         form intermolecular hydrogen bonds with water</a:t>
              </a:r>
              <a:endParaRPr lang="en-IN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0"/>
              <a:r>
                <a:rPr lang="en-IN" dirty="0">
                  <a:solidFill>
                    <a:prstClr val="black"/>
                  </a:solidFill>
                </a:rPr>
                <a:t>                        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225083" y="196948"/>
            <a:ext cx="11788727" cy="640787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/>
          <a:srcRect r="47310" b="59718"/>
          <a:stretch/>
        </p:blipFill>
        <p:spPr>
          <a:xfrm>
            <a:off x="3620656" y="4580983"/>
            <a:ext cx="6756043" cy="190072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5378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3896" y="277114"/>
            <a:ext cx="108602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</a:t>
            </a:r>
            <a:endParaRPr lang="en-US" sz="4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5083" y="6358597"/>
            <a:ext cx="175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895" y="6358599"/>
            <a:ext cx="1195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 O PUNE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2283" y="1571223"/>
            <a:ext cx="1014855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session we have discussed the basic concepts from the present unit such as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structures and names of aldehydes and ketones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important preparation methods of aldehydes and ketones including the name </a:t>
            </a:r>
            <a:r>
              <a:rPr lang="en-US" sz="3200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rections</a:t>
            </a:r>
            <a:r>
              <a:rPr lang="en-US" sz="32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such as </a:t>
            </a:r>
            <a:r>
              <a:rPr lang="en-US" sz="3200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Rosenmund</a:t>
            </a:r>
            <a:r>
              <a:rPr lang="en-US" sz="32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reduction </a:t>
            </a:r>
            <a:r>
              <a:rPr lang="en-US" sz="3200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Etard</a:t>
            </a:r>
            <a:r>
              <a:rPr lang="en-US" sz="32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reaction Stephen reaction Gatterman –Koch reaction etc.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 we have covered the comparative study of the physical properties of aldehydes and ketones </a:t>
            </a:r>
          </a:p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5083" y="112544"/>
            <a:ext cx="11788727" cy="661538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2062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WordArt 5"/>
          <p:cNvSpPr>
            <a:spLocks noChangeArrowheads="1" noChangeShapeType="1" noTextEdit="1"/>
          </p:cNvSpPr>
          <p:nvPr/>
        </p:nvSpPr>
        <p:spPr bwMode="auto">
          <a:xfrm>
            <a:off x="3505200" y="2819400"/>
            <a:ext cx="5562600" cy="1371600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</a:bodyPr>
          <a:lstStyle/>
          <a:p>
            <a:pPr algn="ctr"/>
            <a:r>
              <a:rPr lang="en-IN" sz="3600" kern="10" dirty="0">
                <a:ln w="9525">
                  <a:noFill/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53882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1876609923"/>
      </p:ext>
    </p:extLst>
  </p:cSld>
  <p:clrMapOvr>
    <a:masterClrMapping/>
  </p:clrMapOvr>
  <p:transition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8640" y="261345"/>
            <a:ext cx="1056483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algn="ctr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5083" y="6358597"/>
            <a:ext cx="175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4480" y="1124342"/>
            <a:ext cx="105648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ALDEHYDES AND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KETONES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Widespread in plants and animal kingdom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They play an important role in biochemical processes of life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They add fragrance and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flavour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nature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have very pleasant fragrances.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6602" y="3371112"/>
            <a:ext cx="8357861" cy="20282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00011" y="5622430"/>
            <a:ext cx="273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(from vanilla beans)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93498" y="5540425"/>
            <a:ext cx="3065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(from meadow sweet)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22628" y="5499309"/>
            <a:ext cx="2833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(from cinnamon) </a:t>
            </a:r>
            <a:endParaRPr lang="en-US" sz="2400" dirty="0"/>
          </a:p>
        </p:txBody>
      </p:sp>
      <p:pic>
        <p:nvPicPr>
          <p:cNvPr id="10" name="Picture 9" descr="Image result for naturally occurring sources of aldehydes and ketones">
            <a:hlinkClick r:id="rId3"/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567" t="45330" r="50723" b="7142"/>
          <a:stretch/>
        </p:blipFill>
        <p:spPr bwMode="auto">
          <a:xfrm>
            <a:off x="9583575" y="68376"/>
            <a:ext cx="2019300" cy="16478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225082" y="139455"/>
            <a:ext cx="11802795" cy="646536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3428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9318" y="576776"/>
            <a:ext cx="105648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aldehydes and ketones?</a:t>
            </a:r>
            <a:endParaRPr lang="en-US" sz="4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5083" y="6358597"/>
            <a:ext cx="175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89649" y="1533378"/>
            <a:ext cx="901080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Aldehydes and ketones are the carbonyl compounds,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which contain &gt;C=O group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 aldehydes the carbonyl carbon is bonded to 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carbon/hydrogen and hydrogen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 ketones the carbonyl carbon is bonded to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two carbon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atoms.grou</a:t>
            </a:r>
            <a:r>
              <a:rPr lang="en-US" sz="2800" dirty="0" err="1" smtClean="0"/>
              <a:t>p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/>
          <a:srcRect r="40521"/>
          <a:stretch/>
        </p:blipFill>
        <p:spPr>
          <a:xfrm>
            <a:off x="3052689" y="4211036"/>
            <a:ext cx="6105379" cy="2141669"/>
          </a:xfrm>
          <a:prstGeom prst="rect">
            <a:avLst/>
          </a:prstGeom>
        </p:spPr>
      </p:pic>
      <p:pic>
        <p:nvPicPr>
          <p:cNvPr id="7" name="Picture 6" descr="Image result for naturally occurring sources of aldehydes and ketones">
            <a:hlinkClick r:id="rId3"/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207" t="2593" r="66472" b="44814"/>
          <a:stretch/>
        </p:blipFill>
        <p:spPr bwMode="auto">
          <a:xfrm>
            <a:off x="9736429" y="4043968"/>
            <a:ext cx="1517727" cy="173864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5083" y="126609"/>
            <a:ext cx="11816863" cy="660132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1465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1860" y="576776"/>
            <a:ext cx="105648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Nomenclature of </a:t>
            </a:r>
            <a:r>
              <a:rPr lang="en-US" sz="44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aldehyde and ketones</a:t>
            </a:r>
            <a:endParaRPr lang="en-US" sz="44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5083" y="6358597"/>
            <a:ext cx="175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2027" y="1728147"/>
            <a:ext cx="1056483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Common names of aldehydes – derived from the common names of the corresponding carboxylic acids </a:t>
            </a: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by replacing the ending ‘−</a:t>
            </a:r>
            <a:r>
              <a:rPr lang="en-IN" sz="3200" dirty="0" err="1">
                <a:latin typeface="Arial" panose="020B0604020202020204" pitchFamily="34" charset="0"/>
                <a:cs typeface="Arial" panose="020B0604020202020204" pitchFamily="34" charset="0"/>
              </a:rPr>
              <a:t>ic</a:t>
            </a: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’ of the acid with </a:t>
            </a:r>
            <a:r>
              <a:rPr lang="en-I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‘aldehyde’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 descr="15-6-09_LP_Sujata_Chem_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9650" y="3742007"/>
            <a:ext cx="8131125" cy="2616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Image result for naturally occurring sources of aldehydes and ketones">
            <a:hlinkClick r:id="rId3"/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6175" t="63173" r="47817" b="19547"/>
          <a:stretch/>
        </p:blipFill>
        <p:spPr bwMode="auto">
          <a:xfrm>
            <a:off x="10573557" y="5228825"/>
            <a:ext cx="978793" cy="79600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5083" y="168814"/>
            <a:ext cx="11591780" cy="655911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6162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1860" y="415077"/>
            <a:ext cx="10564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Nomenclature of </a:t>
            </a:r>
            <a:r>
              <a:rPr lang="en-US" sz="40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aldehyde and ketones …….</a:t>
            </a:r>
            <a:endParaRPr lang="en-US" sz="40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5083" y="6358597"/>
            <a:ext cx="175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9994" y="1122964"/>
            <a:ext cx="105648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IUPAC names of aldehydes are given by replacing ending ‘e’ of the corresponding alkane by suffix ‘al’</a:t>
            </a:r>
            <a:endParaRPr lang="en-IN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1861" y="3954913"/>
            <a:ext cx="10564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If the </a:t>
            </a:r>
            <a:r>
              <a:rPr lang="en-IN" sz="2800" dirty="0" err="1">
                <a:latin typeface="Arial" panose="020B0604020202020204" pitchFamily="34" charset="0"/>
                <a:cs typeface="Arial" panose="020B0604020202020204" pitchFamily="34" charset="0"/>
              </a:rPr>
              <a:t>aldehydic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group is attached to a ring, then the suffix </a:t>
            </a:r>
            <a:r>
              <a:rPr lang="en-IN" sz="2800" dirty="0" err="1">
                <a:latin typeface="Arial" panose="020B0604020202020204" pitchFamily="34" charset="0"/>
                <a:cs typeface="Arial" panose="020B0604020202020204" pitchFamily="34" charset="0"/>
              </a:rPr>
              <a:t>carbaldehyde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is added to the full name of cyclohexane.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 descr="15-6-09_LP_Sujata_Chem_1"/>
          <p:cNvPicPr/>
          <p:nvPr/>
        </p:nvPicPr>
        <p:blipFill rotWithShape="1">
          <a:blip r:embed="rId2" cstate="print"/>
          <a:srcRect r="49684" b="22336"/>
          <a:stretch/>
        </p:blipFill>
        <p:spPr bwMode="auto">
          <a:xfrm>
            <a:off x="4260825" y="4443213"/>
            <a:ext cx="3865744" cy="224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25084" y="154745"/>
            <a:ext cx="11774659" cy="657318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43396" b="66131"/>
          <a:stretch/>
        </p:blipFill>
        <p:spPr>
          <a:xfrm>
            <a:off x="2421229" y="2091179"/>
            <a:ext cx="8100811" cy="18637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4735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524000" y="0"/>
            <a:ext cx="91440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Draw structures corresponding to the following aldehydes and ketones.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895600" y="1828800"/>
            <a:ext cx="1981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heptanal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4265613" y="2439988"/>
            <a:ext cx="2286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4110" name="Group 14"/>
          <p:cNvGrpSpPr>
            <a:grpSpLocks/>
          </p:cNvGrpSpPr>
          <p:nvPr/>
        </p:nvGrpSpPr>
        <p:grpSpPr bwMode="auto">
          <a:xfrm>
            <a:off x="3505202" y="990603"/>
            <a:ext cx="2354263" cy="1427163"/>
            <a:chOff x="1248" y="624"/>
            <a:chExt cx="1483" cy="899"/>
          </a:xfrm>
        </p:grpSpPr>
        <p:sp>
          <p:nvSpPr>
            <p:cNvPr id="10252" name="Line 5"/>
            <p:cNvSpPr>
              <a:spLocks noChangeShapeType="1"/>
            </p:cNvSpPr>
            <p:nvPr/>
          </p:nvSpPr>
          <p:spPr bwMode="auto">
            <a:xfrm>
              <a:off x="1248" y="624"/>
              <a:ext cx="144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0253" name="Freeform 6"/>
            <p:cNvSpPr>
              <a:spLocks/>
            </p:cNvSpPr>
            <p:nvPr/>
          </p:nvSpPr>
          <p:spPr bwMode="auto">
            <a:xfrm>
              <a:off x="1466" y="651"/>
              <a:ext cx="1265" cy="872"/>
            </a:xfrm>
            <a:custGeom>
              <a:avLst/>
              <a:gdLst>
                <a:gd name="T0" fmla="*/ 0 w 1265"/>
                <a:gd name="T1" fmla="*/ 0 h 872"/>
                <a:gd name="T2" fmla="*/ 463 w 1265"/>
                <a:gd name="T3" fmla="*/ 872 h 87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65" h="872">
                  <a:moveTo>
                    <a:pt x="0" y="0"/>
                  </a:moveTo>
                  <a:cubicBezTo>
                    <a:pt x="1041" y="324"/>
                    <a:pt x="1265" y="851"/>
                    <a:pt x="463" y="872"/>
                  </a:cubicBezTo>
                </a:path>
              </a:pathLst>
            </a:custGeom>
            <a:noFill/>
            <a:ln w="50800" cap="flat" cmpd="sng">
              <a:solidFill>
                <a:schemeClr val="hlink"/>
              </a:solidFill>
              <a:prstDash val="solid"/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</p:grpSp>
      <p:graphicFrame>
        <p:nvGraphicFramePr>
          <p:cNvPr id="4105" name="Object 9"/>
          <p:cNvGraphicFramePr>
            <a:graphicFrameLocks noChangeAspect="1"/>
          </p:cNvGraphicFramePr>
          <p:nvPr/>
        </p:nvGraphicFramePr>
        <p:xfrm>
          <a:off x="7162802" y="4419603"/>
          <a:ext cx="1069975" cy="1033463"/>
        </p:xfrm>
        <a:graphic>
          <a:graphicData uri="http://schemas.openxmlformats.org/presentationml/2006/ole">
            <p:oleObj spid="_x0000_s1494" name="CS ChemDraw Drawing" r:id="rId3" imgW="1069340" imgH="1033780" progId="">
              <p:embed/>
            </p:oleObj>
          </a:graphicData>
        </a:graphic>
      </p:graphicFrame>
      <p:grpSp>
        <p:nvGrpSpPr>
          <p:cNvPr id="4108" name="Group 12"/>
          <p:cNvGrpSpPr>
            <a:grpSpLocks/>
          </p:cNvGrpSpPr>
          <p:nvPr/>
        </p:nvGrpSpPr>
        <p:grpSpPr bwMode="auto">
          <a:xfrm>
            <a:off x="2112964" y="2430466"/>
            <a:ext cx="5964237" cy="1201738"/>
            <a:chOff x="371" y="1531"/>
            <a:chExt cx="3757" cy="757"/>
          </a:xfrm>
        </p:grpSpPr>
        <p:sp>
          <p:nvSpPr>
            <p:cNvPr id="10249" name="Line 7"/>
            <p:cNvSpPr>
              <a:spLocks noChangeShapeType="1"/>
            </p:cNvSpPr>
            <p:nvPr/>
          </p:nvSpPr>
          <p:spPr bwMode="auto">
            <a:xfrm>
              <a:off x="960" y="1537"/>
              <a:ext cx="720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0250" name="Freeform 8"/>
            <p:cNvSpPr>
              <a:spLocks/>
            </p:cNvSpPr>
            <p:nvPr/>
          </p:nvSpPr>
          <p:spPr bwMode="auto">
            <a:xfrm>
              <a:off x="371" y="1531"/>
              <a:ext cx="497" cy="592"/>
            </a:xfrm>
            <a:custGeom>
              <a:avLst/>
              <a:gdLst>
                <a:gd name="T0" fmla="*/ 497 w 497"/>
                <a:gd name="T1" fmla="*/ 5 h 592"/>
                <a:gd name="T2" fmla="*/ 418 w 497"/>
                <a:gd name="T3" fmla="*/ 592 h 59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97" h="592">
                  <a:moveTo>
                    <a:pt x="497" y="5"/>
                  </a:moveTo>
                  <a:cubicBezTo>
                    <a:pt x="0" y="0"/>
                    <a:pt x="92" y="581"/>
                    <a:pt x="418" y="592"/>
                  </a:cubicBezTo>
                </a:path>
              </a:pathLst>
            </a:custGeom>
            <a:noFill/>
            <a:ln w="50800" cap="flat" cmpd="sng">
              <a:solidFill>
                <a:schemeClr val="hlink"/>
              </a:solidFill>
              <a:prstDash val="solid"/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0251" name="Text Box 10"/>
            <p:cNvSpPr txBox="1">
              <a:spLocks noChangeArrowheads="1"/>
            </p:cNvSpPr>
            <p:nvPr/>
          </p:nvSpPr>
          <p:spPr bwMode="auto">
            <a:xfrm>
              <a:off x="816" y="1920"/>
              <a:ext cx="331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508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</a:rPr>
                <a:t>seven carbons, saturated</a:t>
              </a:r>
            </a:p>
          </p:txBody>
        </p:sp>
      </p:grpSp>
      <p:graphicFrame>
        <p:nvGraphicFramePr>
          <p:cNvPr id="4109" name="Object 13"/>
          <p:cNvGraphicFramePr>
            <a:graphicFrameLocks noChangeAspect="1"/>
          </p:cNvGraphicFramePr>
          <p:nvPr/>
        </p:nvGraphicFramePr>
        <p:xfrm>
          <a:off x="4965702" y="4976816"/>
          <a:ext cx="2354263" cy="433387"/>
        </p:xfrm>
        <a:graphic>
          <a:graphicData uri="http://schemas.openxmlformats.org/presentationml/2006/ole">
            <p:oleObj spid="_x0000_s1495" name="CS ChemDraw Drawing" r:id="rId4" imgW="2354580" imgH="43434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2538195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"/>
          <p:cNvSpPr txBox="1">
            <a:spLocks noChangeArrowheads="1"/>
          </p:cNvSpPr>
          <p:nvPr/>
        </p:nvSpPr>
        <p:spPr bwMode="auto">
          <a:xfrm>
            <a:off x="2895600" y="1828800"/>
            <a:ext cx="7696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3-hydroxy-2,2,4-trimethylpentanal</a:t>
            </a:r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3048000" y="2438400"/>
            <a:ext cx="16764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>
            <a:off x="7467600" y="2439988"/>
            <a:ext cx="1524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5142" name="Group 22"/>
          <p:cNvGrpSpPr>
            <a:grpSpLocks/>
          </p:cNvGrpSpPr>
          <p:nvPr/>
        </p:nvGrpSpPr>
        <p:grpSpPr bwMode="auto">
          <a:xfrm>
            <a:off x="2819401" y="2217738"/>
            <a:ext cx="8112125" cy="1897062"/>
            <a:chOff x="816" y="1397"/>
            <a:chExt cx="5110" cy="1195"/>
          </a:xfrm>
        </p:grpSpPr>
        <p:sp>
          <p:nvSpPr>
            <p:cNvPr id="11282" name="Freeform 11"/>
            <p:cNvSpPr>
              <a:spLocks/>
            </p:cNvSpPr>
            <p:nvPr/>
          </p:nvSpPr>
          <p:spPr bwMode="auto">
            <a:xfrm>
              <a:off x="3536" y="1397"/>
              <a:ext cx="2390" cy="779"/>
            </a:xfrm>
            <a:custGeom>
              <a:avLst/>
              <a:gdLst>
                <a:gd name="T0" fmla="*/ 1301 w 2390"/>
                <a:gd name="T1" fmla="*/ 0 h 779"/>
                <a:gd name="T2" fmla="*/ 0 w 2390"/>
                <a:gd name="T3" fmla="*/ 779 h 77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390" h="779">
                  <a:moveTo>
                    <a:pt x="1301" y="0"/>
                  </a:moveTo>
                  <a:cubicBezTo>
                    <a:pt x="2390" y="370"/>
                    <a:pt x="326" y="768"/>
                    <a:pt x="0" y="779"/>
                  </a:cubicBezTo>
                </a:path>
              </a:pathLst>
            </a:custGeom>
            <a:noFill/>
            <a:ln w="50800" cap="flat" cmpd="sng">
              <a:solidFill>
                <a:schemeClr val="hlink"/>
              </a:solidFill>
              <a:prstDash val="solid"/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1283" name="Text Box 12"/>
            <p:cNvSpPr txBox="1">
              <a:spLocks noChangeArrowheads="1"/>
            </p:cNvSpPr>
            <p:nvPr/>
          </p:nvSpPr>
          <p:spPr bwMode="auto">
            <a:xfrm>
              <a:off x="816" y="1920"/>
              <a:ext cx="3312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508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Arial" panose="020B0604020202020204" pitchFamily="34" charset="0"/>
                </a:rPr>
                <a:t>five carbons, saturated aldehyde</a:t>
              </a:r>
            </a:p>
          </p:txBody>
        </p:sp>
      </p:grpSp>
      <p:graphicFrame>
        <p:nvGraphicFramePr>
          <p:cNvPr id="5134" name="Object 14"/>
          <p:cNvGraphicFramePr>
            <a:graphicFrameLocks noChangeAspect="1"/>
          </p:cNvGraphicFramePr>
          <p:nvPr/>
        </p:nvGraphicFramePr>
        <p:xfrm>
          <a:off x="4876800" y="4343403"/>
          <a:ext cx="2387600" cy="1033463"/>
        </p:xfrm>
        <a:graphic>
          <a:graphicData uri="http://schemas.openxmlformats.org/presentationml/2006/ole">
            <p:oleObj spid="_x0000_s2986" name="CS ChemDraw Drawing" r:id="rId3" imgW="2387600" imgH="1033780" progId="">
              <p:embed/>
            </p:oleObj>
          </a:graphicData>
        </a:graphic>
      </p:graphicFrame>
      <p:grpSp>
        <p:nvGrpSpPr>
          <p:cNvPr id="5141" name="Group 21"/>
          <p:cNvGrpSpPr>
            <a:grpSpLocks/>
          </p:cNvGrpSpPr>
          <p:nvPr/>
        </p:nvGrpSpPr>
        <p:grpSpPr bwMode="auto">
          <a:xfrm>
            <a:off x="4800600" y="4572000"/>
            <a:ext cx="2133600" cy="1066800"/>
            <a:chOff x="2064" y="2880"/>
            <a:chExt cx="1344" cy="672"/>
          </a:xfrm>
        </p:grpSpPr>
        <p:sp>
          <p:nvSpPr>
            <p:cNvPr id="11277" name="Text Box 15"/>
            <p:cNvSpPr txBox="1">
              <a:spLocks noChangeArrowheads="1"/>
            </p:cNvSpPr>
            <p:nvPr/>
          </p:nvSpPr>
          <p:spPr bwMode="auto">
            <a:xfrm>
              <a:off x="3168" y="3302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508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FF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1278" name="Text Box 16"/>
            <p:cNvSpPr txBox="1">
              <a:spLocks noChangeArrowheads="1"/>
            </p:cNvSpPr>
            <p:nvPr/>
          </p:nvSpPr>
          <p:spPr bwMode="auto">
            <a:xfrm>
              <a:off x="2880" y="3302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508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FF000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1279" name="Text Box 17"/>
            <p:cNvSpPr txBox="1">
              <a:spLocks noChangeArrowheads="1"/>
            </p:cNvSpPr>
            <p:nvPr/>
          </p:nvSpPr>
          <p:spPr bwMode="auto">
            <a:xfrm>
              <a:off x="2592" y="2880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508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FF0000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11280" name="Text Box 18"/>
            <p:cNvSpPr txBox="1">
              <a:spLocks noChangeArrowheads="1"/>
            </p:cNvSpPr>
            <p:nvPr/>
          </p:nvSpPr>
          <p:spPr bwMode="auto">
            <a:xfrm>
              <a:off x="2304" y="3302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508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FF0000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11281" name="Text Box 20"/>
            <p:cNvSpPr txBox="1">
              <a:spLocks noChangeArrowheads="1"/>
            </p:cNvSpPr>
            <p:nvPr/>
          </p:nvSpPr>
          <p:spPr bwMode="auto">
            <a:xfrm>
              <a:off x="2064" y="2880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508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FF0000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</p:grpSp>
      <p:graphicFrame>
        <p:nvGraphicFramePr>
          <p:cNvPr id="5143" name="Object 23"/>
          <p:cNvGraphicFramePr>
            <a:graphicFrameLocks noChangeAspect="1"/>
          </p:cNvGraphicFramePr>
          <p:nvPr/>
        </p:nvGraphicFramePr>
        <p:xfrm>
          <a:off x="5295902" y="4140200"/>
          <a:ext cx="677863" cy="838200"/>
        </p:xfrm>
        <a:graphic>
          <a:graphicData uri="http://schemas.openxmlformats.org/presentationml/2006/ole">
            <p:oleObj spid="_x0000_s2987" name="CS ChemDraw Drawing" r:id="rId4" imgW="678180" imgH="955040" progId="">
              <p:embed/>
            </p:oleObj>
          </a:graphicData>
        </a:graphic>
      </p:graphicFrame>
      <p:sp>
        <p:nvSpPr>
          <p:cNvPr id="5144" name="Line 24"/>
          <p:cNvSpPr>
            <a:spLocks noChangeShapeType="1"/>
          </p:cNvSpPr>
          <p:nvPr/>
        </p:nvSpPr>
        <p:spPr bwMode="auto">
          <a:xfrm>
            <a:off x="4953000" y="2438400"/>
            <a:ext cx="2286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5145" name="Object 25"/>
          <p:cNvGraphicFramePr>
            <a:graphicFrameLocks noChangeAspect="1"/>
          </p:cNvGraphicFramePr>
          <p:nvPr/>
        </p:nvGraphicFramePr>
        <p:xfrm>
          <a:off x="5829301" y="5219700"/>
          <a:ext cx="879475" cy="450850"/>
        </p:xfrm>
        <a:graphic>
          <a:graphicData uri="http://schemas.openxmlformats.org/presentationml/2006/ole">
            <p:oleObj spid="_x0000_s2988" name="CS ChemDraw Drawing" r:id="rId5" imgW="878840" imgH="533400" progId="">
              <p:embed/>
            </p:oleObj>
          </a:graphicData>
        </a:graphic>
      </p:graphicFrame>
      <p:graphicFrame>
        <p:nvGraphicFramePr>
          <p:cNvPr id="5146" name="Object 26"/>
          <p:cNvGraphicFramePr>
            <a:graphicFrameLocks noChangeAspect="1"/>
          </p:cNvGraphicFramePr>
          <p:nvPr/>
        </p:nvGraphicFramePr>
        <p:xfrm>
          <a:off x="5181602" y="5232400"/>
          <a:ext cx="390525" cy="533400"/>
        </p:xfrm>
        <a:graphic>
          <a:graphicData uri="http://schemas.openxmlformats.org/presentationml/2006/ole">
            <p:oleObj spid="_x0000_s2989" name="CS ChemDraw Drawing" r:id="rId6" imgW="172720" imgH="642620" progId="">
              <p:embed/>
            </p:oleObj>
          </a:graphicData>
        </a:graphic>
      </p:graphicFrame>
      <p:sp>
        <p:nvSpPr>
          <p:cNvPr id="11276" name="Text Box 27"/>
          <p:cNvSpPr txBox="1">
            <a:spLocks noChangeArrowheads="1"/>
          </p:cNvSpPr>
          <p:nvPr/>
        </p:nvSpPr>
        <p:spPr bwMode="auto">
          <a:xfrm>
            <a:off x="1524000" y="0"/>
            <a:ext cx="91440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Draw structures corresponding to the following aldehydes and ketones.</a:t>
            </a:r>
          </a:p>
        </p:txBody>
      </p:sp>
    </p:spTree>
    <p:extLst>
      <p:ext uri="{BB962C8B-B14F-4D97-AF65-F5344CB8AC3E}">
        <p14:creationId xmlns="" xmlns:p14="http://schemas.microsoft.com/office/powerpoint/2010/main" val="42734704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2" dur="50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2" dur="500"/>
                                        <p:tgtEl>
                                          <p:spTgt spid="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7" dur="500"/>
                                        <p:tgtEl>
                                          <p:spTgt spid="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nimBg="1"/>
      <p:bldP spid="5130" grpId="0" animBg="1"/>
      <p:bldP spid="51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3"/>
          <p:cNvSpPr txBox="1">
            <a:spLocks noChangeArrowheads="1"/>
          </p:cNvSpPr>
          <p:nvPr/>
        </p:nvSpPr>
        <p:spPr bwMode="auto">
          <a:xfrm>
            <a:off x="2895600" y="1828800"/>
            <a:ext cx="7696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3-hydroxy-2,2,4-trimethylpentanal</a:t>
            </a:r>
          </a:p>
        </p:txBody>
      </p:sp>
      <p:graphicFrame>
        <p:nvGraphicFramePr>
          <p:cNvPr id="12291" name="Object 9"/>
          <p:cNvGraphicFramePr>
            <a:graphicFrameLocks noChangeAspect="1"/>
          </p:cNvGraphicFramePr>
          <p:nvPr/>
        </p:nvGraphicFramePr>
        <p:xfrm>
          <a:off x="4876800" y="4343403"/>
          <a:ext cx="2387600" cy="1033463"/>
        </p:xfrm>
        <a:graphic>
          <a:graphicData uri="http://schemas.openxmlformats.org/presentationml/2006/ole">
            <p:oleObj spid="_x0000_s4010" name="CS ChemDraw Drawing" r:id="rId3" imgW="2387600" imgH="1033780" progId="">
              <p:embed/>
            </p:oleObj>
          </a:graphicData>
        </a:graphic>
      </p:graphicFrame>
      <p:graphicFrame>
        <p:nvGraphicFramePr>
          <p:cNvPr id="12292" name="Object 16"/>
          <p:cNvGraphicFramePr>
            <a:graphicFrameLocks noChangeAspect="1"/>
          </p:cNvGraphicFramePr>
          <p:nvPr/>
        </p:nvGraphicFramePr>
        <p:xfrm>
          <a:off x="5295902" y="4140200"/>
          <a:ext cx="677863" cy="838200"/>
        </p:xfrm>
        <a:graphic>
          <a:graphicData uri="http://schemas.openxmlformats.org/presentationml/2006/ole">
            <p:oleObj spid="_x0000_s4011" name="CS ChemDraw Drawing" r:id="rId4" imgW="678180" imgH="955040" progId="">
              <p:embed/>
            </p:oleObj>
          </a:graphicData>
        </a:graphic>
      </p:graphicFrame>
      <p:graphicFrame>
        <p:nvGraphicFramePr>
          <p:cNvPr id="12293" name="Object 18"/>
          <p:cNvGraphicFramePr>
            <a:graphicFrameLocks noChangeAspect="1"/>
          </p:cNvGraphicFramePr>
          <p:nvPr/>
        </p:nvGraphicFramePr>
        <p:xfrm>
          <a:off x="5829301" y="5219700"/>
          <a:ext cx="879475" cy="450850"/>
        </p:xfrm>
        <a:graphic>
          <a:graphicData uri="http://schemas.openxmlformats.org/presentationml/2006/ole">
            <p:oleObj spid="_x0000_s4012" name="CS ChemDraw Drawing" r:id="rId5" imgW="878840" imgH="533400" progId="">
              <p:embed/>
            </p:oleObj>
          </a:graphicData>
        </a:graphic>
      </p:graphicFrame>
      <p:graphicFrame>
        <p:nvGraphicFramePr>
          <p:cNvPr id="12294" name="Object 19"/>
          <p:cNvGraphicFramePr>
            <a:graphicFrameLocks noChangeAspect="1"/>
          </p:cNvGraphicFramePr>
          <p:nvPr/>
        </p:nvGraphicFramePr>
        <p:xfrm>
          <a:off x="5181602" y="5232400"/>
          <a:ext cx="390525" cy="533400"/>
        </p:xfrm>
        <a:graphic>
          <a:graphicData uri="http://schemas.openxmlformats.org/presentationml/2006/ole">
            <p:oleObj spid="_x0000_s4013" name="CS ChemDraw Drawing" r:id="rId6" imgW="172720" imgH="642620" progId="">
              <p:embed/>
            </p:oleObj>
          </a:graphicData>
        </a:graphic>
      </p:graphicFrame>
      <p:sp>
        <p:nvSpPr>
          <p:cNvPr id="12295" name="Text Box 20"/>
          <p:cNvSpPr txBox="1">
            <a:spLocks noChangeArrowheads="1"/>
          </p:cNvSpPr>
          <p:nvPr/>
        </p:nvSpPr>
        <p:spPr bwMode="auto">
          <a:xfrm>
            <a:off x="1524000" y="0"/>
            <a:ext cx="91440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Draw structures corresponding to the following aldehydes and ketones.</a:t>
            </a:r>
          </a:p>
        </p:txBody>
      </p:sp>
    </p:spTree>
    <p:extLst>
      <p:ext uri="{BB962C8B-B14F-4D97-AF65-F5344CB8AC3E}">
        <p14:creationId xmlns="" xmlns:p14="http://schemas.microsoft.com/office/powerpoint/2010/main" val="4577562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</TotalTime>
  <Words>854</Words>
  <Application>Microsoft Office PowerPoint</Application>
  <PresentationFormat>Custom</PresentationFormat>
  <Paragraphs>155</Paragraphs>
  <Slides>29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Concourse</vt:lpstr>
      <vt:lpstr>Flow</vt:lpstr>
      <vt:lpstr>CS ChemDraw Drawing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Guest</dc:creator>
  <cp:lastModifiedBy>dell</cp:lastModifiedBy>
  <cp:revision>223</cp:revision>
  <dcterms:created xsi:type="dcterms:W3CDTF">2018-05-29T16:13:18Z</dcterms:created>
  <dcterms:modified xsi:type="dcterms:W3CDTF">2024-05-31T01:59:10Z</dcterms:modified>
</cp:coreProperties>
</file>