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1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4630400" cy="8229600"/>
  <p:notesSz cx="8229600" cy="14630400"/>
  <p:embeddedFontLst>
    <p:embeddedFont>
      <p:font typeface="Lucida Bright" panose="02040602050505020304" pitchFamily="18" charset="0"/>
      <p:regular r:id="rId10"/>
    </p:embeddedFont>
    <p:embeddedFont>
      <p:font typeface="Merriweather" panose="00000500000000000000" pitchFamily="2" charset="0"/>
      <p:regular r:id="rId11"/>
      <p:bold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Semibold" panose="020B0702040204020203" pitchFamily="34" charset="0"/>
      <p:bold r:id="rId18"/>
      <p:bold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59EE3-7F19-4150-9726-51117E44725F}" v="2" dt="2025-07-14T08:48:2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Bhardwaj" userId="8f16e15147175c3b" providerId="LiveId" clId="{DBF59EE3-7F19-4150-9726-51117E44725F}"/>
    <pc:docChg chg="modSld">
      <pc:chgData name="ADITYA Bhardwaj" userId="8f16e15147175c3b" providerId="LiveId" clId="{DBF59EE3-7F19-4150-9726-51117E44725F}" dt="2025-07-14T08:48:38.428" v="83" actId="5793"/>
      <pc:docMkLst>
        <pc:docMk/>
      </pc:docMkLst>
      <pc:sldChg chg="modSp mod">
        <pc:chgData name="ADITYA Bhardwaj" userId="8f16e15147175c3b" providerId="LiveId" clId="{DBF59EE3-7F19-4150-9726-51117E44725F}" dt="2025-07-14T08:48:38.428" v="83" actId="5793"/>
        <pc:sldMkLst>
          <pc:docMk/>
          <pc:sldMk cId="0" sldId="256"/>
        </pc:sldMkLst>
        <pc:spChg chg="mod">
          <ac:chgData name="ADITYA Bhardwaj" userId="8f16e15147175c3b" providerId="LiveId" clId="{DBF59EE3-7F19-4150-9726-51117E44725F}" dt="2025-07-14T08:48:38.428" v="83" actId="5793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00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6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7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1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801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79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20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33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04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173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0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961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554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9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6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44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36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7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1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23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0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1" r:id="rId2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540794"/>
            <a:ext cx="6963847" cy="778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🚗</a:t>
            </a:r>
            <a:r>
              <a:rPr lang="en-US" sz="485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</a:t>
            </a:r>
            <a:r>
              <a:rPr lang="en-US" sz="4850" b="1">
                <a:solidFill>
                  <a:srgbClr val="F5F0F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Car </a:t>
            </a:r>
            <a:r>
              <a:rPr lang="en-US" sz="4800" b="1">
                <a:solidFill>
                  <a:srgbClr val="F5F0F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Sales</a:t>
            </a:r>
            <a:r>
              <a:rPr lang="en-US" sz="4850" b="1">
                <a:solidFill>
                  <a:srgbClr val="F5F0F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Dashboard</a:t>
            </a:r>
            <a:endParaRPr lang="en-US" sz="4850" b="1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0198" y="3689866"/>
            <a:ext cx="7416403" cy="1233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b="1">
                <a:solidFill>
                  <a:srgbClr val="F5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Tableau – Start to End Project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19569" y="5096589"/>
            <a:ext cx="4452785" cy="1526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PRESENTED BY….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ABHIJIT  SAHOO</a:t>
            </a:r>
          </a:p>
          <a:p>
            <a:pPr marL="342900" indent="-342900">
              <a:buFontTx/>
              <a:buAutoNum type="arabicPeriod"/>
            </a:pPr>
            <a:r>
              <a:rPr lang="en-IN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ADITYA  RAJ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RAHUL  MOHARANA</a:t>
            </a:r>
          </a:p>
          <a:p>
            <a:pPr marL="342900" indent="-342900">
              <a:buAutoNum type="arabicPeriod"/>
            </a:pPr>
            <a:r>
              <a:rPr lang="en-IN" sz="2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SOUMYA RANJAN BEHERA</a:t>
            </a: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82842" y="2406316"/>
            <a:ext cx="5951727" cy="903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00">
                <a:solidFill>
                  <a:srgbClr val="F5F0F0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Project Objective</a:t>
            </a:r>
            <a:endParaRPr lang="en-US" sz="4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33964" y="3587591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goal of this project is to create a comprehensive Car Sales Dashboard that helps us:</a:t>
            </a: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2"/>
          <p:cNvSpPr/>
          <p:nvPr/>
        </p:nvSpPr>
        <p:spPr>
          <a:xfrm>
            <a:off x="1233964" y="4260056"/>
            <a:ext cx="12532638" cy="1903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Track total sales performance over time.</a:t>
            </a:r>
            <a:endParaRPr lang="en-US" sz="1900" b="1" i="1"/>
          </a:p>
        </p:txBody>
      </p:sp>
      <p:sp>
        <p:nvSpPr>
          <p:cNvPr id="5" name="Text 3"/>
          <p:cNvSpPr/>
          <p:nvPr/>
        </p:nvSpPr>
        <p:spPr>
          <a:xfrm>
            <a:off x="1233964" y="4741188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Analyze year-over-year growth in car sales.</a:t>
            </a:r>
            <a:endParaRPr lang="en-US" sz="1900" b="1" i="1"/>
          </a:p>
        </p:txBody>
      </p:sp>
      <p:sp>
        <p:nvSpPr>
          <p:cNvPr id="6" name="Text 4"/>
          <p:cNvSpPr/>
          <p:nvPr/>
        </p:nvSpPr>
        <p:spPr>
          <a:xfrm>
            <a:off x="1233964" y="5222319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Understand sales trends and patterns using dynamic charts.</a:t>
            </a:r>
            <a:endParaRPr lang="en-US" sz="1900" b="1" i="1"/>
          </a:p>
        </p:txBody>
      </p:sp>
      <p:sp>
        <p:nvSpPr>
          <p:cNvPr id="7" name="Text 5"/>
          <p:cNvSpPr/>
          <p:nvPr/>
        </p:nvSpPr>
        <p:spPr>
          <a:xfrm>
            <a:off x="1233964" y="5703451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Support data-driven decision making with key actionable metrics.</a:t>
            </a:r>
            <a:endParaRPr lang="en-US" sz="1900" b="1" i="1"/>
          </a:p>
        </p:txBody>
      </p:sp>
      <p:sp>
        <p:nvSpPr>
          <p:cNvPr id="8" name="Shape 6"/>
          <p:cNvSpPr/>
          <p:nvPr/>
        </p:nvSpPr>
        <p:spPr>
          <a:xfrm>
            <a:off x="863798" y="3309938"/>
            <a:ext cx="30480" cy="2874645"/>
          </a:xfrm>
          <a:prstGeom prst="rect">
            <a:avLst/>
          </a:prstGeom>
          <a:solidFill>
            <a:srgbClr val="609D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19726" y="692348"/>
            <a:ext cx="5437083" cy="721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4700" b="1">
                <a:solidFill>
                  <a:srgbClr val="F5F0F0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KPIs Tracked</a:t>
            </a:r>
            <a:endParaRPr lang="en-US" sz="47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42010" y="2225635"/>
            <a:ext cx="6352937" cy="121920"/>
          </a:xfrm>
          <a:prstGeom prst="roundRect">
            <a:avLst>
              <a:gd name="adj" fmla="val 82882"/>
            </a:avLst>
          </a:prstGeom>
          <a:solidFill>
            <a:srgbClr val="609DFF"/>
          </a:solidFill>
          <a:ln/>
        </p:spPr>
      </p:sp>
      <p:sp>
        <p:nvSpPr>
          <p:cNvPr id="4" name="Shape 2"/>
          <p:cNvSpPr/>
          <p:nvPr/>
        </p:nvSpPr>
        <p:spPr>
          <a:xfrm>
            <a:off x="3657600" y="1895237"/>
            <a:ext cx="721757" cy="721757"/>
          </a:xfrm>
          <a:prstGeom prst="roundRect">
            <a:avLst>
              <a:gd name="adj" fmla="val 126691"/>
            </a:avLst>
          </a:prstGeom>
          <a:solidFill>
            <a:srgbClr val="609DFF"/>
          </a:solidFill>
          <a:ln/>
        </p:spPr>
      </p:sp>
      <p:sp>
        <p:nvSpPr>
          <p:cNvPr id="5" name="Text 3"/>
          <p:cNvSpPr/>
          <p:nvPr/>
        </p:nvSpPr>
        <p:spPr>
          <a:xfrm>
            <a:off x="3874175" y="2075617"/>
            <a:ext cx="288608" cy="3608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250"/>
          </a:p>
        </p:txBody>
      </p:sp>
      <p:sp>
        <p:nvSpPr>
          <p:cNvPr id="6" name="Text 4"/>
          <p:cNvSpPr/>
          <p:nvPr/>
        </p:nvSpPr>
        <p:spPr>
          <a:xfrm>
            <a:off x="1112996" y="2857500"/>
            <a:ext cx="3007400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00" b="1" i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YTD Total Sales</a:t>
            </a:r>
            <a:endParaRPr lang="en-US" sz="23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12996" y="3377684"/>
            <a:ext cx="5810964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i="1">
                <a:solidFill>
                  <a:srgbClr val="E2E6E9"/>
                </a:solidFill>
                <a:latin typeface="Merriweather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 generated this year, providing a snapshot of financial performance</a:t>
            </a:r>
            <a:r>
              <a:rPr lang="en-US" sz="185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850" b="1" i="1"/>
          </a:p>
        </p:txBody>
      </p:sp>
      <p:sp>
        <p:nvSpPr>
          <p:cNvPr id="8" name="Shape 6"/>
          <p:cNvSpPr/>
          <p:nvPr/>
        </p:nvSpPr>
        <p:spPr>
          <a:xfrm>
            <a:off x="7435453" y="2225635"/>
            <a:ext cx="6352937" cy="121920"/>
          </a:xfrm>
          <a:prstGeom prst="roundRect">
            <a:avLst>
              <a:gd name="adj" fmla="val 82882"/>
            </a:avLst>
          </a:prstGeom>
          <a:solidFill>
            <a:srgbClr val="609DFF"/>
          </a:solidFill>
          <a:ln/>
        </p:spPr>
      </p:sp>
      <p:sp>
        <p:nvSpPr>
          <p:cNvPr id="9" name="Shape 7"/>
          <p:cNvSpPr/>
          <p:nvPr/>
        </p:nvSpPr>
        <p:spPr>
          <a:xfrm>
            <a:off x="10251043" y="1895237"/>
            <a:ext cx="721757" cy="721757"/>
          </a:xfrm>
          <a:prstGeom prst="roundRect">
            <a:avLst>
              <a:gd name="adj" fmla="val 126691"/>
            </a:avLst>
          </a:prstGeom>
          <a:solidFill>
            <a:srgbClr val="609DFF"/>
          </a:solidFill>
          <a:ln/>
        </p:spPr>
      </p:sp>
      <p:sp>
        <p:nvSpPr>
          <p:cNvPr id="10" name="Text 8"/>
          <p:cNvSpPr/>
          <p:nvPr/>
        </p:nvSpPr>
        <p:spPr>
          <a:xfrm>
            <a:off x="10467618" y="2075617"/>
            <a:ext cx="288608" cy="3608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250"/>
          </a:p>
        </p:txBody>
      </p:sp>
      <p:sp>
        <p:nvSpPr>
          <p:cNvPr id="11" name="Text 9"/>
          <p:cNvSpPr/>
          <p:nvPr/>
        </p:nvSpPr>
        <p:spPr>
          <a:xfrm>
            <a:off x="7706439" y="2857500"/>
            <a:ext cx="3007400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00" b="1" i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YTD Avg Price</a:t>
            </a:r>
            <a:endParaRPr lang="en-US" sz="23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06439" y="3377684"/>
            <a:ext cx="5810964" cy="11547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Average selling price of vehicles, indicating market positioning and pricing strategy effectiveness.</a:t>
            </a:r>
            <a:endParaRPr lang="en-US" b="1" i="1"/>
          </a:p>
        </p:txBody>
      </p:sp>
      <p:sp>
        <p:nvSpPr>
          <p:cNvPr id="13" name="Shape 11"/>
          <p:cNvSpPr/>
          <p:nvPr/>
        </p:nvSpPr>
        <p:spPr>
          <a:xfrm>
            <a:off x="842010" y="5374362"/>
            <a:ext cx="6352937" cy="121920"/>
          </a:xfrm>
          <a:prstGeom prst="roundRect">
            <a:avLst>
              <a:gd name="adj" fmla="val 82882"/>
            </a:avLst>
          </a:prstGeom>
          <a:solidFill>
            <a:srgbClr val="609DFF"/>
          </a:solidFill>
          <a:ln/>
        </p:spPr>
      </p:sp>
      <p:sp>
        <p:nvSpPr>
          <p:cNvPr id="14" name="Shape 12"/>
          <p:cNvSpPr/>
          <p:nvPr/>
        </p:nvSpPr>
        <p:spPr>
          <a:xfrm>
            <a:off x="3657600" y="5043964"/>
            <a:ext cx="721757" cy="721757"/>
          </a:xfrm>
          <a:prstGeom prst="roundRect">
            <a:avLst>
              <a:gd name="adj" fmla="val 126691"/>
            </a:avLst>
          </a:prstGeom>
          <a:solidFill>
            <a:srgbClr val="609DFF"/>
          </a:solidFill>
          <a:ln/>
        </p:spPr>
      </p:sp>
      <p:sp>
        <p:nvSpPr>
          <p:cNvPr id="15" name="Text 13"/>
          <p:cNvSpPr/>
          <p:nvPr/>
        </p:nvSpPr>
        <p:spPr>
          <a:xfrm>
            <a:off x="3874175" y="5224343"/>
            <a:ext cx="288608" cy="3608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250"/>
          </a:p>
        </p:txBody>
      </p:sp>
      <p:sp>
        <p:nvSpPr>
          <p:cNvPr id="16" name="Text 14"/>
          <p:cNvSpPr/>
          <p:nvPr/>
        </p:nvSpPr>
        <p:spPr>
          <a:xfrm>
            <a:off x="1112996" y="6006227"/>
            <a:ext cx="3007400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00" b="1" i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YTD Cars Sold</a:t>
            </a:r>
            <a:endParaRPr lang="en-US" sz="23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112996" y="6526411"/>
            <a:ext cx="5810964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Total units sold this year, reflecting sales volume and market penetration.</a:t>
            </a:r>
            <a:endParaRPr lang="en-US" b="1" i="1"/>
          </a:p>
        </p:txBody>
      </p:sp>
      <p:sp>
        <p:nvSpPr>
          <p:cNvPr id="18" name="Shape 16"/>
          <p:cNvSpPr/>
          <p:nvPr/>
        </p:nvSpPr>
        <p:spPr>
          <a:xfrm>
            <a:off x="7435453" y="5374362"/>
            <a:ext cx="6352937" cy="121920"/>
          </a:xfrm>
          <a:prstGeom prst="roundRect">
            <a:avLst>
              <a:gd name="adj" fmla="val 82882"/>
            </a:avLst>
          </a:prstGeom>
          <a:solidFill>
            <a:srgbClr val="609DFF"/>
          </a:solidFill>
          <a:ln/>
        </p:spPr>
      </p:sp>
      <p:sp>
        <p:nvSpPr>
          <p:cNvPr id="19" name="Shape 17"/>
          <p:cNvSpPr/>
          <p:nvPr/>
        </p:nvSpPr>
        <p:spPr>
          <a:xfrm>
            <a:off x="10251043" y="5043964"/>
            <a:ext cx="721757" cy="721757"/>
          </a:xfrm>
          <a:prstGeom prst="roundRect">
            <a:avLst>
              <a:gd name="adj" fmla="val 126691"/>
            </a:avLst>
          </a:prstGeom>
          <a:solidFill>
            <a:srgbClr val="609DFF"/>
          </a:solidFill>
          <a:ln/>
        </p:spPr>
      </p:sp>
      <p:sp>
        <p:nvSpPr>
          <p:cNvPr id="20" name="Text 18"/>
          <p:cNvSpPr/>
          <p:nvPr/>
        </p:nvSpPr>
        <p:spPr>
          <a:xfrm>
            <a:off x="10467618" y="5224343"/>
            <a:ext cx="288608" cy="3608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250"/>
          </a:p>
        </p:txBody>
      </p:sp>
      <p:sp>
        <p:nvSpPr>
          <p:cNvPr id="21" name="Text 19"/>
          <p:cNvSpPr/>
          <p:nvPr/>
        </p:nvSpPr>
        <p:spPr>
          <a:xfrm>
            <a:off x="7706439" y="6006227"/>
            <a:ext cx="3007400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00" b="1" i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YoY Growth</a:t>
            </a:r>
            <a:endParaRPr lang="en-US" sz="23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706439" y="6526411"/>
            <a:ext cx="5810964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Year-over-year percentage change in sales, highlighting business growth or decline.</a:t>
            </a:r>
            <a:endParaRPr lang="en-US" b="1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EB099-9C15-C3C0-BDE2-24B370C5F7C7}"/>
              </a:ext>
            </a:extLst>
          </p:cNvPr>
          <p:cNvSpPr/>
          <p:nvPr/>
        </p:nvSpPr>
        <p:spPr>
          <a:xfrm>
            <a:off x="13706444" y="8843210"/>
            <a:ext cx="914400" cy="264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08829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00" b="1" i="1">
                <a:solidFill>
                  <a:srgbClr val="F5F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Charts</a:t>
            </a:r>
            <a:endParaRPr lang="en-US" sz="48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373749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b="1" i="1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These dynamic visuals empower users to quickly identify patterns and performance insights.</a:t>
            </a:r>
            <a:endParaRPr lang="en-US" sz="20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046214"/>
            <a:ext cx="740450" cy="74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12739" y="325445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i="1" u="sng">
                <a:solidFill>
                  <a:srgbClr val="E2E6E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Chart</a:t>
            </a:r>
            <a:endParaRPr lang="en-US" sz="2400" b="1" i="1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12739" y="3787973"/>
            <a:ext cx="5248156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Segoe UI" panose="020B0502040204020203" pitchFamily="34" charset="0"/>
              </a:rPr>
              <a:t>Illustrates weekly sales trends, revealing seasonality and peak performance periods</a:t>
            </a:r>
            <a:r>
              <a:rPr lang="en-US" sz="190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9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86" y="3046214"/>
            <a:ext cx="740450" cy="740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518327" y="325445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i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Pie Chart</a:t>
            </a:r>
            <a:endParaRPr lang="en-US" sz="24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518327" y="3787973"/>
            <a:ext cx="5248275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Breaks down sales by body style and color, guiding inventory and marketing efforts.</a:t>
            </a:r>
            <a:endParaRPr lang="en-US" sz="1900" b="1" i="1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5194578"/>
            <a:ext cx="740450" cy="740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12739" y="5402818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Bar Chart</a:t>
            </a:r>
            <a:endParaRPr lang="en-US" sz="2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912739" y="5936337"/>
            <a:ext cx="5248156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Compares sales performance across different regions, identifying top-performing markets.</a:t>
            </a:r>
            <a:endParaRPr lang="en-US" sz="1900" b="1" i="1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386" y="5194578"/>
            <a:ext cx="740450" cy="740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518327" y="5402818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u="sng">
                <a:solidFill>
                  <a:srgbClr val="E2E6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Grid Table</a:t>
            </a:r>
            <a:endParaRPr lang="en-US" sz="2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518327" y="5936337"/>
            <a:ext cx="5248275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Presents detailed company-wise sales data, offering precise comparisons</a:t>
            </a:r>
            <a:r>
              <a:rPr lang="en-US" sz="190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90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88569" y="332541"/>
            <a:ext cx="4981462" cy="560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3200" b="1" i="1">
                <a:solidFill>
                  <a:srgbClr val="F5F0F0"/>
                </a:solidFill>
                <a:latin typeface="Lucida Bright" panose="02040602050505020304" pitchFamily="18" charset="0"/>
                <a:ea typeface="Merriweather" pitchFamily="34" charset="-122"/>
                <a:cs typeface="Merriweather" pitchFamily="34" charset="-120"/>
              </a:rPr>
              <a:t>What I Learned</a:t>
            </a:r>
            <a:endParaRPr lang="en-US" sz="3200" b="1" i="1">
              <a:latin typeface="Lucida Bright" panose="020406020505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31971" y="1196935"/>
            <a:ext cx="1356598" cy="875824"/>
          </a:xfrm>
          <a:prstGeom prst="roundRect">
            <a:avLst>
              <a:gd name="adj" fmla="val 729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03352" y="1501259"/>
            <a:ext cx="213717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1650"/>
          </a:p>
        </p:txBody>
      </p:sp>
      <p:sp>
        <p:nvSpPr>
          <p:cNvPr id="5" name="Text 3"/>
          <p:cNvSpPr/>
          <p:nvPr/>
        </p:nvSpPr>
        <p:spPr>
          <a:xfrm>
            <a:off x="2040493" y="1348859"/>
            <a:ext cx="1906667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b="1" i="1">
                <a:solidFill>
                  <a:srgbClr val="E2E6E9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Building Dashboards</a:t>
            </a:r>
            <a:endParaRPr lang="en-US" sz="2400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40493" y="1677591"/>
            <a:ext cx="6449020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From conception to creation, mastering the end-to-end dashboard development process.</a:t>
            </a:r>
            <a:endParaRPr lang="en-US" sz="1600" b="1" i="1"/>
          </a:p>
        </p:txBody>
      </p:sp>
      <p:sp>
        <p:nvSpPr>
          <p:cNvPr id="7" name="Shape 5"/>
          <p:cNvSpPr/>
          <p:nvPr/>
        </p:nvSpPr>
        <p:spPr>
          <a:xfrm>
            <a:off x="1964531" y="2068949"/>
            <a:ext cx="12057936" cy="7620"/>
          </a:xfrm>
          <a:prstGeom prst="roundRect">
            <a:avLst>
              <a:gd name="adj" fmla="val 837841"/>
            </a:avLst>
          </a:prstGeom>
          <a:solidFill>
            <a:srgbClr val="194A99"/>
          </a:solidFill>
          <a:ln/>
        </p:spPr>
      </p:sp>
      <p:sp>
        <p:nvSpPr>
          <p:cNvPr id="8" name="Shape 6"/>
          <p:cNvSpPr/>
          <p:nvPr/>
        </p:nvSpPr>
        <p:spPr>
          <a:xfrm>
            <a:off x="531971" y="2148721"/>
            <a:ext cx="2713196" cy="875824"/>
          </a:xfrm>
          <a:prstGeom prst="roundRect">
            <a:avLst>
              <a:gd name="adj" fmla="val 729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781651" y="2453045"/>
            <a:ext cx="213717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1650"/>
          </a:p>
        </p:txBody>
      </p:sp>
      <p:sp>
        <p:nvSpPr>
          <p:cNvPr id="10" name="Text 8"/>
          <p:cNvSpPr/>
          <p:nvPr/>
        </p:nvSpPr>
        <p:spPr>
          <a:xfrm>
            <a:off x="3397091" y="2300645"/>
            <a:ext cx="1927146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b="1" i="1">
                <a:solidFill>
                  <a:srgbClr val="E2E6E9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Data Cleaning &amp; Prep</a:t>
            </a:r>
            <a:endParaRPr lang="en-US" sz="2400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3397091" y="2629376"/>
            <a:ext cx="5293043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Transforming raw data into a clean, structured format ready for analysis.</a:t>
            </a:r>
            <a:endParaRPr lang="en-US" sz="1600" b="1" i="1"/>
          </a:p>
        </p:txBody>
      </p:sp>
      <p:sp>
        <p:nvSpPr>
          <p:cNvPr id="12" name="Shape 10"/>
          <p:cNvSpPr/>
          <p:nvPr/>
        </p:nvSpPr>
        <p:spPr>
          <a:xfrm>
            <a:off x="3321129" y="3020735"/>
            <a:ext cx="10701338" cy="7620"/>
          </a:xfrm>
          <a:prstGeom prst="roundRect">
            <a:avLst>
              <a:gd name="adj" fmla="val 837841"/>
            </a:avLst>
          </a:prstGeom>
          <a:solidFill>
            <a:srgbClr val="194A99"/>
          </a:solidFill>
          <a:ln/>
        </p:spPr>
      </p:sp>
      <p:sp>
        <p:nvSpPr>
          <p:cNvPr id="13" name="Shape 11"/>
          <p:cNvSpPr/>
          <p:nvPr/>
        </p:nvSpPr>
        <p:spPr>
          <a:xfrm>
            <a:off x="531971" y="3100507"/>
            <a:ext cx="4069913" cy="875824"/>
          </a:xfrm>
          <a:prstGeom prst="roundRect">
            <a:avLst>
              <a:gd name="adj" fmla="val 729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460069" y="3404830"/>
            <a:ext cx="213717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1650"/>
          </a:p>
        </p:txBody>
      </p:sp>
      <p:sp>
        <p:nvSpPr>
          <p:cNvPr id="15" name="Text 13"/>
          <p:cNvSpPr/>
          <p:nvPr/>
        </p:nvSpPr>
        <p:spPr>
          <a:xfrm>
            <a:off x="4753808" y="3252430"/>
            <a:ext cx="1899999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>
                <a:solidFill>
                  <a:srgbClr val="E2E6E9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Meaningful KPIs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4753808" y="3581162"/>
            <a:ext cx="6278880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Defining and implementing key performance indicators that drive actionable insights.</a:t>
            </a:r>
            <a:endParaRPr lang="en-US" sz="1400" b="1" i="1"/>
          </a:p>
        </p:txBody>
      </p:sp>
      <p:sp>
        <p:nvSpPr>
          <p:cNvPr id="17" name="Shape 15"/>
          <p:cNvSpPr/>
          <p:nvPr/>
        </p:nvSpPr>
        <p:spPr>
          <a:xfrm>
            <a:off x="4677847" y="3972520"/>
            <a:ext cx="9344620" cy="7620"/>
          </a:xfrm>
          <a:prstGeom prst="roundRect">
            <a:avLst>
              <a:gd name="adj" fmla="val 837841"/>
            </a:avLst>
          </a:prstGeom>
          <a:solidFill>
            <a:srgbClr val="194A99"/>
          </a:solidFill>
          <a:ln/>
        </p:spPr>
      </p:sp>
      <p:sp>
        <p:nvSpPr>
          <p:cNvPr id="18" name="Shape 16"/>
          <p:cNvSpPr/>
          <p:nvPr/>
        </p:nvSpPr>
        <p:spPr>
          <a:xfrm>
            <a:off x="531971" y="4052292"/>
            <a:ext cx="5426512" cy="875824"/>
          </a:xfrm>
          <a:prstGeom prst="roundRect">
            <a:avLst>
              <a:gd name="adj" fmla="val 729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3138368" y="4356616"/>
            <a:ext cx="213717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1650"/>
          </a:p>
        </p:txBody>
      </p:sp>
      <p:sp>
        <p:nvSpPr>
          <p:cNvPr id="20" name="Text 18"/>
          <p:cNvSpPr/>
          <p:nvPr/>
        </p:nvSpPr>
        <p:spPr>
          <a:xfrm>
            <a:off x="6120803" y="4191785"/>
            <a:ext cx="1899999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b="1" i="1">
                <a:solidFill>
                  <a:srgbClr val="E2E6E9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Visual Storytelling</a:t>
            </a:r>
            <a:endParaRPr lang="en-US" sz="2400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6110407" y="4532948"/>
            <a:ext cx="6586657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Using charts and graphs to communicate complex business insights clearly and effectively.</a:t>
            </a:r>
            <a:endParaRPr lang="en-US" sz="1400" b="1" i="1"/>
          </a:p>
        </p:txBody>
      </p:sp>
      <p:sp>
        <p:nvSpPr>
          <p:cNvPr id="22" name="Shape 20"/>
          <p:cNvSpPr/>
          <p:nvPr/>
        </p:nvSpPr>
        <p:spPr>
          <a:xfrm>
            <a:off x="6034445" y="4924306"/>
            <a:ext cx="7988022" cy="7620"/>
          </a:xfrm>
          <a:prstGeom prst="roundRect">
            <a:avLst>
              <a:gd name="adj" fmla="val 837841"/>
            </a:avLst>
          </a:prstGeom>
          <a:solidFill>
            <a:srgbClr val="194A99"/>
          </a:solidFill>
          <a:ln/>
        </p:spPr>
      </p:sp>
      <p:sp>
        <p:nvSpPr>
          <p:cNvPr id="23" name="Shape 21"/>
          <p:cNvSpPr/>
          <p:nvPr/>
        </p:nvSpPr>
        <p:spPr>
          <a:xfrm>
            <a:off x="531971" y="5004078"/>
            <a:ext cx="6783229" cy="1119068"/>
          </a:xfrm>
          <a:prstGeom prst="roundRect">
            <a:avLst>
              <a:gd name="adj" fmla="val 5705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3816668" y="5429964"/>
            <a:ext cx="213717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5</a:t>
            </a:r>
            <a:endParaRPr lang="en-US" sz="1650"/>
          </a:p>
        </p:txBody>
      </p:sp>
      <p:sp>
        <p:nvSpPr>
          <p:cNvPr id="25" name="Text 23"/>
          <p:cNvSpPr/>
          <p:nvPr/>
        </p:nvSpPr>
        <p:spPr>
          <a:xfrm>
            <a:off x="7467124" y="5156002"/>
            <a:ext cx="1899999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b="1" i="1">
                <a:solidFill>
                  <a:srgbClr val="E2E6E9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Professional Design</a:t>
            </a:r>
            <a:endParaRPr lang="en-US" sz="2400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7467124" y="5484733"/>
            <a:ext cx="6479381" cy="486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b="1" i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Designing interactive and professional dashboards that are both functional and aesthetically pleasing.</a:t>
            </a:r>
            <a:endParaRPr lang="en-US" sz="1400" b="1" i="1"/>
          </a:p>
        </p:txBody>
      </p:sp>
      <p:sp>
        <p:nvSpPr>
          <p:cNvPr id="27" name="Shape 25"/>
          <p:cNvSpPr/>
          <p:nvPr/>
        </p:nvSpPr>
        <p:spPr>
          <a:xfrm>
            <a:off x="531971" y="6370103"/>
            <a:ext cx="13566458" cy="26551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2040493" y="6947794"/>
            <a:ext cx="12057936" cy="866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1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44AE71-70E5-4DCD-7663-B598169AFB07}"/>
              </a:ext>
            </a:extLst>
          </p:cNvPr>
          <p:cNvSpPr/>
          <p:nvPr/>
        </p:nvSpPr>
        <p:spPr>
          <a:xfrm>
            <a:off x="12524874" y="7798561"/>
            <a:ext cx="2095970" cy="3948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A4DA7-F913-B317-4722-E1D96B74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141"/>
            <a:ext cx="14630400" cy="82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11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1757C-9609-9FF6-FC16-658ED4DB2AE2}"/>
              </a:ext>
            </a:extLst>
          </p:cNvPr>
          <p:cNvSpPr txBox="1"/>
          <p:nvPr/>
        </p:nvSpPr>
        <p:spPr>
          <a:xfrm>
            <a:off x="3648576" y="1612231"/>
            <a:ext cx="10804358" cy="70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n-US" sz="9000" b="1">
                <a:solidFill>
                  <a:schemeClr val="bg1"/>
                </a:solidFill>
                <a:latin typeface="Segoe UI" panose="020B0502040204020203" pitchFamily="34" charset="0"/>
                <a:ea typeface="Merriweather" pitchFamily="34" charset="-122"/>
                <a:cs typeface="Segoe UI" panose="020B0502040204020203" pitchFamily="34" charset="0"/>
              </a:rPr>
              <a:t>Thank You!</a:t>
            </a:r>
            <a:endParaRPr lang="en-US" sz="9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982E-E6A5-F85A-F01E-A2F66AC2FB12}"/>
              </a:ext>
            </a:extLst>
          </p:cNvPr>
          <p:cNvSpPr txBox="1"/>
          <p:nvPr/>
        </p:nvSpPr>
        <p:spPr>
          <a:xfrm>
            <a:off x="3648576" y="3514636"/>
            <a:ext cx="732121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i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Grateful to CTTC for their constant support With special thanks to Debashish Bhanja Sir whose teaching inspired this </a:t>
            </a:r>
            <a:r>
              <a:rPr lang="en-US" sz="2600" i="1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project,and</a:t>
            </a:r>
            <a:r>
              <a:rPr lang="en-US" sz="2600" i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i="1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Sworup</a:t>
            </a:r>
            <a:r>
              <a:rPr lang="en-US" sz="2600" i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Nayak Sir whose guidance and mentorship helped shape it.</a:t>
            </a:r>
            <a:endParaRPr lang="en-IN" sz="2600" i="1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3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337</Words>
  <Application>Microsoft Office PowerPoint</Application>
  <PresentationFormat>Custom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Lucida Bright</vt:lpstr>
      <vt:lpstr>Arial</vt:lpstr>
      <vt:lpstr>Tw Cen MT</vt:lpstr>
      <vt:lpstr>Segoe UI Semibold</vt:lpstr>
      <vt:lpstr>Segoe UI</vt:lpstr>
      <vt:lpstr>Calibri</vt:lpstr>
      <vt:lpstr>Merriweather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ADITYA Bhardwaj</dc:creator>
  <cp:lastModifiedBy>ADITYA Bhardwaj</cp:lastModifiedBy>
  <cp:revision>1</cp:revision>
  <dcterms:created xsi:type="dcterms:W3CDTF">2025-07-12T16:56:01Z</dcterms:created>
  <dcterms:modified xsi:type="dcterms:W3CDTF">2025-07-14T08:48:39Z</dcterms:modified>
</cp:coreProperties>
</file>